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9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9362" y="389841"/>
            <a:ext cx="6211490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9362" y="3536951"/>
            <a:ext cx="6211492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>
                    <a:alpha val="8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Monday, May 2,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324334" y="639757"/>
            <a:ext cx="1080000" cy="947210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470134" y="828962"/>
            <a:ext cx="405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350602" y="2472855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997464" y="4524379"/>
            <a:ext cx="1485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1013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79361-B9A1-48F2-9473-23DE30E2D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503907"/>
            <a:ext cx="8317706" cy="133305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986779-C2F3-447D-85F7-F6B0E2C97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Monday, May 2,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7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56583A-514F-4632-820D-E7EE236A46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73CBBB-7DDC-4437-8C7D-22A1C3520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69EBF-DA20-4024-8006-B158D571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Monday, May 2,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AC8B9-14B5-4DF1-994D-AB47DB3BA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76582-5F9B-4F5E-AAD5-D608CB68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250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460499" y="5334748"/>
            <a:ext cx="508601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549275"/>
            <a:ext cx="8318700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147" y="2113200"/>
            <a:ext cx="8317706" cy="3979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Monday, May 2,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759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4644CBB8-40B8-42F8-9172-07A476341DDA}"/>
              </a:ext>
            </a:extLst>
          </p:cNvPr>
          <p:cNvGrpSpPr/>
          <p:nvPr/>
        </p:nvGrpSpPr>
        <p:grpSpPr>
          <a:xfrm>
            <a:off x="267361" y="879007"/>
            <a:ext cx="550693" cy="760506"/>
            <a:chOff x="5243759" y="1363788"/>
            <a:chExt cx="734257" cy="760506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5CE073E-302A-4AA7-98C7-8667DDDCFA1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4FD1AE2F-DD70-4E93-B905-E052A23F0B1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E8D529E5-8838-47F0-98A4-2D46F11E499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DA2564-D3DB-48AD-83F0-6CC6B5743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672" y="474346"/>
            <a:ext cx="8308181" cy="2954655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Monday, May 2,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EA752-36DA-440B-8747-0EB29140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4703" y="3629773"/>
            <a:ext cx="8306150" cy="267895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800">
                <a:solidFill>
                  <a:schemeClr val="tx1">
                    <a:alpha val="8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BCC02B0-8581-4752-B7BC-3CE1EF17B9F7}"/>
              </a:ext>
            </a:extLst>
          </p:cNvPr>
          <p:cNvSpPr>
            <a:spLocks noChangeAspect="1"/>
          </p:cNvSpPr>
          <p:nvPr/>
        </p:nvSpPr>
        <p:spPr>
          <a:xfrm rot="18900000">
            <a:off x="8406849" y="4448190"/>
            <a:ext cx="749400" cy="1262947"/>
          </a:xfrm>
          <a:custGeom>
            <a:avLst/>
            <a:gdLst>
              <a:gd name="connsiteX0" fmla="*/ 540000 w 999200"/>
              <a:gd name="connsiteY0" fmla="*/ 0 h 1262947"/>
              <a:gd name="connsiteX1" fmla="*/ 999200 w 999200"/>
              <a:gd name="connsiteY1" fmla="*/ 815317 h 1262947"/>
              <a:gd name="connsiteX2" fmla="*/ 552185 w 999200"/>
              <a:gd name="connsiteY2" fmla="*/ 1262333 h 1262947"/>
              <a:gd name="connsiteX3" fmla="*/ 540000 w 999200"/>
              <a:gd name="connsiteY3" fmla="*/ 1262947 h 1262947"/>
              <a:gd name="connsiteX4" fmla="*/ 0 w 999200"/>
              <a:gd name="connsiteY4" fmla="*/ 992947 h 1262947"/>
              <a:gd name="connsiteX5" fmla="*/ 10971 w 999200"/>
              <a:gd name="connsiteY5" fmla="*/ 938533 h 1262947"/>
              <a:gd name="connsiteX6" fmla="*/ 15626 w 999200"/>
              <a:gd name="connsiteY6" fmla="*/ 931034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200" h="1262947">
                <a:moveTo>
                  <a:pt x="540000" y="0"/>
                </a:moveTo>
                <a:lnTo>
                  <a:pt x="999200" y="815317"/>
                </a:lnTo>
                <a:lnTo>
                  <a:pt x="552185" y="1262333"/>
                </a:lnTo>
                <a:lnTo>
                  <a:pt x="540000" y="1262947"/>
                </a:ln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10200000" scaled="0"/>
          </a:gradFill>
          <a:ln>
            <a:noFill/>
          </a:ln>
          <a:effectLst>
            <a:innerShdw blurRad="254000" dist="101600" dir="42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A0FF4DB-8180-4D26-AEAE-7ECDB670F71D}"/>
              </a:ext>
            </a:extLst>
          </p:cNvPr>
          <p:cNvSpPr/>
          <p:nvPr/>
        </p:nvSpPr>
        <p:spPr>
          <a:xfrm rot="2700000">
            <a:off x="8697703" y="4975802"/>
            <a:ext cx="540000" cy="733713"/>
          </a:xfrm>
          <a:custGeom>
            <a:avLst/>
            <a:gdLst>
              <a:gd name="connsiteX0" fmla="*/ 113288 w 540000"/>
              <a:gd name="connsiteY0" fmla="*/ 0 h 978284"/>
              <a:gd name="connsiteX1" fmla="*/ 539386 w 540000"/>
              <a:gd name="connsiteY1" fmla="*/ 426099 h 978284"/>
              <a:gd name="connsiteX2" fmla="*/ 540000 w 540000"/>
              <a:gd name="connsiteY2" fmla="*/ 438284 h 978284"/>
              <a:gd name="connsiteX3" fmla="*/ 270000 w 540000"/>
              <a:gd name="connsiteY3" fmla="*/ 978284 h 978284"/>
              <a:gd name="connsiteX4" fmla="*/ 0 w 540000"/>
              <a:gd name="connsiteY4" fmla="*/ 438284 h 978284"/>
              <a:gd name="connsiteX5" fmla="*/ 79081 w 540000"/>
              <a:gd name="connsiteY5" fmla="*/ 56446 h 97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" h="978284">
                <a:moveTo>
                  <a:pt x="113288" y="0"/>
                </a:moveTo>
                <a:lnTo>
                  <a:pt x="539386" y="426099"/>
                </a:lnTo>
                <a:lnTo>
                  <a:pt x="540000" y="438284"/>
                </a:lnTo>
                <a:cubicBezTo>
                  <a:pt x="540000" y="736518"/>
                  <a:pt x="419117" y="978284"/>
                  <a:pt x="270000" y="978284"/>
                </a:cubicBezTo>
                <a:cubicBezTo>
                  <a:pt x="120883" y="978284"/>
                  <a:pt x="0" y="736518"/>
                  <a:pt x="0" y="438284"/>
                </a:cubicBezTo>
                <a:cubicBezTo>
                  <a:pt x="0" y="289167"/>
                  <a:pt x="30220" y="154167"/>
                  <a:pt x="79081" y="56446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43162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8302398" y="333375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248839" y="5528198"/>
            <a:ext cx="473606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549275"/>
            <a:ext cx="8317706" cy="13320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3147" y="2097175"/>
            <a:ext cx="40767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4154" y="2097175"/>
            <a:ext cx="40767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Monday, May 2,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7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8318709" y="5893466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8588709" y="5827878"/>
            <a:ext cx="284287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549275"/>
            <a:ext cx="8323163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24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148" y="1881275"/>
            <a:ext cx="4077890" cy="535354"/>
          </a:xfrm>
        </p:spPr>
        <p:txBody>
          <a:bodyPr anchor="b">
            <a:normAutofit/>
          </a:bodyPr>
          <a:lstStyle>
            <a:lvl1pPr marL="0" indent="0">
              <a:buNone/>
              <a:defRPr sz="1050" b="0" cap="all" spc="150" baseline="0">
                <a:solidFill>
                  <a:schemeClr val="tx1"/>
                </a:solidFill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3147" y="2577271"/>
            <a:ext cx="4071836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59018" y="1881275"/>
            <a:ext cx="4077294" cy="535354"/>
          </a:xfrm>
        </p:spPr>
        <p:txBody>
          <a:bodyPr vert="horz" wrap="square" lIns="0" tIns="0" rIns="0" bIns="0" rtlCol="0" anchor="b">
            <a:normAutofit/>
          </a:bodyPr>
          <a:lstStyle>
            <a:lvl1pPr>
              <a:defRPr lang="en-US" sz="1050" b="0" cap="all" spc="150" baseline="0" dirty="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59018" y="2577271"/>
            <a:ext cx="4077293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Monday, May 2, 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6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2053C-0E9C-4159-B7C9-6AB743439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9362" y="550800"/>
            <a:ext cx="6212485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51F65-E111-4656-83BE-CFCDE2DD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Monday, May 2, 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F82CB-2D17-4918-821E-485475CF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6589D-A056-4817-AE15-39D87FE1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489F067-39E1-4757-BC11-6169A343F2E1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308046" y="3958417"/>
            <a:ext cx="2652248" cy="1853969"/>
          </a:xfrm>
          <a:custGeom>
            <a:avLst/>
            <a:gdLst>
              <a:gd name="connsiteX0" fmla="*/ 3536330 w 3536330"/>
              <a:gd name="connsiteY0" fmla="*/ 1853969 h 1853969"/>
              <a:gd name="connsiteX1" fmla="*/ 1682362 w 3536330"/>
              <a:gd name="connsiteY1" fmla="*/ 0 h 1853969"/>
              <a:gd name="connsiteX2" fmla="*/ 52157 w 3536330"/>
              <a:gd name="connsiteY2" fmla="*/ 970257 h 1853969"/>
              <a:gd name="connsiteX3" fmla="*/ 0 w 3536330"/>
              <a:gd name="connsiteY3" fmla="*/ 1078528 h 1853969"/>
              <a:gd name="connsiteX4" fmla="*/ 757215 w 3536330"/>
              <a:gd name="connsiteY4" fmla="*/ 1835743 h 1853969"/>
              <a:gd name="connsiteX5" fmla="*/ 774211 w 3536330"/>
              <a:gd name="connsiteY5" fmla="*/ 1667149 h 1853969"/>
              <a:gd name="connsiteX6" fmla="*/ 1682362 w 3536330"/>
              <a:gd name="connsiteY6" fmla="*/ 926985 h 1853969"/>
              <a:gd name="connsiteX7" fmla="*/ 2609345 w 3536330"/>
              <a:gd name="connsiteY7" fmla="*/ 1853969 h 185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36330" h="1853969">
                <a:moveTo>
                  <a:pt x="3536330" y="1853969"/>
                </a:moveTo>
                <a:cubicBezTo>
                  <a:pt x="3536330" y="830051"/>
                  <a:pt x="2706280" y="0"/>
                  <a:pt x="1682362" y="0"/>
                </a:cubicBezTo>
                <a:cubicBezTo>
                  <a:pt x="978418" y="0"/>
                  <a:pt x="366107" y="392328"/>
                  <a:pt x="52157" y="970257"/>
                </a:cubicBezTo>
                <a:lnTo>
                  <a:pt x="0" y="1078528"/>
                </a:lnTo>
                <a:lnTo>
                  <a:pt x="757215" y="1835743"/>
                </a:lnTo>
                <a:lnTo>
                  <a:pt x="774211" y="1667149"/>
                </a:lnTo>
                <a:cubicBezTo>
                  <a:pt x="860649" y="1244739"/>
                  <a:pt x="1234397" y="926985"/>
                  <a:pt x="1682362" y="926985"/>
                </a:cubicBezTo>
                <a:cubicBezTo>
                  <a:pt x="2194320" y="926985"/>
                  <a:pt x="2609345" y="1342010"/>
                  <a:pt x="2609345" y="1853969"/>
                </a:cubicBezTo>
                <a:close/>
              </a:path>
            </a:pathLst>
          </a:custGeom>
          <a:gradFill flip="none" rotWithShape="1">
            <a:gsLst>
              <a:gs pos="97000">
                <a:schemeClr val="bg2"/>
              </a:gs>
              <a:gs pos="31000">
                <a:schemeClr val="bg2">
                  <a:lumMod val="90000"/>
                  <a:lumOff val="10000"/>
                </a:schemeClr>
              </a:gs>
            </a:gsLst>
            <a:lin ang="15000000" scaled="0"/>
            <a:tileRect/>
          </a:gradFill>
          <a:ln>
            <a:noFill/>
          </a:ln>
          <a:effectLst>
            <a:innerShdw blurRad="355600" dist="101600" dir="16200000">
              <a:schemeClr val="accent1">
                <a:lumMod val="60000"/>
                <a:lumOff val="40000"/>
                <a:alpha val="8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D231011-607F-42F1-B2D9-2BA8E91CC6AF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360863" y="3649709"/>
            <a:ext cx="2609026" cy="2164843"/>
          </a:xfrm>
          <a:custGeom>
            <a:avLst/>
            <a:gdLst>
              <a:gd name="connsiteX0" fmla="*/ 3478701 w 3478701"/>
              <a:gd name="connsiteY0" fmla="*/ 2164843 h 2164843"/>
              <a:gd name="connsiteX1" fmla="*/ 1624733 w 3478701"/>
              <a:gd name="connsiteY1" fmla="*/ 0 h 2164843"/>
              <a:gd name="connsiteX2" fmla="*/ 87393 w 3478701"/>
              <a:gd name="connsiteY2" fmla="*/ 954459 h 2164843"/>
              <a:gd name="connsiteX3" fmla="*/ 0 w 3478701"/>
              <a:gd name="connsiteY3" fmla="*/ 1122434 h 2164843"/>
              <a:gd name="connsiteX4" fmla="*/ 736015 w 3478701"/>
              <a:gd name="connsiteY4" fmla="*/ 1858449 h 2164843"/>
              <a:gd name="connsiteX5" fmla="*/ 739424 w 3478701"/>
              <a:gd name="connsiteY5" fmla="*/ 1842964 h 2164843"/>
              <a:gd name="connsiteX6" fmla="*/ 1624733 w 3478701"/>
              <a:gd name="connsiteY6" fmla="*/ 1082422 h 2164843"/>
              <a:gd name="connsiteX7" fmla="*/ 2551716 w 3478701"/>
              <a:gd name="connsiteY7" fmla="*/ 2164843 h 216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78701" h="2164843">
                <a:moveTo>
                  <a:pt x="3478701" y="2164843"/>
                </a:moveTo>
                <a:cubicBezTo>
                  <a:pt x="3478701" y="969234"/>
                  <a:pt x="2648651" y="0"/>
                  <a:pt x="1624733" y="0"/>
                </a:cubicBezTo>
                <a:cubicBezTo>
                  <a:pt x="984784" y="0"/>
                  <a:pt x="420564" y="378607"/>
                  <a:pt x="87393" y="954459"/>
                </a:cubicBezTo>
                <a:lnTo>
                  <a:pt x="0" y="1122434"/>
                </a:lnTo>
                <a:lnTo>
                  <a:pt x="736015" y="1858449"/>
                </a:lnTo>
                <a:lnTo>
                  <a:pt x="739424" y="1842964"/>
                </a:lnTo>
                <a:cubicBezTo>
                  <a:pt x="856791" y="1402344"/>
                  <a:pt x="1208766" y="1082422"/>
                  <a:pt x="1624733" y="1082422"/>
                </a:cubicBezTo>
                <a:cubicBezTo>
                  <a:pt x="2136692" y="1082422"/>
                  <a:pt x="2551716" y="1567038"/>
                  <a:pt x="2551716" y="2164843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  <a:alpha val="40000"/>
            </a:schemeClr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C472EFA-56B5-4A41-8D4B-E9F37727F34D}"/>
              </a:ext>
            </a:extLst>
          </p:cNvPr>
          <p:cNvSpPr/>
          <p:nvPr/>
        </p:nvSpPr>
        <p:spPr>
          <a:xfrm rot="13500000" flipV="1">
            <a:off x="1107433" y="2956689"/>
            <a:ext cx="214196" cy="699884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3781B6C-21AD-489D-A3CB-522BB2AC543F}"/>
              </a:ext>
            </a:extLst>
          </p:cNvPr>
          <p:cNvSpPr>
            <a:spLocks noChangeAspect="1"/>
          </p:cNvSpPr>
          <p:nvPr/>
        </p:nvSpPr>
        <p:spPr>
          <a:xfrm>
            <a:off x="1335496" y="385236"/>
            <a:ext cx="81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1AD5B80-530E-44CD-8D4A-2796FB214CBF}"/>
              </a:ext>
            </a:extLst>
          </p:cNvPr>
          <p:cNvGrpSpPr/>
          <p:nvPr/>
        </p:nvGrpSpPr>
        <p:grpSpPr>
          <a:xfrm>
            <a:off x="467386" y="1514007"/>
            <a:ext cx="550693" cy="760506"/>
            <a:chOff x="5243759" y="1363788"/>
            <a:chExt cx="734257" cy="760506"/>
          </a:xfrm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2F746AA8-9050-4515-9B17-BC850368529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id="{23EC1AC3-1698-46D5-80B7-F22F15E1A5E4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73766156-553C-46EB-93FA-4F37CC0FF5CF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35635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Monday, May 2, 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211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3712224" y="5111861"/>
            <a:ext cx="947210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8" y="549275"/>
            <a:ext cx="8317706" cy="9848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1831" y="1750061"/>
            <a:ext cx="5509022" cy="4342765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13148" y="1750061"/>
            <a:ext cx="2674144" cy="434276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Monday, May 2,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5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98F1FBA-F8BB-42CF-8B3E-D19AAFEE96C1}"/>
              </a:ext>
            </a:extLst>
          </p:cNvPr>
          <p:cNvGrpSpPr/>
          <p:nvPr/>
        </p:nvGrpSpPr>
        <p:grpSpPr>
          <a:xfrm>
            <a:off x="251223" y="5115518"/>
            <a:ext cx="550693" cy="760506"/>
            <a:chOff x="5243759" y="1363788"/>
            <a:chExt cx="734257" cy="7605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60EE09DD-C3DB-4266-BCC3-A765CFFBF37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F301FE0-96DC-4EFB-BBEE-AED762C337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3BEAD276-8850-4C0C-9777-8537000D522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5EE0A0-B07E-479B-9684-4BD09FA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575410"/>
            <a:ext cx="3375422" cy="984885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24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1893A9-3462-4F51-83AE-5D2F124B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50493" y="575409"/>
            <a:ext cx="4780360" cy="573331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9240C-79C0-4A88-A476-725DE1B9C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13147" y="1776195"/>
            <a:ext cx="3375422" cy="4532530"/>
          </a:xfrm>
        </p:spPr>
        <p:txBody>
          <a:bodyPr anchor="t" anchorCtr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Monday, May 2,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18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8" y="550801"/>
            <a:ext cx="8317706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147" y="2113863"/>
            <a:ext cx="83187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3147" y="6526448"/>
            <a:ext cx="1971675" cy="11541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7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Monday, May 2,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19362" y="6526448"/>
            <a:ext cx="4784408" cy="11541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7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61647" y="6526448"/>
            <a:ext cx="1269206" cy="11541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7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888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lang="en-US" sz="36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10000"/>
        </a:lnSpc>
        <a:spcBef>
          <a:spcPts val="75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10000"/>
        </a:lnSpc>
        <a:spcBef>
          <a:spcPts val="375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10000"/>
        </a:lnSpc>
        <a:spcBef>
          <a:spcPts val="375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10000"/>
        </a:lnSpc>
        <a:spcBef>
          <a:spcPts val="375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10000"/>
        </a:lnSpc>
        <a:spcBef>
          <a:spcPts val="375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581664" y="2088285"/>
            <a:ext cx="6091881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ctr"/>
            <a:r>
              <a:rPr lang="en-PH" sz="3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 Timothy Series:  </a:t>
            </a:r>
          </a:p>
          <a:p>
            <a:pPr marL="457200" indent="-457200" algn="ctr"/>
            <a:r>
              <a:rPr lang="en-PH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PASSING ON THE LEGACY OF ENDURING FAITH</a:t>
            </a:r>
            <a:endParaRPr lang="en-PH" sz="3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337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136822" y="926757"/>
            <a:ext cx="7105134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Christ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alone is strong enough and cares enough to give us His supernatural strength in order that we may weather the fierce storms of opposition and persecution.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089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889685" y="543694"/>
            <a:ext cx="7772401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HOW DO WE FIND STRENGTH ENDURE IN TIMES OF HARDSHIP?</a:t>
            </a: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IN OUR DAILY PRACTICE OF LIVING BY GRACE THROUGH VITAL FELLOWSHIP WITH CHRIST IN PRAYER AND HIS WORD!</a:t>
            </a: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2 Peter 1:3; Ephesians 3:16</a:t>
            </a:r>
          </a:p>
        </p:txBody>
      </p:sp>
    </p:spTree>
    <p:extLst>
      <p:ext uri="{BB962C8B-B14F-4D97-AF65-F5344CB8AC3E}">
        <p14:creationId xmlns:p14="http://schemas.microsoft.com/office/powerpoint/2010/main" val="2265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149178" y="613105"/>
            <a:ext cx="7438768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Annie Johnson Flint:  He Giveth More Grace</a:t>
            </a:r>
            <a:endParaRPr lang="en-PH" sz="3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 giveth more grace when the burdens grow greater,</a:t>
            </a:r>
            <a:b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 </a:t>
            </a:r>
            <a:r>
              <a:rPr lang="en-PH" sz="36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sendeth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more strength when the labors increase;</a:t>
            </a:r>
            <a:b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added afflictions He </a:t>
            </a:r>
            <a:r>
              <a:rPr lang="en-PH" sz="36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addeth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His mercy,</a:t>
            </a:r>
            <a:b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multiplied trials, His multiplied peace.</a:t>
            </a:r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933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445741" y="852613"/>
            <a:ext cx="6746789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When we have exhausted our store of endurance,</a:t>
            </a:r>
            <a:b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When our strength has failed ere the day is half done,</a:t>
            </a:r>
            <a:b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When we reach the end of our hoarded resources</a:t>
            </a:r>
            <a:b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Our Father’s full giving is only begun.</a:t>
            </a:r>
            <a:endParaRPr lang="en-PH" sz="36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705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396314" y="1268016"/>
            <a:ext cx="7018637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Fear not that thy need shall exceed His provision,</a:t>
            </a:r>
            <a:b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Our God ever yearns His resources to share;</a:t>
            </a:r>
            <a:b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Lean hard on the arm everlasting, availing;</a:t>
            </a:r>
            <a:b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Father both thee and thy load will upbear.</a:t>
            </a:r>
            <a:endParaRPr lang="en-PH" sz="36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937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346884" y="864965"/>
            <a:ext cx="6586151" cy="47915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 love has no limits, His grace has no measure,</a:t>
            </a:r>
            <a:b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 power no boundary known unto men;</a:t>
            </a:r>
            <a:b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out of His infinite riches in Jesus</a:t>
            </a:r>
            <a:b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 giveth, and giveth, and giveth again.</a:t>
            </a:r>
            <a:endParaRPr lang="en-PH" sz="36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962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346885" y="1268016"/>
            <a:ext cx="7451125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THE CHALLENGE: “Pass on the Gospel to the faithful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 </a:t>
            </a:r>
          </a:p>
          <a:p>
            <a:endParaRPr lang="en-PH" sz="40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2:2</a:t>
            </a:r>
            <a:endParaRPr lang="en-PH" sz="4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3017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926756" y="1268017"/>
            <a:ext cx="7327557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Note:  2 Timothy 2:1 correlates closely with 1:6-8; and 2:2, correlates closely with 1:13,14.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481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458097" y="1268017"/>
            <a:ext cx="7315200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STAGES </a:t>
            </a:r>
            <a:r>
              <a:rPr lang="en-PH" sz="3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Passing on:  </a:t>
            </a:r>
          </a:p>
          <a:p>
            <a:pPr marL="742950" indent="-742950">
              <a:buAutoNum type="arabicPeriod"/>
            </a:pP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God in Christ gave this message to Paul (1:9-12). </a:t>
            </a:r>
          </a:p>
          <a:p>
            <a:endParaRPr lang="en-PH" sz="36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 was entrusted to him through divine revelation, not human invention.</a:t>
            </a:r>
            <a:endParaRPr lang="en-PH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5075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976180" y="1087392"/>
            <a:ext cx="7414056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Paul passes on the good deposit to Timothy.</a:t>
            </a:r>
          </a:p>
          <a:p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PH" sz="4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the things you have heard from me among many witnesses”</a:t>
            </a:r>
            <a:endParaRPr lang="en-PH" sz="4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541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852616" y="128203"/>
            <a:ext cx="7994822" cy="63709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III. THE PORTRAIT OF ENDURANCE (2:1–26)</a:t>
            </a:r>
          </a:p>
          <a:p>
            <a:pPr marL="342900" lvl="0" indent="-342900">
              <a:buFont typeface="+mj-lt"/>
              <a:buAutoNum type="alphaUcPeriod"/>
            </a:pPr>
            <a:r>
              <a:rPr lang="en-PH" sz="3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Be Strengthened to Faithful Stewardship - 2:1-2</a:t>
            </a:r>
            <a:endParaRPr lang="en-PH" sz="3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PH" sz="3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Be Dedicated Amidst Suffering Hardship – 2:3-7</a:t>
            </a:r>
            <a:endParaRPr lang="en-PH" sz="3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PH" sz="3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Be Motivated by the Savior’s Sacrifice – 2:8-13</a:t>
            </a:r>
            <a:endParaRPr lang="en-PH" sz="3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PH" sz="3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Be Diligent to Stand Against Falsehood – 2:14-19 </a:t>
            </a:r>
            <a:endParaRPr lang="en-PH" sz="3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PH" sz="3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Be Sanctified to Serve to the Utmost – 2:22-26</a:t>
            </a:r>
            <a:endParaRPr lang="en-PH" sz="3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606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346886" y="1816446"/>
            <a:ext cx="6425514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Principle:</a:t>
            </a:r>
            <a:endParaRPr lang="en-PH" sz="4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CANNOT PASS ON SOMETHING WHICH WE DO NOT POSSESS! 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062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260388" y="1136823"/>
            <a:ext cx="6907427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 Timothy is to take what Paul has poured into his life and let it overflow into the lives of faithful others. 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793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889684" y="724317"/>
            <a:ext cx="7500551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Important: Truth is committed/transferred from one disciple to another - not to be GIVEN AWAY but ENTRUSTED TO the faithful individuals.</a:t>
            </a:r>
          </a:p>
          <a:p>
            <a:endParaRPr lang="en-PH" sz="3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Timothy 3:1-7</a:t>
            </a:r>
          </a:p>
          <a:p>
            <a:r>
              <a:rPr lang="en-PH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Matthew 28:18-20</a:t>
            </a:r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4334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260386" y="1272745"/>
            <a:ext cx="6647937" cy="40988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captures God's eye is simply faithfulness! </a:t>
            </a: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there is no limit to the things God can do with and through a truly, faithful believer. 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1100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668166" y="1268016"/>
            <a:ext cx="5993027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4.  We need faithful men who will also teach others.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1 Timothy 3:2</a:t>
            </a:r>
          </a:p>
          <a:p>
            <a:r>
              <a:rPr lang="en-PH" sz="4000" b="1">
                <a:latin typeface="Arial" panose="020B0604020202020204" pitchFamily="34" charset="0"/>
                <a:cs typeface="Arial" panose="020B0604020202020204" pitchFamily="34" charset="0"/>
              </a:rPr>
              <a:t>Titus 1:9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8185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000894" y="481913"/>
            <a:ext cx="7339917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have been called by God  to be involved in bringing Christ’s gospel message for generations to come! </a:t>
            </a:r>
          </a:p>
          <a:p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Hebrews 12:1-2</a:t>
            </a:r>
          </a:p>
          <a:p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Will we be found faithful in accomplishing this task?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58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309815" y="1940011"/>
            <a:ext cx="6907427" cy="35394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PH" sz="3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Essential instructions:</a:t>
            </a:r>
          </a:p>
          <a:p>
            <a:pPr lvl="0"/>
            <a:r>
              <a:rPr lang="en-PH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</a:p>
          <a:p>
            <a:pPr marL="342900" lvl="0" indent="-342900">
              <a:buFont typeface="+mj-lt"/>
              <a:buAutoNum type="alphaUcPeriod"/>
            </a:pPr>
            <a:r>
              <a:rPr lang="en-PH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BE STRENGTHED TO FAITHFUL STEWARDSHIP OF THE GOSPEL OF GOD’S GRACE </a:t>
            </a:r>
            <a:endParaRPr lang="en-PH" sz="3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/>
            <a:endParaRPr lang="en-PH" sz="32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/>
            <a:r>
              <a:rPr lang="en-PH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2:1-2</a:t>
            </a:r>
            <a:endParaRPr lang="en-PH" sz="3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682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852614" y="1013249"/>
            <a:ext cx="7463481" cy="43641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STEWARDS OF THE GOSPEL, WE HAVE BEEN STRENGTHENED AND EMPOWERED BY THE GRACE OF GOD TO FAITHFUL ENDURANCE IN THE FACE OF SUFFERING.  </a:t>
            </a:r>
            <a:endParaRPr lang="en-PH" sz="4000" b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539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852614" y="1268016"/>
            <a:ext cx="7710616" cy="36625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faithful stewards: </a:t>
            </a:r>
          </a:p>
          <a:p>
            <a:endParaRPr lang="en-PH" sz="4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The Charge: “Practice Living by Grace”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PH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en-US" sz="36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</a:t>
            </a:r>
            <a:r>
              <a:rPr lang="en-US" sz="36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You then, my child, </a:t>
            </a:r>
            <a:r>
              <a:rPr lang="en-US" sz="36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 strengthened </a:t>
            </a:r>
            <a:r>
              <a:rPr lang="en-US" sz="36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by the </a:t>
            </a:r>
            <a:r>
              <a:rPr lang="en-US" sz="36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grace that is in Christ </a:t>
            </a:r>
            <a:r>
              <a:rPr lang="en-US" sz="36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Jesus</a:t>
            </a:r>
            <a:r>
              <a:rPr lang="en-US" sz="3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(ESV, </a:t>
            </a:r>
            <a:r>
              <a:rPr lang="en-PH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2:1)</a:t>
            </a:r>
            <a:endParaRPr lang="en-PH" sz="4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192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951468" y="1268017"/>
            <a:ext cx="7438768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In light of the encouragement from Paul and Timothy’s sincere faith in God (1:1-5), God’s gift and resources (1:6-8), the gospel, the faithfulness of Christ (8-14) and  learning from the examples of others (1:15-18)…</a:t>
            </a:r>
          </a:p>
        </p:txBody>
      </p:sp>
    </p:spTree>
    <p:extLst>
      <p:ext uri="{BB962C8B-B14F-4D97-AF65-F5344CB8AC3E}">
        <p14:creationId xmlns:p14="http://schemas.microsoft.com/office/powerpoint/2010/main" val="314358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926756" y="857257"/>
            <a:ext cx="7401697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200" b="1" dirty="0">
                <a:latin typeface="Arial" panose="020B0604020202020204" pitchFamily="34" charset="0"/>
                <a:cs typeface="Arial" panose="020B0604020202020204" pitchFamily="34" charset="0"/>
              </a:rPr>
              <a:t>Charge:  </a:t>
            </a:r>
            <a:r>
              <a:rPr lang="en-PH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“…be strengthened”</a:t>
            </a:r>
          </a:p>
          <a:p>
            <a:endParaRPr lang="en-PH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PH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“be continually strengthened”</a:t>
            </a:r>
            <a:r>
              <a:rPr lang="en-PH" sz="3200" b="1" dirty="0">
                <a:latin typeface="Arial" panose="020B0604020202020204" pitchFamily="34" charset="0"/>
                <a:cs typeface="Arial" panose="020B0604020202020204" pitchFamily="34" charset="0"/>
              </a:rPr>
              <a:t> or to find “</a:t>
            </a:r>
            <a:r>
              <a:rPr lang="en-PH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strength in the Lord</a:t>
            </a:r>
            <a:r>
              <a:rPr lang="en-PH" sz="3200" b="1" dirty="0">
                <a:latin typeface="Arial" panose="020B0604020202020204" pitchFamily="34" charset="0"/>
                <a:cs typeface="Arial" panose="020B0604020202020204" pitchFamily="34" charset="0"/>
              </a:rPr>
              <a:t>” (not his own)</a:t>
            </a:r>
          </a:p>
          <a:p>
            <a:pPr marL="457200" indent="-457200">
              <a:buFontTx/>
              <a:buChar char="-"/>
            </a:pPr>
            <a:endParaRPr lang="en-PH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PH" sz="3200" b="1" dirty="0">
                <a:latin typeface="Arial" panose="020B0604020202020204" pitchFamily="34" charset="0"/>
                <a:cs typeface="Arial" panose="020B0604020202020204" pitchFamily="34" charset="0"/>
              </a:rPr>
              <a:t>Romans 4:20</a:t>
            </a:r>
          </a:p>
          <a:p>
            <a:pPr marL="457200" indent="-457200">
              <a:buFontTx/>
              <a:buChar char="-"/>
            </a:pPr>
            <a:r>
              <a:rPr lang="en-PH" sz="3200" b="1" dirty="0">
                <a:latin typeface="Arial" panose="020B0604020202020204" pitchFamily="34" charset="0"/>
                <a:cs typeface="Arial" panose="020B0604020202020204" pitchFamily="34" charset="0"/>
              </a:rPr>
              <a:t>Ephesians 6:10</a:t>
            </a:r>
          </a:p>
          <a:p>
            <a:pPr marL="457200" indent="-457200">
              <a:buFontTx/>
              <a:buChar char="-"/>
            </a:pPr>
            <a:r>
              <a:rPr lang="en-PH" sz="3200" b="1" dirty="0">
                <a:latin typeface="Arial" panose="020B0604020202020204" pitchFamily="34" charset="0"/>
                <a:cs typeface="Arial" panose="020B0604020202020204" pitchFamily="34" charset="0"/>
              </a:rPr>
              <a:t>Philippians 4:13</a:t>
            </a:r>
          </a:p>
        </p:txBody>
      </p:sp>
    </p:spTree>
    <p:extLst>
      <p:ext uri="{BB962C8B-B14F-4D97-AF65-F5344CB8AC3E}">
        <p14:creationId xmlns:p14="http://schemas.microsoft.com/office/powerpoint/2010/main" val="67009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729051" y="543699"/>
            <a:ext cx="7883611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Agent: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By means of  </a:t>
            </a:r>
            <a:r>
              <a:rPr lang="en-PH" sz="4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“the grace which is in Christ Jesus“</a:t>
            </a:r>
          </a:p>
          <a:p>
            <a:pPr marL="457200" indent="-457200">
              <a:buFontTx/>
              <a:buChar char="-"/>
            </a:pP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We are to abide through daily dependence on the enabling/empowering grace of God that flows from our union and communion with Jesus Christ!</a:t>
            </a:r>
            <a:endParaRPr lang="en-PH" sz="40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38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ircraft wing during sunset">
            <a:extLst>
              <a:ext uri="{FF2B5EF4-FFF2-40B4-BE49-F238E27FC236}">
                <a16:creationId xmlns:a16="http://schemas.microsoft.com/office/drawing/2014/main" id="{E8319ACF-3550-B722-07D4-69BFD7BDD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87" b="14002"/>
          <a:stretch/>
        </p:blipFill>
        <p:spPr>
          <a:xfrm>
            <a:off x="15" y="857257"/>
            <a:ext cx="9143985" cy="4732727"/>
          </a:xfrm>
          <a:custGeom>
            <a:avLst/>
            <a:gdLst/>
            <a:ahLst/>
            <a:cxnLst/>
            <a:rect l="l" t="t" r="r" b="b"/>
            <a:pathLst>
              <a:path w="12192000" h="6310312">
                <a:moveTo>
                  <a:pt x="0" y="0"/>
                </a:moveTo>
                <a:lnTo>
                  <a:pt x="12192000" y="0"/>
                </a:lnTo>
                <a:lnTo>
                  <a:pt x="12192000" y="6310312"/>
                </a:lnTo>
                <a:lnTo>
                  <a:pt x="0" y="6310312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8E280-833C-462A-81A6-0FAE9BD00E8B}"/>
              </a:ext>
            </a:extLst>
          </p:cNvPr>
          <p:cNvSpPr txBox="1"/>
          <p:nvPr/>
        </p:nvSpPr>
        <p:spPr>
          <a:xfrm>
            <a:off x="1223318" y="1268016"/>
            <a:ext cx="7599405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1 Corinthians 15:10</a:t>
            </a: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2 Corinthians 1:12; 12:9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CHRIST’S GRACE IS MORE THAN SUFFICIENT FOR EVERY NEED!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981795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AnalogousFromLightSeedLeftStep">
      <a:dk1>
        <a:srgbClr val="000000"/>
      </a:dk1>
      <a:lt1>
        <a:srgbClr val="FFFFFF"/>
      </a:lt1>
      <a:dk2>
        <a:srgbClr val="242641"/>
      </a:dk2>
      <a:lt2>
        <a:srgbClr val="E2E6E8"/>
      </a:lt2>
      <a:accent1>
        <a:srgbClr val="EB8B52"/>
      </a:accent1>
      <a:accent2>
        <a:srgbClr val="EB4E55"/>
      </a:accent2>
      <a:accent3>
        <a:srgbClr val="EE6EA9"/>
      </a:accent3>
      <a:accent4>
        <a:srgbClr val="EB4ED8"/>
      </a:accent4>
      <a:accent5>
        <a:srgbClr val="C86EEE"/>
      </a:accent5>
      <a:accent6>
        <a:srgbClr val="7B4EEB"/>
      </a:accent6>
      <a:hlink>
        <a:srgbClr val="5A87A1"/>
      </a:hlink>
      <a:folHlink>
        <a:srgbClr val="7F7F7F"/>
      </a:folHlink>
    </a:clrScheme>
    <a:fontScheme name="Float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745</Words>
  <Application>Microsoft Office PowerPoint</Application>
  <PresentationFormat>On-screen Show (4:3)</PresentationFormat>
  <Paragraphs>72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Avenir Next LT Pro</vt:lpstr>
      <vt:lpstr>Times New Roman</vt:lpstr>
      <vt:lpstr>3DFloatVTI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Marc Grande</cp:lastModifiedBy>
  <cp:revision>4</cp:revision>
  <dcterms:created xsi:type="dcterms:W3CDTF">2022-04-30T21:39:24Z</dcterms:created>
  <dcterms:modified xsi:type="dcterms:W3CDTF">2022-05-02T02:02:52Z</dcterms:modified>
</cp:coreProperties>
</file>