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300" r:id="rId3"/>
    <p:sldId id="258" r:id="rId4"/>
    <p:sldId id="259" r:id="rId5"/>
    <p:sldId id="260" r:id="rId6"/>
    <p:sldId id="261" r:id="rId7"/>
    <p:sldId id="262" r:id="rId8"/>
    <p:sldId id="263" r:id="rId9"/>
    <p:sldId id="297" r:id="rId10"/>
    <p:sldId id="264" r:id="rId11"/>
    <p:sldId id="265" r:id="rId12"/>
    <p:sldId id="266" r:id="rId13"/>
    <p:sldId id="267" r:id="rId14"/>
    <p:sldId id="286" r:id="rId15"/>
    <p:sldId id="298" r:id="rId16"/>
    <p:sldId id="268" r:id="rId17"/>
    <p:sldId id="301" r:id="rId18"/>
    <p:sldId id="269" r:id="rId19"/>
    <p:sldId id="270" r:id="rId20"/>
    <p:sldId id="271" r:id="rId21"/>
    <p:sldId id="272" r:id="rId22"/>
    <p:sldId id="273" r:id="rId23"/>
    <p:sldId id="274" r:id="rId24"/>
    <p:sldId id="275" r:id="rId25"/>
    <p:sldId id="276" r:id="rId26"/>
    <p:sldId id="277" r:id="rId27"/>
    <p:sldId id="278" r:id="rId28"/>
    <p:sldId id="296" r:id="rId29"/>
    <p:sldId id="279" r:id="rId30"/>
    <p:sldId id="280" r:id="rId31"/>
    <p:sldId id="281" r:id="rId32"/>
    <p:sldId id="282" r:id="rId33"/>
    <p:sldId id="283" r:id="rId34"/>
    <p:sldId id="284" r:id="rId35"/>
    <p:sldId id="285" r:id="rId36"/>
    <p:sldId id="287" r:id="rId37"/>
    <p:sldId id="288" r:id="rId38"/>
    <p:sldId id="289" r:id="rId39"/>
    <p:sldId id="290" r:id="rId40"/>
    <p:sldId id="291" r:id="rId41"/>
    <p:sldId id="292" r:id="rId42"/>
    <p:sldId id="293" r:id="rId43"/>
    <p:sldId id="295"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594"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1220BD85-47AD-4EC8-A143-BFD2DABCD311}" type="datetimeFigureOut">
              <a:rPr lang="en-PH" smtClean="0"/>
              <a:t>21/02/2022</a:t>
            </a:fld>
            <a:endParaRPr lang="en-PH"/>
          </a:p>
        </p:txBody>
      </p:sp>
      <p:sp>
        <p:nvSpPr>
          <p:cNvPr id="20" name="Footer Placeholder 19"/>
          <p:cNvSpPr>
            <a:spLocks noGrp="1"/>
          </p:cNvSpPr>
          <p:nvPr>
            <p:ph type="ftr" sz="quarter" idx="11"/>
          </p:nvPr>
        </p:nvSpPr>
        <p:spPr/>
        <p:txBody>
          <a:bodyPr/>
          <a:lstStyle/>
          <a:p>
            <a:endParaRPr lang="en-PH"/>
          </a:p>
        </p:txBody>
      </p:sp>
      <p:sp>
        <p:nvSpPr>
          <p:cNvPr id="10" name="Slide Number Placeholder 9"/>
          <p:cNvSpPr>
            <a:spLocks noGrp="1"/>
          </p:cNvSpPr>
          <p:nvPr>
            <p:ph type="sldNum" sz="quarter" idx="12"/>
          </p:nvPr>
        </p:nvSpPr>
        <p:spPr/>
        <p:txBody>
          <a:bodyPr/>
          <a:lstStyle/>
          <a:p>
            <a:fld id="{CA3ACECB-9213-4044-9D0B-A0407CFF66BE}" type="slidenum">
              <a:rPr lang="en-PH" smtClean="0"/>
              <a:t>‹#›</a:t>
            </a:fld>
            <a:endParaRPr lang="en-PH"/>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220BD85-47AD-4EC8-A143-BFD2DABCD311}" type="datetimeFigureOut">
              <a:rPr lang="en-PH" smtClean="0"/>
              <a:t>21/02/2022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A3ACECB-9213-4044-9D0B-A0407CFF66BE}"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220BD85-47AD-4EC8-A143-BFD2DABCD311}" type="datetimeFigureOut">
              <a:rPr lang="en-PH" smtClean="0"/>
              <a:t>21/02/2022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A3ACECB-9213-4044-9D0B-A0407CFF66BE}"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220BD85-47AD-4EC8-A143-BFD2DABCD311}" type="datetimeFigureOut">
              <a:rPr lang="en-PH" smtClean="0"/>
              <a:t>21/02/2022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A3ACECB-9213-4044-9D0B-A0407CFF66BE}" type="slidenum">
              <a:rPr lang="en-PH" smtClean="0"/>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220BD85-47AD-4EC8-A143-BFD2DABCD311}" type="datetimeFigureOut">
              <a:rPr lang="en-PH" smtClean="0"/>
              <a:t>21/02/2022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A3ACECB-9213-4044-9D0B-A0407CFF66BE}" type="slidenum">
              <a:rPr lang="en-PH" smtClean="0"/>
              <a:t>‹#›</a:t>
            </a:fld>
            <a:endParaRPr lang="en-PH"/>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220BD85-47AD-4EC8-A143-BFD2DABCD311}" type="datetimeFigureOut">
              <a:rPr lang="en-PH" smtClean="0"/>
              <a:t>21/02/2022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CA3ACECB-9213-4044-9D0B-A0407CFF66BE}" type="slidenum">
              <a:rPr lang="en-PH" smtClean="0"/>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220BD85-47AD-4EC8-A143-BFD2DABCD311}" type="datetimeFigureOut">
              <a:rPr lang="en-PH" smtClean="0"/>
              <a:t>21/02/2022</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CA3ACECB-9213-4044-9D0B-A0407CFF66BE}" type="slidenum">
              <a:rPr lang="en-PH" smtClean="0"/>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1220BD85-47AD-4EC8-A143-BFD2DABCD311}" type="datetimeFigureOut">
              <a:rPr lang="en-PH" smtClean="0"/>
              <a:t>21/02/2022</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CA3ACECB-9213-4044-9D0B-A0407CFF66BE}"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220BD85-47AD-4EC8-A143-BFD2DABCD311}" type="datetimeFigureOut">
              <a:rPr lang="en-PH" smtClean="0"/>
              <a:t>21/02/2022</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CA3ACECB-9213-4044-9D0B-A0407CFF66BE}" type="slidenum">
              <a:rPr lang="en-PH" smtClean="0"/>
              <a:t>‹#›</a:t>
            </a:fld>
            <a:endParaRPr lang="en-PH"/>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220BD85-47AD-4EC8-A143-BFD2DABCD311}" type="datetimeFigureOut">
              <a:rPr lang="en-PH" smtClean="0"/>
              <a:t>21/02/2022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CA3ACECB-9213-4044-9D0B-A0407CFF66BE}" type="slidenum">
              <a:rPr lang="en-PH" smtClean="0"/>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1220BD85-47AD-4EC8-A143-BFD2DABCD311}" type="datetimeFigureOut">
              <a:rPr lang="en-PH" smtClean="0"/>
              <a:t>21/02/2022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CA3ACECB-9213-4044-9D0B-A0407CFF66BE}" type="slidenum">
              <a:rPr lang="en-PH" smtClean="0"/>
              <a:t>‹#›</a:t>
            </a:fld>
            <a:endParaRPr lang="en-PH"/>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220BD85-47AD-4EC8-A143-BFD2DABCD311}" type="datetimeFigureOut">
              <a:rPr lang="en-PH" smtClean="0"/>
              <a:t>21/02/2022</a:t>
            </a:fld>
            <a:endParaRPr lang="en-PH"/>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PH"/>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A3ACECB-9213-4044-9D0B-A0407CFF66BE}" type="slidenum">
              <a:rPr lang="en-PH" smtClean="0"/>
              <a:t>‹#›</a:t>
            </a:fld>
            <a:endParaRPr lang="en-PH"/>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A556A84-15AD-472C-9F5C-43B2BED8C9D9}"/>
              </a:ext>
            </a:extLst>
          </p:cNvPr>
          <p:cNvSpPr txBox="1"/>
          <p:nvPr/>
        </p:nvSpPr>
        <p:spPr>
          <a:xfrm>
            <a:off x="1905000" y="1219200"/>
            <a:ext cx="6096000" cy="3289555"/>
          </a:xfrm>
          <a:prstGeom prst="rect">
            <a:avLst/>
          </a:prstGeom>
          <a:noFill/>
        </p:spPr>
        <p:txBody>
          <a:bodyPr wrap="square">
            <a:spAutoFit/>
          </a:bodyPr>
          <a:lstStyle/>
          <a:p>
            <a:pPr algn="ctr">
              <a:lnSpc>
                <a:spcPct val="115000"/>
              </a:lnSpc>
              <a:spcAft>
                <a:spcPts val="1000"/>
              </a:spcAft>
            </a:pPr>
            <a:r>
              <a:rPr lang="en-PH" sz="4400" b="1" dirty="0">
                <a:effectLst/>
                <a:latin typeface="Arial" panose="020B0604020202020204" pitchFamily="34" charset="0"/>
                <a:ea typeface="Calibri" panose="020F0502020204030204" pitchFamily="34" charset="0"/>
                <a:cs typeface="Arial" panose="020B0604020202020204" pitchFamily="34" charset="0"/>
              </a:rPr>
              <a:t>THE GOSPEL AND OUR WALK OF SANCTIFICATION</a:t>
            </a:r>
          </a:p>
          <a:p>
            <a:pPr algn="ctr">
              <a:lnSpc>
                <a:spcPct val="115000"/>
              </a:lnSpc>
              <a:spcAft>
                <a:spcPts val="1000"/>
              </a:spcAft>
            </a:pPr>
            <a:r>
              <a:rPr lang="en-PH" sz="4400" b="1" dirty="0">
                <a:latin typeface="Arial" panose="020B0604020202020204" pitchFamily="34" charset="0"/>
                <a:ea typeface="Calibri" panose="020F0502020204030204" pitchFamily="34" charset="0"/>
                <a:cs typeface="Arial" panose="020B0604020202020204" pitchFamily="34" charset="0"/>
              </a:rPr>
              <a:t>Romans 6</a:t>
            </a:r>
            <a:endParaRPr lang="en-PH" sz="4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51066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295400"/>
            <a:ext cx="7010400" cy="2554545"/>
          </a:xfrm>
          <a:prstGeom prst="rect">
            <a:avLst/>
          </a:prstGeom>
          <a:noFill/>
        </p:spPr>
        <p:txBody>
          <a:bodyPr wrap="square" rtlCol="0">
            <a:spAutoFit/>
          </a:bodyPr>
          <a:lstStyle/>
          <a:p>
            <a:pPr lvl="0" algn="ctr"/>
            <a:r>
              <a:rPr lang="en-PH" sz="4000" b="1" dirty="0">
                <a:latin typeface="Arial" panose="020B0604020202020204" pitchFamily="34" charset="0"/>
                <a:cs typeface="Arial" panose="020B0604020202020204" pitchFamily="34" charset="0"/>
              </a:rPr>
              <a:t>“WE WERE MADE ALIVE IN CHRIST”</a:t>
            </a:r>
          </a:p>
          <a:p>
            <a:pPr lvl="0" algn="ctr"/>
            <a:endParaRPr lang="en-PH" sz="4000" b="1" dirty="0">
              <a:latin typeface="Arial" panose="020B0604020202020204" pitchFamily="34" charset="0"/>
              <a:cs typeface="Arial" panose="020B0604020202020204" pitchFamily="34" charset="0"/>
            </a:endParaRPr>
          </a:p>
          <a:p>
            <a:pPr lvl="0" algn="ctr"/>
            <a:r>
              <a:rPr lang="en-PH" sz="4000" b="1" dirty="0">
                <a:latin typeface="Arial" panose="020B0604020202020204" pitchFamily="34" charset="0"/>
                <a:cs typeface="Arial" panose="020B0604020202020204" pitchFamily="34" charset="0"/>
              </a:rPr>
              <a:t>Romans 6:11b-18</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9410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642878"/>
            <a:ext cx="6400800" cy="4832092"/>
          </a:xfrm>
          <a:prstGeom prst="rect">
            <a:avLst/>
          </a:prstGeom>
          <a:noFill/>
        </p:spPr>
        <p:txBody>
          <a:bodyPr wrap="square" rtlCol="0">
            <a:spAutoFit/>
          </a:bodyPr>
          <a:lstStyle/>
          <a:p>
            <a:pPr lvl="0" algn="ctr"/>
            <a:r>
              <a:rPr lang="en-PH" sz="4400" b="1" dirty="0">
                <a:latin typeface="Arial" panose="020B0604020202020204" pitchFamily="34" charset="0"/>
                <a:cs typeface="Arial" panose="020B0604020202020204" pitchFamily="34" charset="0"/>
              </a:rPr>
              <a:t>GOD’S GRACE INDEED PROMOTE HOLINESS AND GODLINESS</a:t>
            </a:r>
          </a:p>
          <a:p>
            <a:pPr lvl="0" algn="ctr"/>
            <a:endParaRPr lang="en-PH" sz="4400" b="1" dirty="0">
              <a:latin typeface="Arial" panose="020B0604020202020204" pitchFamily="34" charset="0"/>
              <a:cs typeface="Arial" panose="020B0604020202020204" pitchFamily="34" charset="0"/>
            </a:endParaRPr>
          </a:p>
          <a:p>
            <a:pPr algn="ctr"/>
            <a:r>
              <a:rPr lang="en-PH" sz="4400" b="1" dirty="0">
                <a:latin typeface="Arial" panose="020B0604020202020204" pitchFamily="34" charset="0"/>
                <a:cs typeface="Arial" panose="020B0604020202020204" pitchFamily="34" charset="0"/>
              </a:rPr>
              <a:t>Eph. 2:8-10 </a:t>
            </a:r>
          </a:p>
          <a:p>
            <a:pPr algn="ctr"/>
            <a:r>
              <a:rPr lang="en-PH" sz="4400" b="1" dirty="0">
                <a:latin typeface="Arial" panose="020B0604020202020204" pitchFamily="34" charset="0"/>
                <a:cs typeface="Arial" panose="020B0604020202020204" pitchFamily="34" charset="0"/>
              </a:rPr>
              <a:t> Titus 2:11-14</a:t>
            </a:r>
          </a:p>
        </p:txBody>
      </p:sp>
    </p:spTree>
    <p:extLst>
      <p:ext uri="{BB962C8B-B14F-4D97-AF65-F5344CB8AC3E}">
        <p14:creationId xmlns:p14="http://schemas.microsoft.com/office/powerpoint/2010/main" val="880706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1295400"/>
            <a:ext cx="6705600" cy="4401205"/>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“In reality, holiness is the goal of our redemption. As Christ died in order that we may be justified, so we are justified in order that we may be sanctified and made holy.”—J.I. Packer</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706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533400"/>
            <a:ext cx="7162800" cy="5940088"/>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SALVATION IS THE BEGINNING OF THE PROCESS OF REMOVING SIN AND ITS EFFECTS FROM OUR LIVES:</a:t>
            </a:r>
          </a:p>
          <a:p>
            <a:endParaRPr lang="en-PH" sz="4000" b="1"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PH" sz="4000" b="1" dirty="0">
                <a:latin typeface="Arial" panose="020B0604020202020204" pitchFamily="34" charset="0"/>
                <a:cs typeface="Arial" panose="020B0604020202020204" pitchFamily="34" charset="0"/>
              </a:rPr>
              <a:t>In justification, the </a:t>
            </a:r>
            <a:r>
              <a:rPr lang="en-PH" sz="4000" b="1" u="sng" dirty="0">
                <a:latin typeface="Arial" panose="020B0604020202020204" pitchFamily="34" charset="0"/>
                <a:cs typeface="Arial" panose="020B0604020202020204" pitchFamily="34" charset="0"/>
              </a:rPr>
              <a:t>penalty</a:t>
            </a:r>
            <a:r>
              <a:rPr lang="en-PH" sz="4000" b="1" dirty="0">
                <a:latin typeface="Arial" panose="020B0604020202020204" pitchFamily="34" charset="0"/>
                <a:cs typeface="Arial" panose="020B0604020202020204" pitchFamily="34" charset="0"/>
              </a:rPr>
              <a:t> of sin is removed as we are declared righteous in Christ.</a:t>
            </a:r>
          </a:p>
          <a:p>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706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533400"/>
            <a:ext cx="7467600" cy="5016758"/>
          </a:xfrm>
          <a:prstGeom prst="rect">
            <a:avLst/>
          </a:prstGeom>
          <a:noFill/>
        </p:spPr>
        <p:txBody>
          <a:bodyPr wrap="square" rtlCol="0">
            <a:spAutoFit/>
          </a:bodyPr>
          <a:lstStyle/>
          <a:p>
            <a:pPr marL="571500" indent="-571500">
              <a:buFont typeface="Arial" panose="020B0604020202020204" pitchFamily="34" charset="0"/>
              <a:buChar char="•"/>
            </a:pPr>
            <a:r>
              <a:rPr lang="en-PH" sz="4000" b="1" dirty="0">
                <a:latin typeface="Arial" panose="020B0604020202020204" pitchFamily="34" charset="0"/>
                <a:cs typeface="Arial" panose="020B0604020202020204" pitchFamily="34" charset="0"/>
              </a:rPr>
              <a:t>At regeneration, the </a:t>
            </a:r>
            <a:r>
              <a:rPr lang="en-PH" sz="4000" b="1" u="sng" dirty="0">
                <a:latin typeface="Arial" panose="020B0604020202020204" pitchFamily="34" charset="0"/>
                <a:cs typeface="Arial" panose="020B0604020202020204" pitchFamily="34" charset="0"/>
              </a:rPr>
              <a:t>power </a:t>
            </a:r>
            <a:r>
              <a:rPr lang="en-PH" sz="4000" b="1" dirty="0">
                <a:latin typeface="Arial" panose="020B0604020202020204" pitchFamily="34" charset="0"/>
                <a:cs typeface="Arial" panose="020B0604020202020204" pitchFamily="34" charset="0"/>
              </a:rPr>
              <a:t>of sin is broken and we are made alive in Christ.</a:t>
            </a:r>
          </a:p>
          <a:p>
            <a:endParaRPr lang="en-PH" sz="4000" b="1"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PH" sz="4000" b="1" dirty="0">
                <a:latin typeface="Arial" panose="020B0604020202020204" pitchFamily="34" charset="0"/>
                <a:cs typeface="Arial" panose="020B0604020202020204" pitchFamily="34" charset="0"/>
              </a:rPr>
              <a:t>In sanctification, the </a:t>
            </a:r>
            <a:r>
              <a:rPr lang="en-PH" sz="4000" b="1" u="sng" dirty="0">
                <a:latin typeface="Arial" panose="020B0604020202020204" pitchFamily="34" charset="0"/>
                <a:cs typeface="Arial" panose="020B0604020202020204" pitchFamily="34" charset="0"/>
              </a:rPr>
              <a:t>pollution</a:t>
            </a:r>
            <a:r>
              <a:rPr lang="en-PH" sz="4000" b="1" dirty="0">
                <a:latin typeface="Arial" panose="020B0604020202020204" pitchFamily="34" charset="0"/>
                <a:cs typeface="Arial" panose="020B0604020202020204" pitchFamily="34" charset="0"/>
              </a:rPr>
              <a:t> of sin is progressively removed as we are made holy in Christ.</a:t>
            </a:r>
          </a:p>
        </p:txBody>
      </p:sp>
    </p:spTree>
    <p:extLst>
      <p:ext uri="{BB962C8B-B14F-4D97-AF65-F5344CB8AC3E}">
        <p14:creationId xmlns:p14="http://schemas.microsoft.com/office/powerpoint/2010/main" val="2822446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533400"/>
            <a:ext cx="7162800" cy="3785652"/>
          </a:xfrm>
          <a:prstGeom prst="rect">
            <a:avLst/>
          </a:prstGeom>
          <a:noFill/>
        </p:spPr>
        <p:txBody>
          <a:bodyPr wrap="square" rtlCol="0">
            <a:spAutoFit/>
          </a:bodyPr>
          <a:lstStyle/>
          <a:p>
            <a:pPr marL="571500" indent="-571500">
              <a:buFont typeface="Arial" panose="020B0604020202020204" pitchFamily="34" charset="0"/>
              <a:buChar char="•"/>
            </a:pPr>
            <a:r>
              <a:rPr lang="en-PH" sz="4000" b="1" dirty="0">
                <a:latin typeface="Arial" panose="020B0604020202020204" pitchFamily="34" charset="0"/>
                <a:cs typeface="Arial" panose="020B0604020202020204" pitchFamily="34" charset="0"/>
              </a:rPr>
              <a:t>In glorification, the presence of sin will be done away with as we’ll be with Christ for all eternity!</a:t>
            </a:r>
          </a:p>
          <a:p>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9190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457200"/>
            <a:ext cx="6858000" cy="1323439"/>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WHY THEN DO WE STILL SIN?</a:t>
            </a:r>
            <a:endParaRPr lang="en-PH" sz="4000" dirty="0">
              <a:latin typeface="Arial" panose="020B0604020202020204" pitchFamily="34" charset="0"/>
              <a:cs typeface="Arial" panose="020B0604020202020204" pitchFamily="34" charset="0"/>
            </a:endParaRPr>
          </a:p>
        </p:txBody>
      </p:sp>
      <p:sp>
        <p:nvSpPr>
          <p:cNvPr id="3" name="TextBox 2"/>
          <p:cNvSpPr txBox="1"/>
          <p:nvPr/>
        </p:nvSpPr>
        <p:spPr>
          <a:xfrm>
            <a:off x="1524000" y="2209800"/>
            <a:ext cx="6781800" cy="3785652"/>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Because sin’s effects and influence remains in our lives.  The </a:t>
            </a:r>
            <a:r>
              <a:rPr lang="en-PH" sz="4000" b="1" u="sng" dirty="0">
                <a:latin typeface="Arial" panose="020B0604020202020204" pitchFamily="34" charset="0"/>
                <a:cs typeface="Arial" panose="020B0604020202020204" pitchFamily="34" charset="0"/>
              </a:rPr>
              <a:t>battle</a:t>
            </a:r>
            <a:r>
              <a:rPr lang="en-PH" sz="4000" b="1" dirty="0">
                <a:latin typeface="Arial" panose="020B0604020202020204" pitchFamily="34" charset="0"/>
                <a:cs typeface="Arial" panose="020B0604020202020204" pitchFamily="34" charset="0"/>
              </a:rPr>
              <a:t> still rages in our hearts.  Christians are still capable of sinning - committing sins.</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706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533400"/>
            <a:ext cx="7162800" cy="4401205"/>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“WE ARE NOW SLAVES TO RIGHTEOUSNESS RESULTING IN A LIFE OF SANCTIFICATION”</a:t>
            </a:r>
          </a:p>
          <a:p>
            <a:pPr algn="ctr"/>
            <a:endParaRPr lang="en-PH" sz="4000" b="1" dirty="0">
              <a:latin typeface="Arial" panose="020B0604020202020204" pitchFamily="34" charset="0"/>
              <a:cs typeface="Arial" panose="020B0604020202020204" pitchFamily="34" charset="0"/>
            </a:endParaRPr>
          </a:p>
          <a:p>
            <a:pPr algn="ctr"/>
            <a:r>
              <a:rPr lang="en-PH" sz="4000" b="1" dirty="0">
                <a:latin typeface="Arial" panose="020B0604020202020204" pitchFamily="34" charset="0"/>
                <a:cs typeface="Arial" panose="020B0604020202020204" pitchFamily="34" charset="0"/>
              </a:rPr>
              <a:t>Romans 6:19-23</a:t>
            </a:r>
          </a:p>
          <a:p>
            <a:pPr algn="ctr"/>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2919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1600" y="838200"/>
            <a:ext cx="7086600" cy="5016758"/>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John MacArthur:   “Sanctification is the continuous operation of the Holy Spirit in us believers, making us holy by conforming our character, affections and behavior to the image of Christ.”</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706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685800"/>
            <a:ext cx="7239000" cy="5154513"/>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Jerry Bridges:  </a:t>
            </a:r>
          </a:p>
          <a:p>
            <a:r>
              <a:rPr lang="en-PH" sz="3600" b="1" dirty="0">
                <a:latin typeface="Arial" panose="020B0604020202020204" pitchFamily="34" charset="0"/>
                <a:cs typeface="Arial" panose="020B0604020202020204" pitchFamily="34" charset="0"/>
              </a:rPr>
              <a:t>“Sanctification is the continuing work of God in the life of a believer. It is a progressive work in which we become more and more free from sin and be like Christ. In short, our actual lives become increasingly conformed with our justification in Christ.”</a:t>
            </a: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706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533400"/>
            <a:ext cx="7239000" cy="5016758"/>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WHAT ACTUALLY HAPPENED WHEN A PERSON SAYS HE’S SAVED?</a:t>
            </a:r>
          </a:p>
          <a:p>
            <a:pPr algn="ctr"/>
            <a:endParaRPr lang="en-PH" sz="4000" b="1" dirty="0">
              <a:latin typeface="Arial" panose="020B0604020202020204" pitchFamily="34" charset="0"/>
              <a:cs typeface="Arial" panose="020B0604020202020204" pitchFamily="34" charset="0"/>
            </a:endParaRPr>
          </a:p>
          <a:p>
            <a:pPr algn="ctr"/>
            <a:r>
              <a:rPr lang="en-PH" sz="4000" b="1" dirty="0">
                <a:latin typeface="Arial" panose="020B0604020202020204" pitchFamily="34" charset="0"/>
                <a:cs typeface="Arial" panose="020B0604020202020204" pitchFamily="34" charset="0"/>
              </a:rPr>
              <a:t>WHAT DOES OUR SALVATION TRULY</a:t>
            </a:r>
          </a:p>
          <a:p>
            <a:pPr algn="ctr"/>
            <a:r>
              <a:rPr lang="en-PH" sz="4000" b="1" dirty="0">
                <a:latin typeface="Arial" panose="020B0604020202020204" pitchFamily="34" charset="0"/>
                <a:cs typeface="Arial" panose="020B0604020202020204" pitchFamily="34" charset="0"/>
              </a:rPr>
              <a:t>ENTAIL?</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3442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1676400"/>
            <a:ext cx="6705600" cy="2800767"/>
          </a:xfrm>
          <a:prstGeom prst="rect">
            <a:avLst/>
          </a:prstGeom>
          <a:noFill/>
        </p:spPr>
        <p:txBody>
          <a:bodyPr wrap="square" rtlCol="0">
            <a:spAutoFit/>
          </a:bodyPr>
          <a:lstStyle/>
          <a:p>
            <a:pPr algn="ctr"/>
            <a:r>
              <a:rPr lang="en-PH" sz="4400" b="1" dirty="0"/>
              <a:t>WE WERE JUSTIFIED BY GRACE SO WE ARE SANCTIFIED BY GRACE AS WELL. </a:t>
            </a:r>
          </a:p>
        </p:txBody>
      </p:sp>
    </p:spTree>
    <p:extLst>
      <p:ext uri="{BB962C8B-B14F-4D97-AF65-F5344CB8AC3E}">
        <p14:creationId xmlns:p14="http://schemas.microsoft.com/office/powerpoint/2010/main" val="880706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838200"/>
            <a:ext cx="7467600" cy="4832092"/>
          </a:xfrm>
          <a:prstGeom prst="rect">
            <a:avLst/>
          </a:prstGeom>
          <a:noFill/>
        </p:spPr>
        <p:txBody>
          <a:bodyPr wrap="square" rtlCol="0">
            <a:spAutoFit/>
          </a:bodyPr>
          <a:lstStyle/>
          <a:p>
            <a:pPr algn="ctr"/>
            <a:r>
              <a:rPr lang="en-PH" sz="4400" b="1" dirty="0">
                <a:latin typeface="Arial" panose="020B0604020202020204" pitchFamily="34" charset="0"/>
                <a:cs typeface="Arial" panose="020B0604020202020204" pitchFamily="34" charset="0"/>
              </a:rPr>
              <a:t>The key difference is that   in justification we are passive but in sanctification we actively cooperate with the Holy Spirit in receiving and responding to God’s grace.</a:t>
            </a:r>
          </a:p>
        </p:txBody>
      </p:sp>
    </p:spTree>
    <p:extLst>
      <p:ext uri="{BB962C8B-B14F-4D97-AF65-F5344CB8AC3E}">
        <p14:creationId xmlns:p14="http://schemas.microsoft.com/office/powerpoint/2010/main" val="880706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228600"/>
            <a:ext cx="7010400" cy="1200329"/>
          </a:xfrm>
          <a:prstGeom prst="rect">
            <a:avLst/>
          </a:prstGeom>
          <a:noFill/>
        </p:spPr>
        <p:txBody>
          <a:bodyPr wrap="square" rtlCol="0">
            <a:spAutoFit/>
          </a:bodyPr>
          <a:lstStyle/>
          <a:p>
            <a:pPr lvl="0"/>
            <a:r>
              <a:rPr lang="en-PH" sz="3600" b="1" dirty="0">
                <a:latin typeface="Arial" panose="020B0604020202020204" pitchFamily="34" charset="0"/>
                <a:cs typeface="Arial" panose="020B0604020202020204" pitchFamily="34" charset="0"/>
              </a:rPr>
              <a:t>HOW DOES SANCTIFICATION HAPPEN IN OUR LIVES?</a:t>
            </a:r>
          </a:p>
        </p:txBody>
      </p:sp>
      <p:sp>
        <p:nvSpPr>
          <p:cNvPr id="3" name="Rectangle 2"/>
          <p:cNvSpPr/>
          <p:nvPr/>
        </p:nvSpPr>
        <p:spPr>
          <a:xfrm>
            <a:off x="1600200" y="2057400"/>
            <a:ext cx="7391400" cy="1200329"/>
          </a:xfrm>
          <a:prstGeom prst="rect">
            <a:avLst/>
          </a:prstGeom>
        </p:spPr>
        <p:txBody>
          <a:bodyPr wrap="square">
            <a:spAutoFit/>
          </a:bodyPr>
          <a:lstStyle/>
          <a:p>
            <a:pPr lvl="0"/>
            <a:r>
              <a:rPr lang="en-PH" sz="3600" b="1" dirty="0">
                <a:latin typeface="Arial" panose="020B0604020202020204" pitchFamily="34" charset="0"/>
                <a:cs typeface="Arial" panose="020B0604020202020204" pitchFamily="34" charset="0"/>
              </a:rPr>
              <a:t>1.  CONTINUAL RELIANCE UPON THE HOLY SPIRIT</a:t>
            </a:r>
            <a:endParaRPr lang="en-PH" sz="3600" dirty="0">
              <a:latin typeface="Arial" panose="020B0604020202020204" pitchFamily="34" charset="0"/>
              <a:cs typeface="Arial" panose="020B0604020202020204" pitchFamily="34" charset="0"/>
            </a:endParaRPr>
          </a:p>
        </p:txBody>
      </p:sp>
      <p:sp>
        <p:nvSpPr>
          <p:cNvPr id="4" name="TextBox 3"/>
          <p:cNvSpPr txBox="1"/>
          <p:nvPr/>
        </p:nvSpPr>
        <p:spPr>
          <a:xfrm>
            <a:off x="2286000" y="3657600"/>
            <a:ext cx="6553200" cy="1754326"/>
          </a:xfrm>
          <a:prstGeom prst="rect">
            <a:avLst/>
          </a:prstGeom>
          <a:noFill/>
        </p:spPr>
        <p:txBody>
          <a:bodyPr wrap="square" rtlCol="0">
            <a:spAutoFit/>
          </a:bodyPr>
          <a:lstStyle/>
          <a:p>
            <a:r>
              <a:rPr lang="en-PH" sz="3600" b="1" dirty="0"/>
              <a:t>1 Thessalonians 4:3, 7-8; </a:t>
            </a:r>
          </a:p>
          <a:p>
            <a:r>
              <a:rPr lang="en-PH" sz="3600" b="1" dirty="0"/>
              <a:t>2 Thessalonians 2:13</a:t>
            </a:r>
          </a:p>
          <a:p>
            <a:r>
              <a:rPr lang="en-PH" sz="3600" b="1" dirty="0"/>
              <a:t>2 Corinthians 3:17-18</a:t>
            </a:r>
          </a:p>
        </p:txBody>
      </p:sp>
    </p:spTree>
    <p:extLst>
      <p:ext uri="{BB962C8B-B14F-4D97-AF65-F5344CB8AC3E}">
        <p14:creationId xmlns:p14="http://schemas.microsoft.com/office/powerpoint/2010/main" val="880706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609600"/>
            <a:ext cx="7010400" cy="5016758"/>
          </a:xfrm>
          <a:prstGeom prst="rect">
            <a:avLst/>
          </a:prstGeom>
          <a:noFill/>
        </p:spPr>
        <p:txBody>
          <a:bodyPr wrap="square" rtlCol="0">
            <a:spAutoFit/>
          </a:bodyPr>
          <a:lstStyle/>
          <a:p>
            <a:r>
              <a:rPr lang="en-PH" sz="4000" dirty="0">
                <a:latin typeface="Arial" panose="020B0604020202020204" pitchFamily="34" charset="0"/>
                <a:cs typeface="Arial" panose="020B0604020202020204" pitchFamily="34" charset="0"/>
              </a:rPr>
              <a:t>“The only good we do is what He does in us; it is not that we do nothing ourselves, but that we act only when we have been acted upon, in other words under the direction and influence of the Holy Spirit.”—John Calvin</a:t>
            </a:r>
          </a:p>
        </p:txBody>
      </p:sp>
    </p:spTree>
    <p:extLst>
      <p:ext uri="{BB962C8B-B14F-4D97-AF65-F5344CB8AC3E}">
        <p14:creationId xmlns:p14="http://schemas.microsoft.com/office/powerpoint/2010/main" val="880706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609600"/>
            <a:ext cx="7162800" cy="1938992"/>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2.  CONVICTION ON WHO JESUS CHRIST IS AND WHO WE ARE IN HIM.</a:t>
            </a:r>
            <a:endParaRPr lang="en-PH" sz="4000" dirty="0">
              <a:latin typeface="Arial" panose="020B0604020202020204" pitchFamily="34" charset="0"/>
              <a:cs typeface="Arial" panose="020B0604020202020204" pitchFamily="34" charset="0"/>
            </a:endParaRPr>
          </a:p>
        </p:txBody>
      </p:sp>
      <p:sp>
        <p:nvSpPr>
          <p:cNvPr id="3" name="TextBox 2"/>
          <p:cNvSpPr txBox="1"/>
          <p:nvPr/>
        </p:nvSpPr>
        <p:spPr>
          <a:xfrm>
            <a:off x="1676400" y="2971800"/>
            <a:ext cx="5562600" cy="1323439"/>
          </a:xfrm>
          <a:prstGeom prst="rect">
            <a:avLst/>
          </a:prstGeom>
          <a:noFill/>
        </p:spPr>
        <p:txBody>
          <a:bodyPr wrap="square" rtlCol="0">
            <a:spAutoFit/>
          </a:bodyPr>
          <a:lstStyle/>
          <a:p>
            <a:r>
              <a:rPr lang="en-PH" sz="4000" b="1" dirty="0"/>
              <a:t>1 Corinthians 1:30-31</a:t>
            </a:r>
          </a:p>
          <a:p>
            <a:r>
              <a:rPr lang="en-PH" sz="4000" b="1" dirty="0"/>
              <a:t>Romans 8:29</a:t>
            </a:r>
          </a:p>
        </p:txBody>
      </p:sp>
    </p:spTree>
    <p:extLst>
      <p:ext uri="{BB962C8B-B14F-4D97-AF65-F5344CB8AC3E}">
        <p14:creationId xmlns:p14="http://schemas.microsoft.com/office/powerpoint/2010/main" val="880706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752600"/>
            <a:ext cx="6172200" cy="2308324"/>
          </a:xfrm>
          <a:prstGeom prst="rect">
            <a:avLst/>
          </a:prstGeom>
          <a:noFill/>
        </p:spPr>
        <p:txBody>
          <a:bodyPr wrap="square" rtlCol="0">
            <a:spAutoFit/>
          </a:bodyPr>
          <a:lstStyle/>
          <a:p>
            <a:pPr algn="ctr"/>
            <a:r>
              <a:rPr lang="en-PH" sz="4800" b="1" dirty="0">
                <a:latin typeface="Arial" panose="020B0604020202020204" pitchFamily="34" charset="0"/>
                <a:cs typeface="Arial" panose="020B0604020202020204" pitchFamily="34" charset="0"/>
              </a:rPr>
              <a:t>HOLINESS IS THE GLORIOUS LIFE OF CHRIST IN US</a:t>
            </a:r>
            <a:r>
              <a:rPr lang="en-PH" sz="4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8807060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762000"/>
            <a:ext cx="7162800" cy="5078313"/>
          </a:xfrm>
          <a:prstGeom prst="rect">
            <a:avLst/>
          </a:prstGeom>
          <a:noFill/>
        </p:spPr>
        <p:txBody>
          <a:bodyPr wrap="square" rtlCol="0">
            <a:spAutoFit/>
          </a:bodyPr>
          <a:lstStyle/>
          <a:p>
            <a:pPr lvl="0"/>
            <a:r>
              <a:rPr lang="en-PH" sz="3600" b="1" dirty="0">
                <a:latin typeface="Arial" panose="020B0604020202020204" pitchFamily="34" charset="0"/>
                <a:cs typeface="Arial" panose="020B0604020202020204" pitchFamily="34" charset="0"/>
              </a:rPr>
              <a:t>A.W. </a:t>
            </a:r>
            <a:r>
              <a:rPr lang="en-PH" sz="3600" b="1" dirty="0" err="1">
                <a:latin typeface="Arial" panose="020B0604020202020204" pitchFamily="34" charset="0"/>
                <a:cs typeface="Arial" panose="020B0604020202020204" pitchFamily="34" charset="0"/>
              </a:rPr>
              <a:t>Tozer</a:t>
            </a:r>
            <a:r>
              <a:rPr lang="en-PH" sz="3600" b="1" dirty="0">
                <a:latin typeface="Arial" panose="020B0604020202020204" pitchFamily="34" charset="0"/>
                <a:cs typeface="Arial" panose="020B0604020202020204" pitchFamily="34" charset="0"/>
              </a:rPr>
              <a:t>:</a:t>
            </a:r>
          </a:p>
          <a:p>
            <a:pPr lvl="0"/>
            <a:r>
              <a:rPr lang="en-PH" sz="3600" b="1" dirty="0">
                <a:latin typeface="Arial" panose="020B0604020202020204" pitchFamily="34" charset="0"/>
                <a:cs typeface="Arial" panose="020B0604020202020204" pitchFamily="34" charset="0"/>
              </a:rPr>
              <a:t> “For the true Christian, the one supreme test for the present soundness and ultimate worth of everything religious must be the place our Lord occupies in it.  Is He Lord or just a symbol?  Is He in charge of the project or merely one of the crew?”</a:t>
            </a:r>
          </a:p>
        </p:txBody>
      </p:sp>
    </p:spTree>
    <p:extLst>
      <p:ext uri="{BB962C8B-B14F-4D97-AF65-F5344CB8AC3E}">
        <p14:creationId xmlns:p14="http://schemas.microsoft.com/office/powerpoint/2010/main" val="8807060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371600"/>
            <a:ext cx="7842504" cy="2554545"/>
          </a:xfrm>
          <a:prstGeom prst="rect">
            <a:avLst/>
          </a:prstGeom>
          <a:noFill/>
        </p:spPr>
        <p:txBody>
          <a:bodyPr wrap="square" rtlCol="0">
            <a:spAutoFit/>
          </a:bodyPr>
          <a:lstStyle/>
          <a:p>
            <a:pPr algn="ctr"/>
            <a:r>
              <a:rPr lang="en-PH" sz="4000" b="1" dirty="0"/>
              <a:t>WE LIVE AND WALK BY CHRIST’S POWER, </a:t>
            </a:r>
          </a:p>
          <a:p>
            <a:pPr algn="ctr"/>
            <a:r>
              <a:rPr lang="en-PH" sz="4000" b="1" dirty="0"/>
              <a:t>NOT OURS!</a:t>
            </a:r>
          </a:p>
          <a:p>
            <a:pPr algn="ctr"/>
            <a:endParaRPr lang="en-PH" sz="4000" b="1" dirty="0"/>
          </a:p>
        </p:txBody>
      </p:sp>
    </p:spTree>
    <p:extLst>
      <p:ext uri="{BB962C8B-B14F-4D97-AF65-F5344CB8AC3E}">
        <p14:creationId xmlns:p14="http://schemas.microsoft.com/office/powerpoint/2010/main" val="8807060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371600"/>
            <a:ext cx="7848600" cy="3170099"/>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All believers are spiritually united to Christ in such a way that their spiritual life comes from Him.</a:t>
            </a:r>
          </a:p>
          <a:p>
            <a:pPr algn="ctr"/>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87011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381000"/>
            <a:ext cx="7010400" cy="1938992"/>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3. COMMITMENT TO APPROPRIATE AND LIVE OUT GOD’S WORK IN US</a:t>
            </a:r>
          </a:p>
        </p:txBody>
      </p:sp>
      <p:sp>
        <p:nvSpPr>
          <p:cNvPr id="3" name="TextBox 2"/>
          <p:cNvSpPr txBox="1"/>
          <p:nvPr/>
        </p:nvSpPr>
        <p:spPr>
          <a:xfrm>
            <a:off x="1676400" y="2819400"/>
            <a:ext cx="5334000" cy="1938992"/>
          </a:xfrm>
          <a:prstGeom prst="rect">
            <a:avLst/>
          </a:prstGeom>
          <a:noFill/>
        </p:spPr>
        <p:txBody>
          <a:bodyPr wrap="square" rtlCol="0">
            <a:spAutoFit/>
          </a:bodyPr>
          <a:lstStyle/>
          <a:p>
            <a:r>
              <a:rPr lang="en-PH" sz="4000" b="1" dirty="0"/>
              <a:t>Philippians 2:12-13</a:t>
            </a:r>
          </a:p>
          <a:p>
            <a:r>
              <a:rPr lang="en-PH" sz="4000" b="1" dirty="0"/>
              <a:t>Colossians 1:29</a:t>
            </a:r>
          </a:p>
          <a:p>
            <a:r>
              <a:rPr lang="en-PH" sz="4000" b="1" dirty="0"/>
              <a:t>Hebrews 12:14</a:t>
            </a:r>
          </a:p>
        </p:txBody>
      </p:sp>
    </p:spTree>
    <p:extLst>
      <p:ext uri="{BB962C8B-B14F-4D97-AF65-F5344CB8AC3E}">
        <p14:creationId xmlns:p14="http://schemas.microsoft.com/office/powerpoint/2010/main" val="8807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676400"/>
            <a:ext cx="6858000" cy="3170099"/>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THE SAME GOSPEL THAT LEADS US TO </a:t>
            </a:r>
            <a:r>
              <a:rPr lang="en-PH" sz="4000" b="1" u="sng" dirty="0">
                <a:latin typeface="Arial" panose="020B0604020202020204" pitchFamily="34" charset="0"/>
                <a:cs typeface="Arial" panose="020B0604020202020204" pitchFamily="34" charset="0"/>
              </a:rPr>
              <a:t>SALVATION</a:t>
            </a:r>
            <a:r>
              <a:rPr lang="en-PH" sz="4000" b="1" dirty="0">
                <a:latin typeface="Arial" panose="020B0604020202020204" pitchFamily="34" charset="0"/>
                <a:cs typeface="Arial" panose="020B0604020202020204" pitchFamily="34" charset="0"/>
              </a:rPr>
              <a:t> IS THE SAME GOSPEL THE LEADS US TO </a:t>
            </a:r>
            <a:r>
              <a:rPr lang="en-PH" sz="4000" b="1" u="sng" dirty="0">
                <a:latin typeface="Arial" panose="020B0604020202020204" pitchFamily="34" charset="0"/>
                <a:cs typeface="Arial" panose="020B0604020202020204" pitchFamily="34" charset="0"/>
              </a:rPr>
              <a:t>SANCTIFICATION</a:t>
            </a:r>
            <a:r>
              <a:rPr lang="en-PH" sz="4000"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8807060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93893"/>
            <a:ext cx="7696200" cy="6186309"/>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“In sanctification, every believer is responsible... Whose fault is it if they are not holy, but their own? On whom can they throw the blame if they are not sanctified, but themselves? God, who has given them grace and a new heart, and a new nature, has deprived them of all excuse if they do not live for his praise.”</a:t>
            </a:r>
          </a:p>
          <a:p>
            <a:r>
              <a:rPr lang="en-PH" sz="3600" b="1" dirty="0">
                <a:latin typeface="Arial" panose="020B0604020202020204" pitchFamily="34" charset="0"/>
                <a:cs typeface="Arial" panose="020B0604020202020204" pitchFamily="34" charset="0"/>
              </a:rPr>
              <a:t>					J.C. Ryle</a:t>
            </a:r>
          </a:p>
        </p:txBody>
      </p:sp>
    </p:spTree>
    <p:extLst>
      <p:ext uri="{BB962C8B-B14F-4D97-AF65-F5344CB8AC3E}">
        <p14:creationId xmlns:p14="http://schemas.microsoft.com/office/powerpoint/2010/main" val="8807060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1447800"/>
            <a:ext cx="7086600" cy="2554545"/>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WHAT IS IT THEN THAT WILL KEEP US GOING IN THE FACE OF THIS INTERNAL CONFLICT? </a:t>
            </a:r>
          </a:p>
        </p:txBody>
      </p:sp>
    </p:spTree>
    <p:extLst>
      <p:ext uri="{BB962C8B-B14F-4D97-AF65-F5344CB8AC3E}">
        <p14:creationId xmlns:p14="http://schemas.microsoft.com/office/powerpoint/2010/main" val="880706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990600"/>
            <a:ext cx="7467600" cy="4524315"/>
          </a:xfrm>
          <a:prstGeom prst="rect">
            <a:avLst/>
          </a:prstGeom>
          <a:noFill/>
        </p:spPr>
        <p:txBody>
          <a:bodyPr wrap="square" rtlCol="0">
            <a:spAutoFit/>
          </a:bodyPr>
          <a:lstStyle/>
          <a:p>
            <a:pPr algn="ctr"/>
            <a:r>
              <a:rPr lang="en-PH" sz="3600" b="1" dirty="0">
                <a:latin typeface="Arial" panose="020B0604020202020204" pitchFamily="34" charset="0"/>
                <a:cs typeface="Arial" panose="020B0604020202020204" pitchFamily="34" charset="0"/>
              </a:rPr>
              <a:t>THE ANSWER IS: THE </a:t>
            </a:r>
            <a:r>
              <a:rPr lang="en-PH" sz="3600" b="1" u="sng" dirty="0">
                <a:latin typeface="Arial" panose="020B0604020202020204" pitchFamily="34" charset="0"/>
                <a:cs typeface="Arial" panose="020B0604020202020204" pitchFamily="34" charset="0"/>
              </a:rPr>
              <a:t>GOSPEL</a:t>
            </a:r>
            <a:r>
              <a:rPr lang="en-PH" sz="3600" b="1" dirty="0">
                <a:latin typeface="Arial" panose="020B0604020202020204" pitchFamily="34" charset="0"/>
                <a:cs typeface="Arial" panose="020B0604020202020204" pitchFamily="34" charset="0"/>
              </a:rPr>
              <a:t>. </a:t>
            </a:r>
          </a:p>
          <a:p>
            <a:pPr algn="ctr"/>
            <a:endParaRPr lang="en-PH" sz="3600" b="1" dirty="0">
              <a:latin typeface="Arial" panose="020B0604020202020204" pitchFamily="34" charset="0"/>
              <a:cs typeface="Arial" panose="020B0604020202020204" pitchFamily="34" charset="0"/>
            </a:endParaRPr>
          </a:p>
          <a:p>
            <a:pPr algn="ctr"/>
            <a:r>
              <a:rPr lang="en-PH" sz="3600" b="1" dirty="0">
                <a:latin typeface="Arial" panose="020B0604020202020204" pitchFamily="34" charset="0"/>
                <a:cs typeface="Arial" panose="020B0604020202020204" pitchFamily="34" charset="0"/>
              </a:rPr>
              <a:t>It is the assurance in the gospel that we have indeed died to the guilt of sin; that there is no condemnation for us who are in Christ Jesus; that the Lord will never count our sins against us; </a:t>
            </a:r>
          </a:p>
        </p:txBody>
      </p:sp>
    </p:spTree>
    <p:extLst>
      <p:ext uri="{BB962C8B-B14F-4D97-AF65-F5344CB8AC3E}">
        <p14:creationId xmlns:p14="http://schemas.microsoft.com/office/powerpoint/2010/main" val="8807060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1676400"/>
            <a:ext cx="7162800" cy="3416320"/>
          </a:xfrm>
          <a:prstGeom prst="rect">
            <a:avLst/>
          </a:prstGeom>
        </p:spPr>
        <p:txBody>
          <a:bodyPr wrap="square">
            <a:spAutoFit/>
          </a:bodyPr>
          <a:lstStyle/>
          <a:p>
            <a:pPr algn="ctr"/>
            <a:r>
              <a:rPr lang="en-PH" sz="3600" b="1" dirty="0">
                <a:latin typeface="Arial" panose="020B0604020202020204" pitchFamily="34" charset="0"/>
                <a:cs typeface="Arial" panose="020B0604020202020204" pitchFamily="34" charset="0"/>
              </a:rPr>
              <a:t>and that we are truly delivered from the reigning power of sin, that will motivate us and keep us going even in the midst of the tension between the Spirit and the sinful nature.</a:t>
            </a:r>
          </a:p>
        </p:txBody>
      </p:sp>
    </p:spTree>
    <p:extLst>
      <p:ext uri="{BB962C8B-B14F-4D97-AF65-F5344CB8AC3E}">
        <p14:creationId xmlns:p14="http://schemas.microsoft.com/office/powerpoint/2010/main" val="8807060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762000"/>
            <a:ext cx="6934200" cy="6186309"/>
          </a:xfrm>
          <a:prstGeom prst="rect">
            <a:avLst/>
          </a:prstGeom>
          <a:noFill/>
        </p:spPr>
        <p:txBody>
          <a:bodyPr wrap="square" rtlCol="0">
            <a:spAutoFit/>
          </a:bodyPr>
          <a:lstStyle/>
          <a:p>
            <a:r>
              <a:rPr lang="en-PH" sz="3600" dirty="0" err="1">
                <a:latin typeface="Arial" panose="020B0604020202020204" pitchFamily="34" charset="0"/>
                <a:cs typeface="Arial" panose="020B0604020202020204" pitchFamily="34" charset="0"/>
              </a:rPr>
              <a:t>Horatius</a:t>
            </a:r>
            <a:r>
              <a:rPr lang="en-PH" sz="3600" dirty="0">
                <a:latin typeface="Arial" panose="020B0604020202020204" pitchFamily="34" charset="0"/>
                <a:cs typeface="Arial" panose="020B0604020202020204" pitchFamily="34" charset="0"/>
              </a:rPr>
              <a:t> Bonar:</a:t>
            </a:r>
          </a:p>
          <a:p>
            <a:r>
              <a:rPr lang="en-PH" sz="3600" b="1" dirty="0">
                <a:latin typeface="Arial" panose="020B0604020202020204" pitchFamily="34" charset="0"/>
                <a:cs typeface="Arial" panose="020B0604020202020204" pitchFamily="34" charset="0"/>
              </a:rPr>
              <a:t>“The secret of a believer’s holy walk is his continual recurrence to the blood of the Surety, and his daily [communion] with a crucified and risen Lord. All divine life, and all precious fruits of it, pardon, peace, and holiness, spring from the cross.”</a:t>
            </a:r>
          </a:p>
          <a:p>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7060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1633478"/>
            <a:ext cx="7315200" cy="3416320"/>
          </a:xfrm>
          <a:prstGeom prst="rect">
            <a:avLst/>
          </a:prstGeom>
        </p:spPr>
        <p:txBody>
          <a:bodyPr wrap="square">
            <a:spAutoFit/>
          </a:bodyPr>
          <a:lstStyle/>
          <a:p>
            <a:r>
              <a:rPr lang="en-PH" sz="3600" b="1" dirty="0">
                <a:latin typeface="Arial" panose="020B0604020202020204" pitchFamily="34" charset="0"/>
                <a:cs typeface="Arial" panose="020B0604020202020204" pitchFamily="34" charset="0"/>
              </a:rPr>
              <a:t>Therefore when we are under the conviction of sin, when we realize we’ve failed God one more time, perhaps even in the same sin, we must resort to the </a:t>
            </a:r>
            <a:r>
              <a:rPr lang="en-PH" sz="3600" b="1" u="sng" dirty="0">
                <a:latin typeface="Arial" panose="020B0604020202020204" pitchFamily="34" charset="0"/>
                <a:cs typeface="Arial" panose="020B0604020202020204" pitchFamily="34" charset="0"/>
              </a:rPr>
              <a:t>cleansing</a:t>
            </a:r>
            <a:r>
              <a:rPr lang="en-PH" sz="3600" b="1" dirty="0">
                <a:latin typeface="Arial" panose="020B0604020202020204" pitchFamily="34" charset="0"/>
                <a:cs typeface="Arial" panose="020B0604020202020204" pitchFamily="34" charset="0"/>
              </a:rPr>
              <a:t> blood of Jesus. </a:t>
            </a:r>
          </a:p>
        </p:txBody>
      </p:sp>
    </p:spTree>
    <p:extLst>
      <p:ext uri="{BB962C8B-B14F-4D97-AF65-F5344CB8AC3E}">
        <p14:creationId xmlns:p14="http://schemas.microsoft.com/office/powerpoint/2010/main" val="8807060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600" y="914400"/>
            <a:ext cx="4419600" cy="5078313"/>
          </a:xfrm>
          <a:prstGeom prst="rect">
            <a:avLst/>
          </a:prstGeom>
        </p:spPr>
        <p:txBody>
          <a:bodyPr wrap="square">
            <a:spAutoFit/>
          </a:bodyPr>
          <a:lstStyle/>
          <a:p>
            <a:r>
              <a:rPr lang="en-PH" sz="3600" b="1" dirty="0">
                <a:latin typeface="Arial" panose="020B0604020202020204" pitchFamily="34" charset="0"/>
                <a:cs typeface="Arial" panose="020B0604020202020204" pitchFamily="34" charset="0"/>
              </a:rPr>
              <a:t>What can wash away my sin?</a:t>
            </a:r>
          </a:p>
          <a:p>
            <a:r>
              <a:rPr lang="en-PH" sz="3600" b="1" dirty="0">
                <a:latin typeface="Arial" panose="020B0604020202020204" pitchFamily="34" charset="0"/>
                <a:cs typeface="Arial" panose="020B0604020202020204" pitchFamily="34" charset="0"/>
              </a:rPr>
              <a:t>Nothing but the blood of Jesus;</a:t>
            </a:r>
          </a:p>
          <a:p>
            <a:r>
              <a:rPr lang="en-PH" sz="3600" b="1" dirty="0">
                <a:latin typeface="Arial" panose="020B0604020202020204" pitchFamily="34" charset="0"/>
                <a:cs typeface="Arial" panose="020B0604020202020204" pitchFamily="34" charset="0"/>
              </a:rPr>
              <a:t>What can make me whole again?</a:t>
            </a:r>
          </a:p>
          <a:p>
            <a:r>
              <a:rPr lang="en-PH" sz="3600" b="1" dirty="0">
                <a:latin typeface="Arial" panose="020B0604020202020204" pitchFamily="34" charset="0"/>
                <a:cs typeface="Arial" panose="020B0604020202020204" pitchFamily="34" charset="0"/>
              </a:rPr>
              <a:t>Nothing but the blood of Jesus.</a:t>
            </a:r>
          </a:p>
          <a:p>
            <a:r>
              <a:rPr lang="en-PH" sz="3600" b="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5038563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476071"/>
            <a:ext cx="7162800" cy="1200329"/>
          </a:xfrm>
          <a:prstGeom prst="rect">
            <a:avLst/>
          </a:prstGeom>
        </p:spPr>
        <p:txBody>
          <a:bodyPr wrap="square">
            <a:spAutoFit/>
          </a:bodyPr>
          <a:lstStyle/>
          <a:p>
            <a:r>
              <a:rPr lang="en-PH" sz="3600" b="1" dirty="0">
                <a:latin typeface="Arial" panose="020B0604020202020204" pitchFamily="34" charset="0"/>
                <a:cs typeface="Arial" panose="020B0604020202020204" pitchFamily="34" charset="0"/>
              </a:rPr>
              <a:t>WE MUST PREACH THE GOSPEL TO OURSELVES</a:t>
            </a:r>
          </a:p>
        </p:txBody>
      </p:sp>
      <p:sp>
        <p:nvSpPr>
          <p:cNvPr id="3" name="Rectangle 2"/>
          <p:cNvSpPr/>
          <p:nvPr/>
        </p:nvSpPr>
        <p:spPr>
          <a:xfrm>
            <a:off x="1524000" y="1752600"/>
            <a:ext cx="7162800" cy="4524315"/>
          </a:xfrm>
          <a:prstGeom prst="rect">
            <a:avLst/>
          </a:prstGeom>
        </p:spPr>
        <p:txBody>
          <a:bodyPr wrap="square">
            <a:spAutoFit/>
          </a:bodyPr>
          <a:lstStyle/>
          <a:p>
            <a:r>
              <a:rPr lang="en-PH" sz="3600" b="1" dirty="0">
                <a:latin typeface="Arial" panose="020B0604020202020204" pitchFamily="34" charset="0"/>
                <a:cs typeface="Arial" panose="020B0604020202020204" pitchFamily="34" charset="0"/>
              </a:rPr>
              <a:t>Jesus by His death and shed blood completely satisfied the justice of God and the claims of His broken law. </a:t>
            </a:r>
          </a:p>
          <a:p>
            <a:endParaRPr lang="en-PH" sz="3600" b="1" dirty="0">
              <a:latin typeface="Arial" panose="020B0604020202020204" pitchFamily="34" charset="0"/>
              <a:cs typeface="Arial" panose="020B0604020202020204" pitchFamily="34" charset="0"/>
            </a:endParaRPr>
          </a:p>
          <a:p>
            <a:r>
              <a:rPr lang="en-PH" sz="3600" b="1" dirty="0">
                <a:latin typeface="Arial" panose="020B0604020202020204" pitchFamily="34" charset="0"/>
                <a:cs typeface="Arial" panose="020B0604020202020204" pitchFamily="34" charset="0"/>
              </a:rPr>
              <a:t>By His perfect obedience He positively fulfilled the requirements of the law.</a:t>
            </a:r>
          </a:p>
        </p:txBody>
      </p:sp>
    </p:spTree>
    <p:extLst>
      <p:ext uri="{BB962C8B-B14F-4D97-AF65-F5344CB8AC3E}">
        <p14:creationId xmlns:p14="http://schemas.microsoft.com/office/powerpoint/2010/main" val="35038563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599" y="609601"/>
            <a:ext cx="7467601" cy="3970318"/>
          </a:xfrm>
          <a:prstGeom prst="rect">
            <a:avLst/>
          </a:prstGeom>
        </p:spPr>
        <p:txBody>
          <a:bodyPr wrap="square">
            <a:spAutoFit/>
          </a:bodyPr>
          <a:lstStyle/>
          <a:p>
            <a:r>
              <a:rPr lang="en-PH" sz="3600" b="1" dirty="0">
                <a:latin typeface="Arial" panose="020B0604020202020204" pitchFamily="34" charset="0"/>
                <a:cs typeface="Arial" panose="020B0604020202020204" pitchFamily="34" charset="0"/>
              </a:rPr>
              <a:t>Jerry Bridges: </a:t>
            </a:r>
          </a:p>
          <a:p>
            <a:r>
              <a:rPr lang="en-PH" sz="3600" b="1" dirty="0">
                <a:latin typeface="Arial" panose="020B0604020202020204" pitchFamily="34" charset="0"/>
                <a:cs typeface="Arial" panose="020B0604020202020204" pitchFamily="34" charset="0"/>
              </a:rPr>
              <a:t>“To preach the gospel to yourself, then, means that you continually face up to your own sinfulness and then flee to Jesus through faith in His shed blood and righteous life…</a:t>
            </a:r>
          </a:p>
        </p:txBody>
      </p:sp>
    </p:spTree>
    <p:extLst>
      <p:ext uri="{BB962C8B-B14F-4D97-AF65-F5344CB8AC3E}">
        <p14:creationId xmlns:p14="http://schemas.microsoft.com/office/powerpoint/2010/main" val="35038563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533400"/>
            <a:ext cx="7391400" cy="5016758"/>
          </a:xfrm>
          <a:prstGeom prst="rect">
            <a:avLst/>
          </a:prstGeom>
        </p:spPr>
        <p:txBody>
          <a:bodyPr wrap="square">
            <a:spAutoFit/>
          </a:bodyPr>
          <a:lstStyle/>
          <a:p>
            <a:r>
              <a:rPr lang="en-PH" sz="4000" b="1" dirty="0">
                <a:latin typeface="Arial" panose="020B0604020202020204" pitchFamily="34" charset="0"/>
                <a:cs typeface="Arial" panose="020B0604020202020204" pitchFamily="34" charset="0"/>
              </a:rPr>
              <a:t>Jerry Bridges: </a:t>
            </a:r>
          </a:p>
          <a:p>
            <a:r>
              <a:rPr lang="en-PH" sz="4000" b="1" dirty="0">
                <a:latin typeface="Arial" panose="020B0604020202020204" pitchFamily="34" charset="0"/>
                <a:cs typeface="Arial" panose="020B0604020202020204" pitchFamily="34" charset="0"/>
              </a:rPr>
              <a:t>“…It means that you appropriate, again by faith, the fact that Jesus fully satisfied the law of God, that He is your propitiation, and that God’s holy wrath is no longer directed toward you.”</a:t>
            </a:r>
          </a:p>
        </p:txBody>
      </p:sp>
    </p:spTree>
    <p:extLst>
      <p:ext uri="{BB962C8B-B14F-4D97-AF65-F5344CB8AC3E}">
        <p14:creationId xmlns:p14="http://schemas.microsoft.com/office/powerpoint/2010/main" val="3503856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62100" y="826385"/>
            <a:ext cx="6019800" cy="707886"/>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Romans 6:1-2</a:t>
            </a:r>
          </a:p>
        </p:txBody>
      </p:sp>
      <p:sp>
        <p:nvSpPr>
          <p:cNvPr id="3" name="TextBox 2"/>
          <p:cNvSpPr txBox="1"/>
          <p:nvPr/>
        </p:nvSpPr>
        <p:spPr>
          <a:xfrm>
            <a:off x="1562100" y="2057400"/>
            <a:ext cx="7048500" cy="3785652"/>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DOESN’T MORE SIN INCREASINGLY MAGNIFY GOD’S GRACE?</a:t>
            </a:r>
            <a:r>
              <a:rPr lang="en-US" sz="4000" b="1" dirty="0">
                <a:latin typeface="Arial" panose="020B0604020202020204" pitchFamily="34" charset="0"/>
                <a:cs typeface="Arial" panose="020B0604020202020204" pitchFamily="34" charset="0"/>
              </a:rPr>
              <a:t>  </a:t>
            </a:r>
          </a:p>
          <a:p>
            <a:pPr lvl="0"/>
            <a:endParaRPr lang="en-US" sz="4000" b="1" dirty="0">
              <a:latin typeface="Arial" panose="020B0604020202020204" pitchFamily="34" charset="0"/>
              <a:cs typeface="Arial" panose="020B0604020202020204" pitchFamily="34" charset="0"/>
            </a:endParaRPr>
          </a:p>
          <a:p>
            <a:pPr lvl="0"/>
            <a:r>
              <a:rPr lang="en-US" sz="4000" b="1" dirty="0">
                <a:latin typeface="Arial" panose="020B0604020202020204" pitchFamily="34" charset="0"/>
                <a:cs typeface="Arial" panose="020B0604020202020204" pitchFamily="34" charset="0"/>
              </a:rPr>
              <a:t>DOES GRACE PROMOTE SIN?</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7060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0" y="932795"/>
            <a:ext cx="6629400" cy="4401205"/>
          </a:xfrm>
          <a:prstGeom prst="rect">
            <a:avLst/>
          </a:prstGeom>
        </p:spPr>
        <p:txBody>
          <a:bodyPr wrap="square">
            <a:spAutoFit/>
          </a:bodyPr>
          <a:lstStyle/>
          <a:p>
            <a:r>
              <a:rPr lang="en-PH" sz="4000" b="1" dirty="0">
                <a:latin typeface="Arial" panose="020B0604020202020204" pitchFamily="34" charset="0"/>
                <a:cs typeface="Arial" panose="020B0604020202020204" pitchFamily="34" charset="0"/>
              </a:rPr>
              <a:t>“It is the death of Christ through which He satisfied the justice of God and averted from us the wrath of God that is the basis of all God’s promises of forgiveness.” </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38563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1014948"/>
            <a:ext cx="7467600" cy="3785652"/>
          </a:xfrm>
          <a:prstGeom prst="rect">
            <a:avLst/>
          </a:prstGeom>
        </p:spPr>
        <p:txBody>
          <a:bodyPr wrap="square">
            <a:spAutoFit/>
          </a:bodyPr>
          <a:lstStyle/>
          <a:p>
            <a:r>
              <a:rPr lang="en-PH" sz="4000" b="1" dirty="0">
                <a:latin typeface="Arial" panose="020B0604020202020204" pitchFamily="34" charset="0"/>
                <a:cs typeface="Arial" panose="020B0604020202020204" pitchFamily="34" charset="0"/>
              </a:rPr>
              <a:t>When you set yourself to seriously pursue holiness, you will begin to realize what an awful sinner you are and therefore you are continually under God’s grace. </a:t>
            </a:r>
          </a:p>
        </p:txBody>
      </p:sp>
    </p:spTree>
    <p:extLst>
      <p:ext uri="{BB962C8B-B14F-4D97-AF65-F5344CB8AC3E}">
        <p14:creationId xmlns:p14="http://schemas.microsoft.com/office/powerpoint/2010/main" val="3503856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862548"/>
            <a:ext cx="7391400" cy="4401205"/>
          </a:xfrm>
          <a:prstGeom prst="rect">
            <a:avLst/>
          </a:prstGeom>
        </p:spPr>
        <p:txBody>
          <a:bodyPr wrap="square">
            <a:spAutoFit/>
          </a:bodyPr>
          <a:lstStyle/>
          <a:p>
            <a:r>
              <a:rPr lang="en-PH" sz="4000" b="1" dirty="0">
                <a:latin typeface="Arial" panose="020B0604020202020204" pitchFamily="34" charset="0"/>
                <a:cs typeface="Arial" panose="020B0604020202020204" pitchFamily="34" charset="0"/>
              </a:rPr>
              <a:t>And if you are not firmly rooted in the gospel and have not learned to preach it to yourself every day, you will soon become discouraged and will slack off in your pursuit of holiness.</a:t>
            </a:r>
          </a:p>
        </p:txBody>
      </p:sp>
    </p:spTree>
    <p:extLst>
      <p:ext uri="{BB962C8B-B14F-4D97-AF65-F5344CB8AC3E}">
        <p14:creationId xmlns:p14="http://schemas.microsoft.com/office/powerpoint/2010/main" val="35038563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CF37B58-EC7D-46EB-BAB2-FD23EEE6A62F}"/>
              </a:ext>
            </a:extLst>
          </p:cNvPr>
          <p:cNvSpPr txBox="1"/>
          <p:nvPr/>
        </p:nvSpPr>
        <p:spPr>
          <a:xfrm>
            <a:off x="1447800" y="685800"/>
            <a:ext cx="7086600" cy="5078313"/>
          </a:xfrm>
          <a:prstGeom prst="rect">
            <a:avLst/>
          </a:prstGeom>
          <a:noFill/>
        </p:spPr>
        <p:txBody>
          <a:bodyPr wrap="square">
            <a:spAutoFit/>
          </a:bodyPr>
          <a:lstStyle/>
          <a:p>
            <a:r>
              <a:rPr lang="en-US" sz="3600" b="0" i="0" dirty="0">
                <a:solidFill>
                  <a:srgbClr val="333333"/>
                </a:solidFill>
                <a:effectLst/>
                <a:latin typeface="Arial" panose="020B0604020202020204" pitchFamily="34" charset="0"/>
                <a:cs typeface="Arial" panose="020B0604020202020204" pitchFamily="34" charset="0"/>
              </a:rPr>
              <a:t>“When I was young, I was sure of many things; now there are only two things of which I am sure: one is, </a:t>
            </a:r>
            <a:r>
              <a:rPr lang="en-US" sz="3600" b="1" i="0" dirty="0">
                <a:solidFill>
                  <a:srgbClr val="333333"/>
                </a:solidFill>
                <a:effectLst/>
                <a:latin typeface="Arial" panose="020B0604020202020204" pitchFamily="34" charset="0"/>
                <a:cs typeface="Arial" panose="020B0604020202020204" pitchFamily="34" charset="0"/>
              </a:rPr>
              <a:t>that I am a miserable sinner</a:t>
            </a:r>
            <a:r>
              <a:rPr lang="en-US" sz="3600" b="0" i="0" dirty="0">
                <a:solidFill>
                  <a:srgbClr val="333333"/>
                </a:solidFill>
                <a:effectLst/>
                <a:latin typeface="Arial" panose="020B0604020202020204" pitchFamily="34" charset="0"/>
                <a:cs typeface="Arial" panose="020B0604020202020204" pitchFamily="34" charset="0"/>
              </a:rPr>
              <a:t>; and the other, that </a:t>
            </a:r>
            <a:r>
              <a:rPr lang="en-US" sz="3600" b="1" i="0" dirty="0">
                <a:solidFill>
                  <a:srgbClr val="333333"/>
                </a:solidFill>
                <a:effectLst/>
                <a:latin typeface="Arial" panose="020B0604020202020204" pitchFamily="34" charset="0"/>
                <a:cs typeface="Arial" panose="020B0604020202020204" pitchFamily="34" charset="0"/>
              </a:rPr>
              <a:t>Christ is an all-sufficient </a:t>
            </a:r>
            <a:r>
              <a:rPr lang="en-US" sz="3600" b="1" i="0" dirty="0" err="1">
                <a:solidFill>
                  <a:srgbClr val="333333"/>
                </a:solidFill>
                <a:effectLst/>
                <a:latin typeface="Arial" panose="020B0604020202020204" pitchFamily="34" charset="0"/>
                <a:cs typeface="Arial" panose="020B0604020202020204" pitchFamily="34" charset="0"/>
              </a:rPr>
              <a:t>Saviour</a:t>
            </a:r>
            <a:r>
              <a:rPr lang="en-US" sz="3600" b="0" i="0" dirty="0">
                <a:solidFill>
                  <a:srgbClr val="333333"/>
                </a:solidFill>
                <a:effectLst/>
                <a:latin typeface="Arial" panose="020B0604020202020204" pitchFamily="34" charset="0"/>
                <a:cs typeface="Arial" panose="020B0604020202020204" pitchFamily="34" charset="0"/>
              </a:rPr>
              <a:t>. He is well-taught who learns these two lessons.” </a:t>
            </a:r>
          </a:p>
          <a:p>
            <a:r>
              <a:rPr lang="en-US" sz="3600" b="1" i="0" dirty="0">
                <a:solidFill>
                  <a:srgbClr val="333333"/>
                </a:solidFill>
                <a:effectLst/>
                <a:latin typeface="Arial" panose="020B0604020202020204" pitchFamily="34" charset="0"/>
                <a:cs typeface="Arial" panose="020B0604020202020204" pitchFamily="34" charset="0"/>
              </a:rPr>
              <a:t>John Newton</a:t>
            </a:r>
          </a:p>
        </p:txBody>
      </p:sp>
    </p:spTree>
    <p:extLst>
      <p:ext uri="{BB962C8B-B14F-4D97-AF65-F5344CB8AC3E}">
        <p14:creationId xmlns:p14="http://schemas.microsoft.com/office/powerpoint/2010/main" val="3370453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1371600"/>
            <a:ext cx="6934200" cy="3477875"/>
          </a:xfrm>
          <a:prstGeom prst="rect">
            <a:avLst/>
          </a:prstGeom>
          <a:noFill/>
        </p:spPr>
        <p:txBody>
          <a:bodyPr wrap="square" rtlCol="0">
            <a:spAutoFit/>
          </a:bodyPr>
          <a:lstStyle/>
          <a:p>
            <a:pPr algn="ctr"/>
            <a:r>
              <a:rPr lang="en-PH" sz="4400" b="1" dirty="0"/>
              <a:t>Paul declares:</a:t>
            </a:r>
          </a:p>
          <a:p>
            <a:pPr algn="ctr"/>
            <a:r>
              <a:rPr lang="en-PH" sz="4400" b="1" dirty="0"/>
              <a:t>“Certainly not! …How shall we who died to sin live any longer in it?” (Romans 6:2, NKJV). </a:t>
            </a:r>
          </a:p>
        </p:txBody>
      </p:sp>
    </p:spTree>
    <p:extLst>
      <p:ext uri="{BB962C8B-B14F-4D97-AF65-F5344CB8AC3E}">
        <p14:creationId xmlns:p14="http://schemas.microsoft.com/office/powerpoint/2010/main" val="880706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752600"/>
            <a:ext cx="6096000" cy="2123658"/>
          </a:xfrm>
          <a:prstGeom prst="rect">
            <a:avLst/>
          </a:prstGeom>
          <a:noFill/>
        </p:spPr>
        <p:txBody>
          <a:bodyPr wrap="square" rtlCol="0">
            <a:spAutoFit/>
          </a:bodyPr>
          <a:lstStyle/>
          <a:p>
            <a:pPr algn="ctr"/>
            <a:r>
              <a:rPr lang="en-PH" sz="4400" b="1" dirty="0">
                <a:latin typeface="Arial" panose="020B0604020202020204" pitchFamily="34" charset="0"/>
                <a:cs typeface="Arial" panose="020B0604020202020204" pitchFamily="34" charset="0"/>
              </a:rPr>
              <a:t>“WE </a:t>
            </a:r>
            <a:r>
              <a:rPr lang="en-PH" sz="4400" b="1" u="sng" dirty="0">
                <a:latin typeface="Arial" panose="020B0604020202020204" pitchFamily="34" charset="0"/>
                <a:cs typeface="Arial" panose="020B0604020202020204" pitchFamily="34" charset="0"/>
              </a:rPr>
              <a:t>DIED</a:t>
            </a:r>
            <a:r>
              <a:rPr lang="en-PH" sz="4400" b="1" dirty="0">
                <a:latin typeface="Arial" panose="020B0604020202020204" pitchFamily="34" charset="0"/>
                <a:cs typeface="Arial" panose="020B0604020202020204" pitchFamily="34" charset="0"/>
              </a:rPr>
              <a:t> TO SIN.”</a:t>
            </a:r>
          </a:p>
          <a:p>
            <a:pPr algn="ctr"/>
            <a:endParaRPr lang="en-PH" sz="4400" b="1" dirty="0">
              <a:latin typeface="Arial" panose="020B0604020202020204" pitchFamily="34" charset="0"/>
              <a:cs typeface="Arial" panose="020B0604020202020204" pitchFamily="34" charset="0"/>
            </a:endParaRPr>
          </a:p>
          <a:p>
            <a:pPr algn="ctr"/>
            <a:r>
              <a:rPr lang="en-PH" sz="4400" b="1" dirty="0">
                <a:latin typeface="Arial" panose="020B0604020202020204" pitchFamily="34" charset="0"/>
                <a:cs typeface="Arial" panose="020B0604020202020204" pitchFamily="34" charset="0"/>
              </a:rPr>
              <a:t>Romans 6:1-11a </a:t>
            </a:r>
          </a:p>
        </p:txBody>
      </p:sp>
    </p:spTree>
    <p:extLst>
      <p:ext uri="{BB962C8B-B14F-4D97-AF65-F5344CB8AC3E}">
        <p14:creationId xmlns:p14="http://schemas.microsoft.com/office/powerpoint/2010/main" val="880706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28600"/>
            <a:ext cx="7924800" cy="769441"/>
          </a:xfrm>
          <a:prstGeom prst="rect">
            <a:avLst/>
          </a:prstGeom>
          <a:noFill/>
        </p:spPr>
        <p:txBody>
          <a:bodyPr wrap="square" rtlCol="0">
            <a:spAutoFit/>
          </a:bodyPr>
          <a:lstStyle/>
          <a:p>
            <a:pPr lvl="0"/>
            <a:r>
              <a:rPr lang="en-PH" sz="4400" b="1" dirty="0">
                <a:latin typeface="Arial" panose="020B0604020202020204" pitchFamily="34" charset="0"/>
                <a:cs typeface="Arial" panose="020B0604020202020204" pitchFamily="34" charset="0"/>
              </a:rPr>
              <a:t>HOW DID WE DIE TO SIN?</a:t>
            </a:r>
            <a:endParaRPr lang="en-PH" sz="4400" dirty="0">
              <a:latin typeface="Arial" panose="020B0604020202020204" pitchFamily="34" charset="0"/>
              <a:cs typeface="Arial" panose="020B0604020202020204" pitchFamily="34" charset="0"/>
            </a:endParaRPr>
          </a:p>
        </p:txBody>
      </p:sp>
      <p:sp>
        <p:nvSpPr>
          <p:cNvPr id="3" name="TextBox 2"/>
          <p:cNvSpPr txBox="1"/>
          <p:nvPr/>
        </p:nvSpPr>
        <p:spPr>
          <a:xfrm>
            <a:off x="1066800" y="1219200"/>
            <a:ext cx="8001000" cy="3970318"/>
          </a:xfrm>
          <a:prstGeom prst="rect">
            <a:avLst/>
          </a:prstGeom>
          <a:noFill/>
        </p:spPr>
        <p:txBody>
          <a:bodyPr wrap="square" rtlCol="0">
            <a:spAutoFit/>
          </a:bodyPr>
          <a:lstStyle/>
          <a:p>
            <a:pPr marL="342900" lvl="0" indent="-342900">
              <a:buFont typeface="+mj-lt"/>
              <a:buAutoNum type="arabicPeriod"/>
            </a:pPr>
            <a:r>
              <a:rPr lang="en-PH" sz="3600" b="1" dirty="0">
                <a:latin typeface="Arial" panose="020B0604020202020204" pitchFamily="34" charset="0"/>
                <a:cs typeface="Arial" panose="020B0604020202020204" pitchFamily="34" charset="0"/>
              </a:rPr>
              <a:t> We were “</a:t>
            </a:r>
            <a:r>
              <a:rPr lang="en-PH" sz="3600" b="1" u="sng" dirty="0">
                <a:latin typeface="Arial" panose="020B0604020202020204" pitchFamily="34" charset="0"/>
                <a:cs typeface="Arial" panose="020B0604020202020204" pitchFamily="34" charset="0"/>
              </a:rPr>
              <a:t>born</a:t>
            </a:r>
            <a:r>
              <a:rPr lang="en-PH" sz="3600" b="1" dirty="0">
                <a:latin typeface="Arial" panose="020B0604020202020204" pitchFamily="34" charset="0"/>
                <a:cs typeface="Arial" panose="020B0604020202020204" pitchFamily="34" charset="0"/>
              </a:rPr>
              <a:t> again” (John 3:3)</a:t>
            </a:r>
          </a:p>
          <a:p>
            <a:pPr marL="342900" lvl="0" indent="-342900">
              <a:buFont typeface="+mj-lt"/>
              <a:buAutoNum type="arabicPeriod"/>
            </a:pPr>
            <a:r>
              <a:rPr lang="en-PH" sz="3600" b="1" dirty="0">
                <a:latin typeface="Arial" panose="020B0604020202020204" pitchFamily="34" charset="0"/>
                <a:cs typeface="Arial" panose="020B0604020202020204" pitchFamily="34" charset="0"/>
              </a:rPr>
              <a:t> We were “made </a:t>
            </a:r>
            <a:r>
              <a:rPr lang="en-PH" sz="3600" b="1" u="sng" dirty="0">
                <a:latin typeface="Arial" panose="020B0604020202020204" pitchFamily="34" charset="0"/>
                <a:cs typeface="Arial" panose="020B0604020202020204" pitchFamily="34" charset="0"/>
              </a:rPr>
              <a:t>alive</a:t>
            </a:r>
            <a:r>
              <a:rPr lang="en-PH" sz="3600" b="1" dirty="0">
                <a:latin typeface="Arial" panose="020B0604020202020204" pitchFamily="34" charset="0"/>
                <a:cs typeface="Arial" panose="020B0604020202020204" pitchFamily="34" charset="0"/>
              </a:rPr>
              <a:t>” (Ephesians 2:5)</a:t>
            </a:r>
          </a:p>
          <a:p>
            <a:pPr marL="342900" lvl="0" indent="-342900">
              <a:buFont typeface="+mj-lt"/>
              <a:buAutoNum type="arabicPeriod"/>
            </a:pPr>
            <a:r>
              <a:rPr lang="en-PH" sz="3600" b="1" dirty="0">
                <a:latin typeface="Arial" panose="020B0604020202020204" pitchFamily="34" charset="0"/>
                <a:cs typeface="Arial" panose="020B0604020202020204" pitchFamily="34" charset="0"/>
              </a:rPr>
              <a:t> We were </a:t>
            </a:r>
            <a:r>
              <a:rPr lang="en-PH" sz="3600" b="1" u="sng" dirty="0">
                <a:latin typeface="Arial" panose="020B0604020202020204" pitchFamily="34" charset="0"/>
                <a:cs typeface="Arial" panose="020B0604020202020204" pitchFamily="34" charset="0"/>
              </a:rPr>
              <a:t>transferred</a:t>
            </a:r>
            <a:r>
              <a:rPr lang="en-PH" sz="3600" b="1" dirty="0">
                <a:latin typeface="Arial" panose="020B0604020202020204" pitchFamily="34" charset="0"/>
                <a:cs typeface="Arial" panose="020B0604020202020204" pitchFamily="34" charset="0"/>
              </a:rPr>
              <a:t> from the “domain of darkness” into “the kingdom of his beloved son” (Colossians 1:13)</a:t>
            </a:r>
          </a:p>
        </p:txBody>
      </p:sp>
    </p:spTree>
    <p:extLst>
      <p:ext uri="{BB962C8B-B14F-4D97-AF65-F5344CB8AC3E}">
        <p14:creationId xmlns:p14="http://schemas.microsoft.com/office/powerpoint/2010/main" val="880706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685800"/>
            <a:ext cx="7315200" cy="5016758"/>
          </a:xfrm>
          <a:prstGeom prst="rect">
            <a:avLst/>
          </a:prstGeom>
        </p:spPr>
        <p:txBody>
          <a:bodyPr wrap="square">
            <a:spAutoFit/>
          </a:bodyPr>
          <a:lstStyle/>
          <a:p>
            <a:pPr marL="514350" lvl="0" indent="-514350">
              <a:buAutoNum type="arabicPeriod" startAt="4"/>
            </a:pPr>
            <a:r>
              <a:rPr lang="en-PH" sz="4000" b="1" dirty="0">
                <a:latin typeface="Arial" panose="020B0604020202020204" pitchFamily="34" charset="0"/>
                <a:cs typeface="Arial" panose="020B0604020202020204" pitchFamily="34" charset="0"/>
              </a:rPr>
              <a:t>We were </a:t>
            </a:r>
            <a:r>
              <a:rPr lang="en-PH" sz="4000" b="1" u="sng" dirty="0">
                <a:latin typeface="Arial" panose="020B0604020202020204" pitchFamily="34" charset="0"/>
                <a:cs typeface="Arial" panose="020B0604020202020204" pitchFamily="34" charset="0"/>
              </a:rPr>
              <a:t>forgiven</a:t>
            </a:r>
            <a:r>
              <a:rPr lang="en-PH" sz="4000" b="1" dirty="0">
                <a:latin typeface="Arial" panose="020B0604020202020204" pitchFamily="34" charset="0"/>
                <a:cs typeface="Arial" panose="020B0604020202020204" pitchFamily="34" charset="0"/>
              </a:rPr>
              <a:t> of our sins (Ephesians 1:7)</a:t>
            </a:r>
          </a:p>
          <a:p>
            <a:pPr marL="514350" lvl="0" indent="-514350">
              <a:buAutoNum type="arabicPeriod" startAt="4"/>
            </a:pPr>
            <a:r>
              <a:rPr lang="en-PH" sz="4000" b="1" dirty="0">
                <a:latin typeface="Arial" panose="020B0604020202020204" pitchFamily="34" charset="0"/>
                <a:cs typeface="Arial" panose="020B0604020202020204" pitchFamily="34" charset="0"/>
              </a:rPr>
              <a:t>We were delivered from </a:t>
            </a:r>
            <a:r>
              <a:rPr lang="en-PH" sz="4000" b="1" u="sng" dirty="0">
                <a:latin typeface="Arial" panose="020B0604020202020204" pitchFamily="34" charset="0"/>
                <a:cs typeface="Arial" panose="020B0604020202020204" pitchFamily="34" charset="0"/>
              </a:rPr>
              <a:t>wrath </a:t>
            </a:r>
            <a:r>
              <a:rPr lang="en-PH" sz="4000" b="1" dirty="0">
                <a:latin typeface="Arial" panose="020B0604020202020204" pitchFamily="34" charset="0"/>
                <a:cs typeface="Arial" panose="020B0604020202020204" pitchFamily="34" charset="0"/>
              </a:rPr>
              <a:t>(Romans 5:9)</a:t>
            </a:r>
          </a:p>
          <a:p>
            <a:pPr marL="514350" lvl="0" indent="-514350">
              <a:buAutoNum type="arabicPeriod" startAt="4"/>
            </a:pPr>
            <a:r>
              <a:rPr lang="en-PH" sz="4000" b="1" dirty="0">
                <a:latin typeface="Arial" panose="020B0604020202020204" pitchFamily="34" charset="0"/>
                <a:cs typeface="Arial" panose="020B0604020202020204" pitchFamily="34" charset="0"/>
              </a:rPr>
              <a:t>We were </a:t>
            </a:r>
            <a:r>
              <a:rPr lang="en-PH" sz="4000" b="1" u="sng" dirty="0">
                <a:latin typeface="Arial" panose="020B0604020202020204" pitchFamily="34" charset="0"/>
                <a:cs typeface="Arial" panose="020B0604020202020204" pitchFamily="34" charset="0"/>
              </a:rPr>
              <a:t>reconciled</a:t>
            </a:r>
            <a:r>
              <a:rPr lang="en-PH" sz="4000" b="1" dirty="0">
                <a:latin typeface="Arial" panose="020B0604020202020204" pitchFamily="34" charset="0"/>
                <a:cs typeface="Arial" panose="020B0604020202020204" pitchFamily="34" charset="0"/>
              </a:rPr>
              <a:t> to God (2 Corinthians 5:18) </a:t>
            </a:r>
          </a:p>
          <a:p>
            <a:pPr marL="514350" lvl="0" indent="-514350">
              <a:buAutoNum type="arabicPeriod" startAt="4"/>
            </a:pPr>
            <a:r>
              <a:rPr lang="en-PH" sz="4000" b="1" dirty="0">
                <a:latin typeface="Arial" panose="020B0604020202020204" pitchFamily="34" charset="0"/>
                <a:cs typeface="Arial" panose="020B0604020202020204" pitchFamily="34" charset="0"/>
              </a:rPr>
              <a:t>We passed “from death to </a:t>
            </a:r>
            <a:r>
              <a:rPr lang="en-PH" sz="4000" b="1" u="sng" dirty="0">
                <a:latin typeface="Arial" panose="020B0604020202020204" pitchFamily="34" charset="0"/>
                <a:cs typeface="Arial" panose="020B0604020202020204" pitchFamily="34" charset="0"/>
              </a:rPr>
              <a:t>life</a:t>
            </a:r>
            <a:r>
              <a:rPr lang="en-PH" sz="4000" b="1" dirty="0">
                <a:latin typeface="Arial" panose="020B0604020202020204" pitchFamily="34" charset="0"/>
                <a:cs typeface="Arial" panose="020B0604020202020204" pitchFamily="34" charset="0"/>
              </a:rPr>
              <a:t>” (John 5:24).</a:t>
            </a:r>
          </a:p>
        </p:txBody>
      </p:sp>
    </p:spTree>
    <p:extLst>
      <p:ext uri="{BB962C8B-B14F-4D97-AF65-F5344CB8AC3E}">
        <p14:creationId xmlns:p14="http://schemas.microsoft.com/office/powerpoint/2010/main" val="880706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52600" y="990600"/>
            <a:ext cx="6477000" cy="4770537"/>
          </a:xfrm>
          <a:prstGeom prst="rect">
            <a:avLst/>
          </a:prstGeom>
          <a:noFill/>
        </p:spPr>
        <p:txBody>
          <a:bodyPr wrap="square" rtlCol="0">
            <a:spAutoFit/>
          </a:bodyPr>
          <a:lstStyle/>
          <a:p>
            <a:pPr lvl="0"/>
            <a:r>
              <a:rPr lang="en-PH" sz="3800" b="1" dirty="0">
                <a:latin typeface="Arial" panose="020B0604020202020204" pitchFamily="34" charset="0"/>
                <a:cs typeface="Arial" panose="020B0604020202020204" pitchFamily="34" charset="0"/>
              </a:rPr>
              <a:t>Galatians 2:20; </a:t>
            </a:r>
          </a:p>
          <a:p>
            <a:pPr lvl="0"/>
            <a:r>
              <a:rPr lang="en-PH" sz="3800" b="1" dirty="0">
                <a:latin typeface="Arial" panose="020B0604020202020204" pitchFamily="34" charset="0"/>
                <a:cs typeface="Arial" panose="020B0604020202020204" pitchFamily="34" charset="0"/>
              </a:rPr>
              <a:t>2 Corinthians 5:17</a:t>
            </a:r>
          </a:p>
          <a:p>
            <a:pPr lvl="0"/>
            <a:endParaRPr lang="en-PH" sz="3800" b="1" dirty="0">
              <a:latin typeface="Arial" panose="020B0604020202020204" pitchFamily="34" charset="0"/>
              <a:cs typeface="Arial" panose="020B0604020202020204" pitchFamily="34" charset="0"/>
            </a:endParaRPr>
          </a:p>
          <a:p>
            <a:pPr lvl="0"/>
            <a:r>
              <a:rPr lang="en-PH" sz="3800" b="1" dirty="0">
                <a:latin typeface="Arial" panose="020B0604020202020204" pitchFamily="34" charset="0"/>
                <a:cs typeface="Arial" panose="020B0604020202020204" pitchFamily="34" charset="0"/>
              </a:rPr>
              <a:t>In Christ, believers DIED – </a:t>
            </a:r>
          </a:p>
          <a:p>
            <a:pPr lvl="0"/>
            <a:r>
              <a:rPr lang="en-PH" sz="3800" b="1" dirty="0">
                <a:latin typeface="Arial" panose="020B0604020202020204" pitchFamily="34" charset="0"/>
                <a:cs typeface="Arial" panose="020B0604020202020204" pitchFamily="34" charset="0"/>
              </a:rPr>
              <a:t>to the </a:t>
            </a:r>
            <a:r>
              <a:rPr lang="en-PH" sz="3800" b="1" u="sng" dirty="0">
                <a:latin typeface="Arial" panose="020B0604020202020204" pitchFamily="34" charset="0"/>
                <a:cs typeface="Arial" panose="020B0604020202020204" pitchFamily="34" charset="0"/>
              </a:rPr>
              <a:t>guilt</a:t>
            </a:r>
            <a:r>
              <a:rPr lang="en-PH" sz="3800" b="1" dirty="0">
                <a:latin typeface="Arial" panose="020B0604020202020204" pitchFamily="34" charset="0"/>
                <a:cs typeface="Arial" panose="020B0604020202020204" pitchFamily="34" charset="0"/>
              </a:rPr>
              <a:t> of sin; </a:t>
            </a:r>
          </a:p>
          <a:p>
            <a:pPr lvl="0"/>
            <a:r>
              <a:rPr lang="en-PH" sz="3800" b="1" dirty="0">
                <a:latin typeface="Arial" panose="020B0604020202020204" pitchFamily="34" charset="0"/>
                <a:cs typeface="Arial" panose="020B0604020202020204" pitchFamily="34" charset="0"/>
              </a:rPr>
              <a:t>to the </a:t>
            </a:r>
            <a:r>
              <a:rPr lang="en-PH" sz="3800" b="1" u="sng" dirty="0">
                <a:latin typeface="Arial" panose="020B0604020202020204" pitchFamily="34" charset="0"/>
                <a:cs typeface="Arial" panose="020B0604020202020204" pitchFamily="34" charset="0"/>
              </a:rPr>
              <a:t>reign</a:t>
            </a:r>
            <a:r>
              <a:rPr lang="en-PH" sz="3800" b="1" dirty="0">
                <a:latin typeface="Arial" panose="020B0604020202020204" pitchFamily="34" charset="0"/>
                <a:cs typeface="Arial" panose="020B0604020202020204" pitchFamily="34" charset="0"/>
              </a:rPr>
              <a:t> of sin; and,</a:t>
            </a:r>
          </a:p>
          <a:p>
            <a:pPr lvl="0"/>
            <a:r>
              <a:rPr lang="en-PH" sz="3800" b="1" dirty="0">
                <a:latin typeface="Arial" panose="020B0604020202020204" pitchFamily="34" charset="0"/>
                <a:cs typeface="Arial" panose="020B0604020202020204" pitchFamily="34" charset="0"/>
              </a:rPr>
              <a:t>to the </a:t>
            </a:r>
            <a:r>
              <a:rPr lang="en-PH" sz="3800" b="1" u="sng" dirty="0">
                <a:latin typeface="Arial" panose="020B0604020202020204" pitchFamily="34" charset="0"/>
                <a:cs typeface="Arial" panose="020B0604020202020204" pitchFamily="34" charset="0"/>
              </a:rPr>
              <a:t>dominion</a:t>
            </a:r>
            <a:r>
              <a:rPr lang="en-PH" sz="3800" b="1" dirty="0">
                <a:latin typeface="Arial" panose="020B0604020202020204" pitchFamily="34" charset="0"/>
                <a:cs typeface="Arial" panose="020B0604020202020204" pitchFamily="34" charset="0"/>
              </a:rPr>
              <a:t> of sin </a:t>
            </a:r>
          </a:p>
          <a:p>
            <a:pPr lvl="0"/>
            <a:r>
              <a:rPr lang="en-PH" sz="3800" b="1" dirty="0">
                <a:latin typeface="Arial" panose="020B0604020202020204" pitchFamily="34" charset="0"/>
                <a:cs typeface="Arial" panose="020B0604020202020204" pitchFamily="34" charset="0"/>
              </a:rPr>
              <a:t>in our lives.</a:t>
            </a:r>
            <a:endParaRPr lang="en-PH" sz="3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46884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449</TotalTime>
  <Words>1359</Words>
  <Application>Microsoft Office PowerPoint</Application>
  <PresentationFormat>On-screen Show (4:3)</PresentationFormat>
  <Paragraphs>104</Paragraphs>
  <Slides>43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Gill Sans MT</vt:lpstr>
      <vt:lpstr>Verdana</vt:lpstr>
      <vt:lpstr>Wingdings 2</vt:lpstr>
      <vt:lpstr>Solstice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Ence Ragos</dc:creator>
  <cp:lastModifiedBy>Marc Grande</cp:lastModifiedBy>
  <cp:revision>28</cp:revision>
  <dcterms:created xsi:type="dcterms:W3CDTF">2014-06-14T23:52:48Z</dcterms:created>
  <dcterms:modified xsi:type="dcterms:W3CDTF">2022-02-21T02:31:33Z</dcterms:modified>
</cp:coreProperties>
</file>