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48"/>
  </p:notesMasterIdLst>
  <p:handoutMasterIdLst>
    <p:handoutMasterId r:id="rId49"/>
  </p:handoutMasterIdLst>
  <p:sldIdLst>
    <p:sldId id="297" r:id="rId5"/>
    <p:sldId id="258" r:id="rId6"/>
    <p:sldId id="298" r:id="rId7"/>
    <p:sldId id="261" r:id="rId8"/>
    <p:sldId id="262" r:id="rId9"/>
    <p:sldId id="263" r:id="rId10"/>
    <p:sldId id="267" r:id="rId11"/>
    <p:sldId id="268" r:id="rId12"/>
    <p:sldId id="276" r:id="rId13"/>
    <p:sldId id="277" r:id="rId14"/>
    <p:sldId id="294" r:id="rId15"/>
    <p:sldId id="296" r:id="rId16"/>
    <p:sldId id="299" r:id="rId17"/>
    <p:sldId id="300" r:id="rId18"/>
    <p:sldId id="301" r:id="rId19"/>
    <p:sldId id="302" r:id="rId20"/>
    <p:sldId id="330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5" r:id="rId33"/>
    <p:sldId id="316" r:id="rId34"/>
    <p:sldId id="317" r:id="rId35"/>
    <p:sldId id="318" r:id="rId36"/>
    <p:sldId id="319" r:id="rId37"/>
    <p:sldId id="328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9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F26B43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35B"/>
    <a:srgbClr val="CCE8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3725" autoAdjust="0"/>
  </p:normalViewPr>
  <p:slideViewPr>
    <p:cSldViewPr snapToGrid="0">
      <p:cViewPr varScale="1">
        <p:scale>
          <a:sx n="107" d="100"/>
          <a:sy n="107" d="100"/>
        </p:scale>
        <p:origin x="1404" y="102"/>
      </p:cViewPr>
      <p:guideLst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-2709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191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1471C2C-1567-47F4-803E-468024209D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F5B09-2954-46C6-97BB-9E10649FE2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F2C1D-F243-42AB-ADF2-E7CB4E04900E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A204B-EBA9-4C6D-BFB2-A104F00C8E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F72FC-4D2D-4E5B-A4DD-62E2C822FB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CDBB5-5B4A-4483-935D-A73935186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37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CE34E-5667-4A32-A6BA-10C7A552BC63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CE34D-CFF1-4FFE-815B-D050E7ED2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62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302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419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345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50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84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341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4023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171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522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108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05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850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822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3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5961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6868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0553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444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032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834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101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587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9696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5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4152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791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452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667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8425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03612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067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586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721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1510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00217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4019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68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05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03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554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083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32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99561" y="1051551"/>
            <a:ext cx="2674143" cy="2384898"/>
          </a:xfrm>
        </p:spPr>
        <p:txBody>
          <a:bodyPr anchor="b" anchorCtr="0">
            <a:noAutofit/>
          </a:bodyPr>
          <a:lstStyle/>
          <a:p>
            <a:r>
              <a:rPr lang="en-US" sz="4800" dirty="0"/>
              <a:t>3DFloat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589270" cy="685800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8AD48E-7D67-4BE9-97B6-DB64DE525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999560" y="445272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8103000" y="5613661"/>
            <a:ext cx="667802" cy="473606"/>
            <a:chOff x="10478914" y="1506691"/>
            <a:chExt cx="667802" cy="63147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99560" y="3568701"/>
            <a:ext cx="2674143" cy="1731963"/>
          </a:xfrm>
        </p:spPr>
        <p:txBody>
          <a:bodyPr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094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449" y="5260967"/>
            <a:ext cx="1485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7991208" y="329137"/>
            <a:ext cx="1080000" cy="947210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8137008" y="518342"/>
            <a:ext cx="405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350602" y="2472855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549275"/>
            <a:ext cx="8323163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148" y="1731375"/>
            <a:ext cx="2672952" cy="535354"/>
          </a:xfrm>
        </p:spPr>
        <p:txBody>
          <a:bodyPr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9607" y="2432305"/>
            <a:ext cx="2672952" cy="3515555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6180" y="1731375"/>
            <a:ext cx="267462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256180" y="2427371"/>
            <a:ext cx="2631566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04744" y="1731375"/>
            <a:ext cx="267462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 dirty="0"/>
              <a:t>Click to EDIT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04745" y="2427371"/>
            <a:ext cx="2631566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4508501"/>
            <a:ext cx="337542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946808" y="4508500"/>
            <a:ext cx="4666059" cy="1563688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919330" y="3852225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42547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3148" y="549275"/>
            <a:ext cx="4077890" cy="2986234"/>
          </a:xfrm>
        </p:spPr>
        <p:txBody>
          <a:bodyPr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3148" y="3827610"/>
            <a:ext cx="4077890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17186" y="548640"/>
            <a:ext cx="3813048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17186" y="3429000"/>
            <a:ext cx="3813048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371010" y="125400"/>
            <a:ext cx="1053524" cy="1155641"/>
            <a:chOff x="11161347" y="125399"/>
            <a:chExt cx="1404698" cy="115564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800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45527" y="5610392"/>
            <a:ext cx="500852" cy="631474"/>
            <a:chOff x="10478914" y="1506691"/>
            <a:chExt cx="667802" cy="63147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3977884" y="5427212"/>
            <a:ext cx="81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727319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9362" y="389841"/>
            <a:ext cx="6211490" cy="295465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9362" y="3536951"/>
            <a:ext cx="6211492" cy="2555874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324334" y="639757"/>
            <a:ext cx="1080000" cy="947210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470134" y="828962"/>
            <a:ext cx="405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350602" y="2472855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997464" y="4524379"/>
            <a:ext cx="1485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8302398" y="333375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248839" y="5528198"/>
            <a:ext cx="473606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549275"/>
            <a:ext cx="8317706" cy="1332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3147" y="2097175"/>
            <a:ext cx="40767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4154" y="2097175"/>
            <a:ext cx="40767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3712224" y="5111861"/>
            <a:ext cx="947210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8" y="549275"/>
            <a:ext cx="8317706" cy="984885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1831" y="1750061"/>
            <a:ext cx="5509022" cy="434276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13148" y="1750061"/>
            <a:ext cx="2674144" cy="4342765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56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148" y="549276"/>
            <a:ext cx="2674143" cy="1997855"/>
          </a:xfrm>
        </p:spPr>
        <p:txBody>
          <a:bodyPr wrap="square" anchor="b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3148" y="2677307"/>
            <a:ext cx="2674144" cy="3415519"/>
          </a:xfrm>
        </p:spPr>
        <p:txBody>
          <a:bodyPr anchor="t" anchorCtr="0">
            <a:noAutofit/>
          </a:bodyPr>
          <a:lstStyle>
            <a:lvl1pPr>
              <a:buNone/>
              <a:defRPr/>
            </a:lvl1pPr>
          </a:lstStyle>
          <a:p>
            <a:pPr>
              <a:lnSpc>
                <a:spcPct val="120000"/>
              </a:lnSpc>
            </a:pPr>
            <a:r>
              <a:rPr lang="en-US" sz="1600" dirty="0"/>
              <a:t>Click to add text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6696" y="1596771"/>
            <a:ext cx="2586419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88931" y="596392"/>
            <a:ext cx="1697832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18709" y="3324733"/>
            <a:ext cx="2202657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4911566" y="850167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01723" y="5691007"/>
            <a:ext cx="500852" cy="631474"/>
            <a:chOff x="3409557" y="4940429"/>
            <a:chExt cx="667802" cy="63147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8412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4507201"/>
            <a:ext cx="337542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90572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90572" y="0"/>
            <a:ext cx="2290572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62856" y="0"/>
            <a:ext cx="2290572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53428" y="0"/>
            <a:ext cx="2290572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946808" y="4508500"/>
            <a:ext cx="4666059" cy="1563688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26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accent5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30"/>
            <a:ext cx="9144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675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3148" y="549275"/>
            <a:ext cx="4077890" cy="2986234"/>
          </a:xfrm>
        </p:spPr>
        <p:txBody>
          <a:bodyPr anchor="b" anchorCtr="0">
            <a:noAutofit/>
          </a:bodyPr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3148" y="3816724"/>
            <a:ext cx="4077890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29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57282"/>
            <a:ext cx="4980214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4980214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304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Chart Ta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460499" y="5334748"/>
            <a:ext cx="508601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549275"/>
            <a:ext cx="83187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147" y="2113200"/>
            <a:ext cx="8317706" cy="397962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8" y="549275"/>
            <a:ext cx="2674620" cy="3384550"/>
          </a:xfrm>
        </p:spPr>
        <p:txBody>
          <a:bodyPr wrap="square" anchor="b" anchorCtr="0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116617" y="4143453"/>
            <a:ext cx="550693" cy="760506"/>
            <a:chOff x="5243759" y="1363788"/>
            <a:chExt cx="734257" cy="76050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4251585" y="5059009"/>
            <a:ext cx="81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13147" y="4097339"/>
            <a:ext cx="2674143" cy="2351087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51857" y="656633"/>
            <a:ext cx="3849291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8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30"/>
            <a:ext cx="9144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716581" y="762609"/>
            <a:ext cx="81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40" name="Title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1481" y="548641"/>
            <a:ext cx="6211490" cy="1253041"/>
          </a:xfrm>
        </p:spPr>
        <p:txBody>
          <a:bodyPr>
            <a:noAutofit/>
          </a:bodyPr>
          <a:lstStyle/>
          <a:p>
            <a:r>
              <a:rPr lang="en-US" dirty="0"/>
              <a:t>Team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350424" y="4518946"/>
            <a:ext cx="1485001" cy="1363916"/>
            <a:chOff x="4879602" y="3781429"/>
            <a:chExt cx="1980001" cy="136391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1800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9244" y="1990724"/>
            <a:ext cx="126873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7" name="Picture Placeholder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78788" y="1990724"/>
            <a:ext cx="126873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8" name="Picture Placeholder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96482" y="1993392"/>
            <a:ext cx="126873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Picture Placeholder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114176" y="1990724"/>
            <a:ext cx="126873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9625" y="3781425"/>
            <a:ext cx="1283494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9050" y="4232950"/>
            <a:ext cx="1283679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5" name="Text Placeholder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879364" y="3781425"/>
            <a:ext cx="1283494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78788" y="4232950"/>
            <a:ext cx="1283679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7" name="Text Placeholder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058" y="3781425"/>
            <a:ext cx="1283494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6482" y="4232950"/>
            <a:ext cx="1283679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9" name="Text Placeholder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74834" y="3787288"/>
            <a:ext cx="1283494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74259" y="4238813"/>
            <a:ext cx="1283679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8318709" y="5893466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8588709" y="5827878"/>
            <a:ext cx="284287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549275"/>
            <a:ext cx="8323163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148" y="1731375"/>
            <a:ext cx="4077890" cy="535354"/>
          </a:xfrm>
        </p:spPr>
        <p:txBody>
          <a:bodyPr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3147" y="2427371"/>
            <a:ext cx="4071836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59018" y="1731375"/>
            <a:ext cx="4077294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59018" y="2427371"/>
            <a:ext cx="4077293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9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8" y="550801"/>
            <a:ext cx="8317706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147" y="2113863"/>
            <a:ext cx="83187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3147" y="6507212"/>
            <a:ext cx="1971675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19362" y="6507212"/>
            <a:ext cx="4784408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61647" y="6507212"/>
            <a:ext cx="1269206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33" r:id="rId3"/>
    <p:sldLayoutId id="2147483687" r:id="rId4"/>
    <p:sldLayoutId id="2147483734" r:id="rId5"/>
    <p:sldLayoutId id="2147483686" r:id="rId6"/>
    <p:sldLayoutId id="2147483696" r:id="rId7"/>
    <p:sldLayoutId id="2147483707" r:id="rId8"/>
    <p:sldLayoutId id="2147483689" r:id="rId9"/>
    <p:sldLayoutId id="2147483697" r:id="rId10"/>
    <p:sldLayoutId id="2147483731" r:id="rId11"/>
    <p:sldLayoutId id="2147483693" r:id="rId12"/>
    <p:sldLayoutId id="2147483685" r:id="rId13"/>
    <p:sldLayoutId id="2147483688" r:id="rId14"/>
    <p:sldLayoutId id="2147483691" r:id="rId15"/>
    <p:sldLayoutId id="2147483692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2880" userDrawn="1">
          <p15:clr>
            <a:srgbClr val="F26B43"/>
          </p15:clr>
        </p15:guide>
        <p15:guide id="33" orient="horz" pos="2160" userDrawn="1">
          <p15:clr>
            <a:srgbClr val="F26B43"/>
          </p15:clr>
        </p15:guide>
        <p15:guide id="34" pos="260" userDrawn="1">
          <p15:clr>
            <a:srgbClr val="F26B43"/>
          </p15:clr>
        </p15:guide>
        <p15:guide id="35" pos="5500" userDrawn="1">
          <p15:clr>
            <a:srgbClr val="F26B43"/>
          </p15:clr>
        </p15:guide>
        <p15:guide id="36" orient="horz" pos="346" userDrawn="1">
          <p15:clr>
            <a:srgbClr val="F26B43"/>
          </p15:clr>
        </p15:guide>
        <p15:guide id="37" orient="horz" pos="3974" userDrawn="1">
          <p15:clr>
            <a:srgbClr val="F26B43"/>
          </p15:clr>
        </p15:guide>
        <p15:guide id="38" pos="618" userDrawn="1">
          <p15:clr>
            <a:srgbClr val="A4A3A4"/>
          </p15:clr>
        </p15:guide>
        <p15:guide id="39" pos="703" userDrawn="1">
          <p15:clr>
            <a:srgbClr val="A4A3A4"/>
          </p15:clr>
        </p15:guide>
        <p15:guide id="40" pos="1060" userDrawn="1">
          <p15:clr>
            <a:srgbClr val="A4A3A4"/>
          </p15:clr>
        </p15:guide>
        <p15:guide id="41" pos="1145" userDrawn="1">
          <p15:clr>
            <a:srgbClr val="A4A3A4"/>
          </p15:clr>
        </p15:guide>
        <p15:guide id="42" pos="1502" userDrawn="1">
          <p15:clr>
            <a:srgbClr val="A4A3A4"/>
          </p15:clr>
        </p15:guide>
        <p15:guide id="43" pos="1587" userDrawn="1">
          <p15:clr>
            <a:srgbClr val="A4A3A4"/>
          </p15:clr>
        </p15:guide>
        <p15:guide id="44" pos="1945" userDrawn="1">
          <p15:clr>
            <a:srgbClr val="A4A3A4"/>
          </p15:clr>
        </p15:guide>
        <p15:guide id="45" pos="2030" userDrawn="1">
          <p15:clr>
            <a:srgbClr val="A4A3A4"/>
          </p15:clr>
        </p15:guide>
        <p15:guide id="46" pos="2387" userDrawn="1">
          <p15:clr>
            <a:srgbClr val="A4A3A4"/>
          </p15:clr>
        </p15:guide>
        <p15:guide id="47" pos="2489" userDrawn="1">
          <p15:clr>
            <a:srgbClr val="A4A3A4"/>
          </p15:clr>
        </p15:guide>
        <p15:guide id="48" pos="2829" userDrawn="1">
          <p15:clr>
            <a:srgbClr val="A4A3A4"/>
          </p15:clr>
        </p15:guide>
        <p15:guide id="49" pos="2931" userDrawn="1">
          <p15:clr>
            <a:srgbClr val="A4A3A4"/>
          </p15:clr>
        </p15:guide>
        <p15:guide id="50" pos="3272" userDrawn="1">
          <p15:clr>
            <a:srgbClr val="A4A3A4"/>
          </p15:clr>
        </p15:guide>
        <p15:guide id="51" pos="3374" userDrawn="1">
          <p15:clr>
            <a:srgbClr val="A4A3A4"/>
          </p15:clr>
        </p15:guide>
        <p15:guide id="52" pos="3713" userDrawn="1">
          <p15:clr>
            <a:srgbClr val="A4A3A4"/>
          </p15:clr>
        </p15:guide>
        <p15:guide id="53" pos="3815" userDrawn="1">
          <p15:clr>
            <a:srgbClr val="A4A3A4"/>
          </p15:clr>
        </p15:guide>
        <p15:guide id="54" pos="4156" userDrawn="1">
          <p15:clr>
            <a:srgbClr val="A4A3A4"/>
          </p15:clr>
        </p15:guide>
        <p15:guide id="55" pos="4258" userDrawn="1">
          <p15:clr>
            <a:srgbClr val="A4A3A4"/>
          </p15:clr>
        </p15:guide>
        <p15:guide id="56" pos="4615" userDrawn="1">
          <p15:clr>
            <a:srgbClr val="A4A3A4"/>
          </p15:clr>
        </p15:guide>
        <p15:guide id="57" pos="4700" userDrawn="1">
          <p15:clr>
            <a:srgbClr val="A4A3A4"/>
          </p15:clr>
        </p15:guide>
        <p15:guide id="58" pos="5057" userDrawn="1">
          <p15:clr>
            <a:srgbClr val="A4A3A4"/>
          </p15:clr>
        </p15:guide>
        <p15:guide id="59" pos="5142" userDrawn="1">
          <p15:clr>
            <a:srgbClr val="A4A3A4"/>
          </p15:clr>
        </p15:guide>
        <p15:guide id="60" orient="horz" pos="3838" userDrawn="1">
          <p15:clr>
            <a:srgbClr val="A4A3A4"/>
          </p15:clr>
        </p15:guide>
        <p15:guide id="61" orient="horz" pos="2092" userDrawn="1">
          <p15:clr>
            <a:srgbClr val="A4A3A4"/>
          </p15:clr>
        </p15:guide>
        <p15:guide id="62" orient="horz" pos="2228" userDrawn="1">
          <p15:clr>
            <a:srgbClr val="A4A3A4"/>
          </p15:clr>
        </p15:guide>
        <p15:guide id="63" orient="horz" pos="845" userDrawn="1">
          <p15:clr>
            <a:srgbClr val="A4A3A4"/>
          </p15:clr>
        </p15:guide>
        <p15:guide id="64" orient="horz" pos="958" userDrawn="1">
          <p15:clr>
            <a:srgbClr val="A4A3A4"/>
          </p15:clr>
        </p15:guide>
        <p15:guide id="65" orient="horz" pos="1480" userDrawn="1">
          <p15:clr>
            <a:srgbClr val="A4A3A4"/>
          </p15:clr>
        </p15:guide>
        <p15:guide id="66" orient="horz" pos="1593" userDrawn="1">
          <p15:clr>
            <a:srgbClr val="A4A3A4"/>
          </p15:clr>
        </p15:guide>
        <p15:guide id="67" orient="horz" pos="2727" userDrawn="1">
          <p15:clr>
            <a:srgbClr val="A4A3A4"/>
          </p15:clr>
        </p15:guide>
        <p15:guide id="68" orient="horz" pos="2840" userDrawn="1">
          <p15:clr>
            <a:srgbClr val="A4A3A4"/>
          </p15:clr>
        </p15:guide>
        <p15:guide id="69" orient="horz" pos="3339" userDrawn="1">
          <p15:clr>
            <a:srgbClr val="A4A3A4"/>
          </p15:clr>
        </p15:guide>
        <p15:guide id="70" orient="horz" pos="3475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4967BE-137D-4A4E-A7FC-7AF8A3C6C549}"/>
              </a:ext>
            </a:extLst>
          </p:cNvPr>
          <p:cNvSpPr txBox="1"/>
          <p:nvPr/>
        </p:nvSpPr>
        <p:spPr>
          <a:xfrm>
            <a:off x="940158" y="1481070"/>
            <a:ext cx="7122018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PASSING ON THE LEGACY OF ENDURING FAITH</a:t>
            </a:r>
            <a:endParaRPr lang="en-US" sz="40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endParaRPr lang="en-US" sz="40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2 Timothy Series</a:t>
            </a:r>
            <a:endParaRPr lang="en-US" sz="40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599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583B3E-7A56-4BB5-839D-5435ED81A55E}"/>
              </a:ext>
            </a:extLst>
          </p:cNvPr>
          <p:cNvSpPr txBox="1"/>
          <p:nvPr/>
        </p:nvSpPr>
        <p:spPr>
          <a:xfrm>
            <a:off x="309093" y="746976"/>
            <a:ext cx="8435659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>
              <a:spcAft>
                <a:spcPts val="2115"/>
              </a:spcAft>
            </a:pPr>
            <a:r>
              <a:rPr lang="en-PH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2.  REALIZE/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REVITALIZE GOD’S </a:t>
            </a:r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RESOURCES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– “</a:t>
            </a:r>
            <a:r>
              <a:rPr lang="en-US" sz="4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God has not given us </a:t>
            </a:r>
            <a:r>
              <a:rPr lang="en-US" sz="4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spirit of timidity</a:t>
            </a:r>
            <a:r>
              <a:rPr lang="en-US" sz="4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but of power and love and discipline</a:t>
            </a:r>
            <a:r>
              <a:rPr lang="en-US" sz="4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.” (</a:t>
            </a:r>
            <a:r>
              <a:rPr lang="en-US" sz="400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1:7</a:t>
            </a:r>
            <a: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endParaRPr lang="en-PH" sz="4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288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583B3E-7A56-4BB5-839D-5435ED81A55E}"/>
              </a:ext>
            </a:extLst>
          </p:cNvPr>
          <p:cNvSpPr txBox="1"/>
          <p:nvPr/>
        </p:nvSpPr>
        <p:spPr>
          <a:xfrm>
            <a:off x="566667" y="759856"/>
            <a:ext cx="7933387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201295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Believers have God-given:</a:t>
            </a:r>
          </a:p>
          <a:p>
            <a:pPr indent="201295"/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(1)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en-US" sz="40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power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 to be effective in His service; </a:t>
            </a:r>
          </a:p>
          <a:p>
            <a:pPr indent="201295"/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(2) </a:t>
            </a:r>
            <a:r>
              <a:rPr lang="en-US" sz="40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love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 to have the right attitude toward Him and others;</a:t>
            </a:r>
          </a:p>
          <a:p>
            <a:pPr indent="201295"/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(3) </a:t>
            </a:r>
            <a:r>
              <a:rPr lang="en-US" sz="40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discipline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 to focus and apply every part of their lives according to His will.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10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210615" y="837127"/>
            <a:ext cx="6941713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indent="-742950">
              <a:buAutoNum type="arabicPeriod" startAt="3"/>
            </a:pP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RECOGNIZE GOD’S PURPOSE IN SUFFERING – v.8</a:t>
            </a:r>
          </a:p>
          <a:p>
            <a:pPr marL="742950" indent="-742950">
              <a:buAutoNum type="arabicPeriod" startAt="3"/>
            </a:pPr>
            <a:endParaRPr lang="en-US" sz="40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God has designed </a:t>
            </a:r>
            <a:r>
              <a:rPr lang="en-US" sz="4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suffering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for </a:t>
            </a:r>
            <a:r>
              <a:rPr lang="en-US" sz="4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His glory 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and for our </a:t>
            </a:r>
            <a:r>
              <a:rPr lang="en-US" sz="4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blessing</a:t>
            </a:r>
            <a:r>
              <a:rPr lang="en-US" sz="4000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PH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130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522737" y="334849"/>
            <a:ext cx="7289444" cy="6186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Times New Roman" panose="02020603050405020304" pitchFamily="18" charset="0"/>
              </a:rPr>
              <a:t>a. Preparation </a:t>
            </a:r>
            <a:endParaRPr lang="en-US" sz="36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en-US" sz="3600" b="1" i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US" sz="3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“Therefore” </a:t>
            </a:r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refers to the divinely bestowed gift and resources </a:t>
            </a:r>
            <a:r>
              <a:rPr lang="en-US" sz="3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(vss. 6-7).</a:t>
            </a:r>
          </a:p>
          <a:p>
            <a:r>
              <a:rPr lang="en-US" sz="3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PH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01295"/>
            <a:r>
              <a:rPr lang="en-US" sz="3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“In light of these immeasurable blessings,”</a:t>
            </a:r>
            <a:r>
              <a:rPr lang="en-US" sz="3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“</a:t>
            </a:r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you have no reason to be ashamed of the testimony of our Lord, or of [Paul] His prisoner. </a:t>
            </a:r>
            <a:endParaRPr lang="en-PH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03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210614" y="1210615"/>
            <a:ext cx="6503831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COMMAND:  </a:t>
            </a:r>
          </a:p>
          <a:p>
            <a:pPr algn="ctr"/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</a:t>
            </a:r>
            <a:r>
              <a:rPr lang="en-US" sz="36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 not be ashamed </a:t>
            </a:r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of the testimony of our Lord, or of me His prisoner, </a:t>
            </a:r>
            <a:r>
              <a:rPr lang="en-US" sz="36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but join with me in suffering</a:t>
            </a:r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for the gospel according to the power of God” </a:t>
            </a:r>
            <a:endParaRPr lang="en-PH" sz="3600" dirty="0"/>
          </a:p>
        </p:txBody>
      </p:sp>
    </p:spTree>
    <p:extLst>
      <p:ext uri="{BB962C8B-B14F-4D97-AF65-F5344CB8AC3E}">
        <p14:creationId xmlns:p14="http://schemas.microsoft.com/office/powerpoint/2010/main" val="1287231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953037" y="1287887"/>
            <a:ext cx="7173532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BE NOT ASHAMED EVEN IF IT MEANS YOU HAVE TO SUFFER FOR CHRIST AND FOR HIS PRECIOUS GOSPEL!</a:t>
            </a:r>
          </a:p>
        </p:txBody>
      </p:sp>
    </p:spTree>
    <p:extLst>
      <p:ext uri="{BB962C8B-B14F-4D97-AF65-F5344CB8AC3E}">
        <p14:creationId xmlns:p14="http://schemas.microsoft.com/office/powerpoint/2010/main" val="1062731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940158" y="798491"/>
            <a:ext cx="7315200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201295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Admonition: know, expect and prepare for persecution, opposition, and rejection.</a:t>
            </a:r>
          </a:p>
          <a:p>
            <a:pPr indent="201295"/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01295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LORD PREPARES AND  GRANTS SUFFICIENT GRACE AND POWER TO FACE SUFFERING!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083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850006" y="824248"/>
            <a:ext cx="7452360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“…suffering…according to the power of God…” (v.8b, 7)</a:t>
            </a:r>
            <a:endParaRPr lang="en-US" sz="40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en-US" sz="40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GOD'S HOLY SPIRIT INDWELLS ALL BELIEVERS. </a:t>
            </a:r>
          </a:p>
        </p:txBody>
      </p:sp>
    </p:spTree>
    <p:extLst>
      <p:ext uri="{BB962C8B-B14F-4D97-AF65-F5344CB8AC3E}">
        <p14:creationId xmlns:p14="http://schemas.microsoft.com/office/powerpoint/2010/main" val="141552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850006" y="824248"/>
            <a:ext cx="7452360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Because the mighty power of God Himself is abundantly available to us, </a:t>
            </a:r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as we live 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Spirit-filled lives (Ephesians 5:18), we can endure trials and sufferings (2 Corinthians 4:7; 12:9-10).</a:t>
            </a:r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1026891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094704" y="631065"/>
            <a:ext cx="6967471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b. Identification</a:t>
            </a:r>
          </a:p>
          <a:p>
            <a:pPr lvl="0" algn="ctr"/>
            <a:endParaRPr lang="en-US" sz="40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algn="ctr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 </a:t>
            </a:r>
            <a:r>
              <a:rPr lang="en-US" sz="4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"testimony of our Lord"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is most certainly a reference to the gospel (Matt. 24:14, I Cor. 1:6, and Rev. 1:9)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446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583B3E-7A56-4BB5-839D-5435ED81A55E}"/>
              </a:ext>
            </a:extLst>
          </p:cNvPr>
          <p:cNvSpPr txBox="1"/>
          <p:nvPr/>
        </p:nvSpPr>
        <p:spPr>
          <a:xfrm>
            <a:off x="940158" y="1481070"/>
            <a:ext cx="7122018" cy="21236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</a:rPr>
              <a:t>I. The Paternal Encouragement to a Disciple (1:1-5)</a:t>
            </a:r>
          </a:p>
        </p:txBody>
      </p:sp>
    </p:spTree>
    <p:extLst>
      <p:ext uri="{BB962C8B-B14F-4D97-AF65-F5344CB8AC3E}">
        <p14:creationId xmlns:p14="http://schemas.microsoft.com/office/powerpoint/2010/main" val="12761339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030310" y="1210614"/>
            <a:ext cx="6684135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201295" algn="ctr"/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OUR FAITHFULNESS TO </a:t>
            </a:r>
            <a:r>
              <a:rPr lang="en-US" sz="3600" b="1" dirty="0">
                <a:latin typeface="Arial" panose="020B0604020202020204" pitchFamily="34" charset="0"/>
                <a:ea typeface="Times New Roman" panose="02020603050405020304" pitchFamily="18" charset="0"/>
              </a:rPr>
              <a:t>AND IDENTIFICATION WITH</a:t>
            </a:r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CHRIST OFTEN RESULTS IN SUFFERING.</a:t>
            </a:r>
          </a:p>
          <a:p>
            <a:pPr indent="201295" algn="ctr"/>
            <a:endParaRPr lang="en-US" sz="36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indent="201295" algn="ctr"/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Galatians 6:14, 17</a:t>
            </a:r>
            <a:endParaRPr lang="en-PH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0620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850006" y="824247"/>
            <a:ext cx="7452360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01295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To “join together” with Christ in suffering is a privilege bestowed on His chosen servants.</a:t>
            </a:r>
          </a:p>
          <a:p>
            <a:pPr marL="201295"/>
            <a:endParaRPr lang="en-US" sz="40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01295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Matthew 5:10-12; </a:t>
            </a:r>
          </a:p>
          <a:p>
            <a:pPr marL="201295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Colossians 1:24;</a:t>
            </a:r>
          </a:p>
          <a:p>
            <a:pPr marL="201295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Philippians 3:10</a:t>
            </a:r>
            <a:endParaRPr lang="en-PH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8134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790119" y="862885"/>
            <a:ext cx="7246298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Dedication</a:t>
            </a:r>
            <a:endParaRPr lang="en-PH" sz="4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ctr"/>
            <a:endParaRPr lang="en-PH" sz="4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ctr"/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uffering is </a:t>
            </a:r>
            <a:r>
              <a:rPr lang="en-US" sz="4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“for the sake of the gospel”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 not experiencing punishment for our sinfulness. 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79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429555" y="1931831"/>
            <a:ext cx="6284890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Corinthians 6:3-10</a:t>
            </a:r>
            <a:endParaRPr lang="en-PH" sz="4000" b="1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40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Peter 4:12–16, 19</a:t>
            </a:r>
          </a:p>
          <a:p>
            <a:pPr algn="ctr"/>
            <a:endParaRPr lang="en-PH" sz="4000" b="1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414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043187" y="1571222"/>
            <a:ext cx="6928833" cy="3477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Suffering for Christ is more a privilege than a sacrifice, more a blessing than a beating/bleeding!</a:t>
            </a:r>
            <a:endParaRPr lang="en-PH" sz="4400" b="1" dirty="0"/>
          </a:p>
        </p:txBody>
      </p:sp>
    </p:spTree>
    <p:extLst>
      <p:ext uri="{BB962C8B-B14F-4D97-AF65-F5344CB8AC3E}">
        <p14:creationId xmlns:p14="http://schemas.microsoft.com/office/powerpoint/2010/main" val="39404300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798490" y="785611"/>
            <a:ext cx="7920507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sz="3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 </a:t>
            </a:r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Confirmation</a:t>
            </a:r>
            <a:endParaRPr lang="en-PH" sz="3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PH" sz="3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SUFFERING IS THE INEVITABLE COST OF GODLY LIVING!</a:t>
            </a:r>
          </a:p>
          <a:p>
            <a:pPr algn="ctr"/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 we are faithful followers              of Christ, </a:t>
            </a:r>
            <a:endParaRPr lang="en-PH" sz="3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can expect hostility from others in some form or another.</a:t>
            </a:r>
            <a:endParaRPr lang="en-PH" sz="3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66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429555" y="1931831"/>
            <a:ext cx="6284890" cy="14465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 Timothy 3:12</a:t>
            </a:r>
            <a:endParaRPr lang="en-PH" sz="4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44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Acts 5:41; 14:22</a:t>
            </a:r>
            <a:endParaRPr lang="en-PH" sz="4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9897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476518" y="425000"/>
            <a:ext cx="8281116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Isaac Watts:</a:t>
            </a:r>
            <a:endParaRPr lang="en-PH" sz="36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"Am I a soldier of the cross, </a:t>
            </a:r>
          </a:p>
          <a:p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follower of the Lamb?</a:t>
            </a:r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shall I fear to own His cause, or blush to speak His name?</a:t>
            </a:r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Must I be carried to the skies on flowery beds of ease?</a:t>
            </a:r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While others fought to win the prize, and sailed through bloody seas…</a:t>
            </a:r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1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450757" y="1223493"/>
            <a:ext cx="8268237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Isaac Watts:</a:t>
            </a: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Sure I must fight if I would reign, Increase my courage Lord.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I'll bear the toil, endure the pain, supported by thy Word."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7850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888639" y="927279"/>
            <a:ext cx="7315201" cy="46705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0" indent="-742950">
              <a:spcBef>
                <a:spcPts val="530"/>
              </a:spcBef>
              <a:spcAft>
                <a:spcPts val="1585"/>
              </a:spcAft>
              <a:buAutoNum type="arabicPeriod" startAt="4"/>
            </a:pP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REMAIN CENTERED IN GOD’S GOSPEL CALL – v.9-11</a:t>
            </a:r>
            <a:endParaRPr lang="en-US" sz="4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ts val="530"/>
              </a:spcBef>
              <a:spcAft>
                <a:spcPts val="1585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last word in vs. 8, </a:t>
            </a:r>
            <a:r>
              <a:rPr lang="en-US" sz="40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God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His power through the gospel provided salvation for sinful man.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771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583B3E-7A56-4BB5-839D-5435ED81A55E}"/>
              </a:ext>
            </a:extLst>
          </p:cNvPr>
          <p:cNvSpPr txBox="1"/>
          <p:nvPr/>
        </p:nvSpPr>
        <p:spPr>
          <a:xfrm>
            <a:off x="940158" y="1481070"/>
            <a:ext cx="7122018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II. </a:t>
            </a:r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The P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erseverance in the Truth of the Gospel</a:t>
            </a:r>
          </a:p>
          <a:p>
            <a:pPr algn="ctr"/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(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1:6–18)</a:t>
            </a:r>
          </a:p>
        </p:txBody>
      </p:sp>
    </p:spTree>
    <p:extLst>
      <p:ext uri="{BB962C8B-B14F-4D97-AF65-F5344CB8AC3E}">
        <p14:creationId xmlns:p14="http://schemas.microsoft.com/office/powerpoint/2010/main" val="16654066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734096" y="927278"/>
            <a:ext cx="7559898" cy="41549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400" dirty="0">
                <a:latin typeface="Arial" panose="020B0604020202020204" pitchFamily="34" charset="0"/>
                <a:cs typeface="Arial" panose="020B0604020202020204" pitchFamily="34" charset="0"/>
              </a:rPr>
              <a:t>The gospel of salvation </a:t>
            </a:r>
            <a:r>
              <a:rPr lang="en-US" sz="4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 the "</a:t>
            </a:r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promise of life</a:t>
            </a: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,”</a:t>
            </a:r>
            <a:r>
              <a:rPr lang="en-US" sz="4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 "</a:t>
            </a:r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power of God</a:t>
            </a: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.”</a:t>
            </a:r>
            <a:r>
              <a:rPr lang="en-US" sz="4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 "</a:t>
            </a:r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good news</a:t>
            </a:r>
            <a:r>
              <a:rPr lang="en-US" sz="4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for desperate and despairing souls, the "</a:t>
            </a:r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glorious gospel</a:t>
            </a:r>
            <a:r>
              <a:rPr lang="en-US" sz="4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of God!</a:t>
            </a:r>
            <a:endParaRPr lang="en-PH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211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502273" y="953037"/>
            <a:ext cx="7843233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ALL-POWERFUL GOD WHO HAS SAVED US HAS EQUALLY SUFFICIENT POWER TO KEEP US.</a:t>
            </a:r>
            <a:endParaRPr lang="en-PH" sz="3600" b="1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endParaRPr lang="en-US" sz="3600" b="1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36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Peter 1:5</a:t>
            </a:r>
            <a:r>
              <a:rPr lang="en-PH" sz="36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</a:p>
          <a:p>
            <a:pPr algn="ctr"/>
            <a:r>
              <a:rPr lang="en-US" sz="36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Romans 5:10</a:t>
            </a:r>
            <a:endParaRPr lang="en-PH" sz="3600" b="1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endParaRPr lang="en-PH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2562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146220" y="991673"/>
            <a:ext cx="6568225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GOD SOVEREIGNLY DESIGNED SALVATION, AND HE SOVEREIGNLY INITIATES, SUSTAINS, AND COMPLETES SALVATION.</a:t>
            </a:r>
            <a:r>
              <a:rPr lang="en-US" sz="4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30417645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249251" y="708337"/>
            <a:ext cx="6941711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God’s Gospel Call is: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lphaLcPeriod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Holy –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“called …to a holy calling</a:t>
            </a: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1 Peter 1:15-16; </a:t>
            </a: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Ephesians 1:4; </a:t>
            </a: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2 Timothy 2:19</a:t>
            </a:r>
          </a:p>
        </p:txBody>
      </p:sp>
    </p:spTree>
    <p:extLst>
      <p:ext uri="{BB962C8B-B14F-4D97-AF65-F5344CB8AC3E}">
        <p14:creationId xmlns:p14="http://schemas.microsoft.com/office/powerpoint/2010/main" val="13231481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837126" y="1107583"/>
            <a:ext cx="7160653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God’s Gospel Call is: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b. Gracious –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“not according to our works but his …grace”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Ephesians 2:4-5, 8-9</a:t>
            </a: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Titus 3:4-5</a:t>
            </a:r>
          </a:p>
        </p:txBody>
      </p:sp>
    </p:spTree>
    <p:extLst>
      <p:ext uri="{BB962C8B-B14F-4D97-AF65-F5344CB8AC3E}">
        <p14:creationId xmlns:p14="http://schemas.microsoft.com/office/powerpoint/2010/main" val="21032520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746976" y="901521"/>
            <a:ext cx="7624292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c.  </a:t>
            </a:r>
            <a:r>
              <a:rPr lang="en-US" sz="4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Purposeful: </a:t>
            </a:r>
            <a:r>
              <a:rPr lang="en-US" sz="4000" b="1" i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"but according to His own purpose . . . </a:t>
            </a:r>
            <a:r>
              <a:rPr lang="en-US" sz="4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</a:t>
            </a:r>
            <a:endParaRPr lang="en-PH" sz="4000" b="1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4000" b="1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40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Ephesians 1:4;</a:t>
            </a:r>
            <a:r>
              <a:rPr lang="en-US" sz="4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r>
              <a:rPr lang="en-US" sz="40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Peter 1:2</a:t>
            </a:r>
            <a:r>
              <a:rPr lang="en-US" sz="4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PH" sz="4000" b="1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7819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927279" y="605307"/>
            <a:ext cx="7315200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0" indent="-742950">
              <a:buAutoNum type="alphaLcPeriod" startAt="4"/>
            </a:pP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Eternal: </a:t>
            </a:r>
            <a:r>
              <a:rPr lang="en-US" sz="4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"which was given to us in Christ Jesus before time began" </a:t>
            </a:r>
          </a:p>
          <a:p>
            <a:pPr lvl="0"/>
            <a:endParaRPr lang="en-US" sz="4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Ephesians 1:11</a:t>
            </a:r>
          </a:p>
          <a:p>
            <a:pPr lvl="0"/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Romans 11:33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242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759854" y="862885"/>
            <a:ext cx="7452360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201295"/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B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Y CHRIST’S LIFE, DEATH, AND RESURRECTION:</a:t>
            </a:r>
          </a:p>
          <a:p>
            <a:pPr indent="201295"/>
            <a:endParaRPr lang="en-US" sz="40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indent="201295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(1) Death is powerless: </a:t>
            </a:r>
            <a:r>
              <a:rPr lang="en-US" sz="4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"Who abolished death . . . " </a:t>
            </a:r>
            <a:endParaRPr lang="en-PH" sz="40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4643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927279" y="489400"/>
            <a:ext cx="7289442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Hymn by Cesar Malan:</a:t>
            </a:r>
          </a:p>
          <a:p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"It is not death to die, to leave this weary road … to be at home with God. </a:t>
            </a:r>
          </a:p>
          <a:p>
            <a:endParaRPr lang="en-US" sz="36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It is not death to close the eye long dimmed by tears and wake in glorious repose to spend eternal years…</a:t>
            </a:r>
            <a:endParaRPr lang="en-PH" sz="3600" b="1" dirty="0"/>
          </a:p>
        </p:txBody>
      </p:sp>
    </p:spTree>
    <p:extLst>
      <p:ext uri="{BB962C8B-B14F-4D97-AF65-F5344CB8AC3E}">
        <p14:creationId xmlns:p14="http://schemas.microsoft.com/office/powerpoint/2010/main" val="5162625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824248" y="540912"/>
            <a:ext cx="7637172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It is not death to bear the wrench that sets us free, from dungeon-chain to breathe the air of boundless liberty. </a:t>
            </a:r>
          </a:p>
          <a:p>
            <a:endParaRPr lang="en-US" sz="40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It is not death to fling aside this sinful dust and rise on strong, exulting wing to live among the just…</a:t>
            </a:r>
          </a:p>
        </p:txBody>
      </p:sp>
    </p:spTree>
    <p:extLst>
      <p:ext uri="{BB962C8B-B14F-4D97-AF65-F5344CB8AC3E}">
        <p14:creationId xmlns:p14="http://schemas.microsoft.com/office/powerpoint/2010/main" val="1213884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583B3E-7A56-4BB5-839D-5435ED81A55E}"/>
              </a:ext>
            </a:extLst>
          </p:cNvPr>
          <p:cNvSpPr txBox="1"/>
          <p:nvPr/>
        </p:nvSpPr>
        <p:spPr>
          <a:xfrm>
            <a:off x="592428" y="1004554"/>
            <a:ext cx="7701564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28600" algn="ctr"/>
            <a:r>
              <a:rPr lang="en-US" sz="4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If we are to disciple </a:t>
            </a:r>
            <a:r>
              <a:rPr lang="en-US" sz="4200" b="1" dirty="0">
                <a:latin typeface="Arial" panose="020B0604020202020204" pitchFamily="34" charset="0"/>
                <a:ea typeface="Times New Roman" panose="02020603050405020304" pitchFamily="18" charset="0"/>
              </a:rPr>
              <a:t>and encourage others, w</a:t>
            </a:r>
            <a:r>
              <a:rPr lang="en-US" sz="4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hat attitudes are we believing God to build and strengthen in our hearts as well as of those who we disciple?</a:t>
            </a:r>
            <a:endParaRPr lang="en-PH" sz="4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8261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120462" y="1275009"/>
            <a:ext cx="7186411" cy="3477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b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Jesus, Thou Prince of life, Thy chosen cannot die </a:t>
            </a:r>
          </a:p>
          <a:p>
            <a:r>
              <a:rPr lang="en-US" sz="4400" b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Like Thee, they conquer in the strife to reign with Thee on high."</a:t>
            </a:r>
            <a:endParaRPr lang="en-PH" sz="4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310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275008" y="1159099"/>
            <a:ext cx="6439437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(2) Life is gloriously endless:  </a:t>
            </a:r>
            <a:r>
              <a:rPr lang="en-US" sz="4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"and brought to light . . . immortality." </a:t>
            </a:r>
            <a:endParaRPr lang="en-PH" sz="40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7313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408036" y="1365162"/>
            <a:ext cx="7547019" cy="3477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201295" algn="ctr"/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BELIEVERS, WE NOW KNOW THE IMMEASURABLE REALITY OF A GODLY, ETERNAL, IMMORTAL EXISTENCE. </a:t>
            </a:r>
          </a:p>
        </p:txBody>
      </p:sp>
    </p:spTree>
    <p:extLst>
      <p:ext uri="{BB962C8B-B14F-4D97-AF65-F5344CB8AC3E}">
        <p14:creationId xmlns:p14="http://schemas.microsoft.com/office/powerpoint/2010/main" val="27926441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090518-9CC7-4E44-A111-B55CEEF291CD}"/>
              </a:ext>
            </a:extLst>
          </p:cNvPr>
          <p:cNvSpPr txBox="1"/>
          <p:nvPr/>
        </p:nvSpPr>
        <p:spPr>
          <a:xfrm>
            <a:off x="108690" y="837127"/>
            <a:ext cx="7547019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201295" algn="ctr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CAN WE BE ASHAMED </a:t>
            </a:r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THE FACE OF SUFFERING?</a:t>
            </a:r>
          </a:p>
          <a:p>
            <a:pPr indent="201295" algn="ctr"/>
            <a:endParaRPr lang="en-US" sz="4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01295" algn="ctr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HOW CAN WE GIVE UP WHEN WE HAVE THIS LIFE, JOY AND HOPE ABOUNDING IN CHRIST? 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58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583B3E-7A56-4BB5-839D-5435ED81A55E}"/>
              </a:ext>
            </a:extLst>
          </p:cNvPr>
          <p:cNvSpPr txBox="1"/>
          <p:nvPr/>
        </p:nvSpPr>
        <p:spPr>
          <a:xfrm>
            <a:off x="476516" y="540913"/>
            <a:ext cx="7881872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WE NEED </a:t>
            </a:r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PERSEVERANCE AND 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COURAGE</a:t>
            </a:r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A WHOLEHEARTED </a:t>
            </a:r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LIFELONG 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COMMITMENT OF OBEDIENCE  TO CHRIST REFLECTED IN OUR FAITHFUL WITNESS IN THE FACE OF OPPOSITION AND PERSECUTION.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347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583B3E-7A56-4BB5-839D-5435ED81A55E}"/>
              </a:ext>
            </a:extLst>
          </p:cNvPr>
          <p:cNvSpPr txBox="1"/>
          <p:nvPr/>
        </p:nvSpPr>
        <p:spPr>
          <a:xfrm>
            <a:off x="862885" y="811369"/>
            <a:ext cx="7237925" cy="48320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1:6-18</a:t>
            </a:r>
            <a:endParaRPr lang="en-PH" sz="4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01295" algn="ctr"/>
            <a:endParaRPr lang="en-US" sz="4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201295" algn="ctr"/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</a:t>
            </a:r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e’ve been called to proclaim Christ </a:t>
            </a: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unashamedly, faithfully</a:t>
            </a:r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courageously, regardless of dangers or difficulties!</a:t>
            </a:r>
            <a:endParaRPr lang="en-PH" sz="4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62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583B3E-7A56-4BB5-839D-5435ED81A55E}"/>
              </a:ext>
            </a:extLst>
          </p:cNvPr>
          <p:cNvSpPr txBox="1"/>
          <p:nvPr/>
        </p:nvSpPr>
        <p:spPr>
          <a:xfrm>
            <a:off x="927279" y="1326524"/>
            <a:ext cx="7173531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201295" algn="ctr"/>
            <a:r>
              <a:rPr lang="en-US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HOW DO WE BECOME FAITHFUL FOLLOWERS AND PROCLAIMERS OF CHRIST’S PRECIOUS GOSPEL IN THESE MOST CRUCIAL TIMES?</a:t>
            </a:r>
            <a:endParaRPr lang="en-PH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208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583B3E-7A56-4BB5-839D-5435ED81A55E}"/>
              </a:ext>
            </a:extLst>
          </p:cNvPr>
          <p:cNvSpPr txBox="1"/>
          <p:nvPr/>
        </p:nvSpPr>
        <p:spPr>
          <a:xfrm>
            <a:off x="656820" y="1184857"/>
            <a:ext cx="7778839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spcAft>
                <a:spcPts val="2115"/>
              </a:spcAft>
              <a:buFont typeface="+mj-lt"/>
              <a:buAutoNum type="arabicPeriod"/>
            </a:pP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REKINDLE GOD’S GIFT -  “</a:t>
            </a:r>
            <a:r>
              <a:rPr lang="en-US" sz="4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And for this reason I remind you </a:t>
            </a:r>
            <a:r>
              <a:rPr lang="en-US" sz="4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to kindle afresh the gift of God </a:t>
            </a:r>
            <a:r>
              <a:rPr lang="en-US" sz="4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which is in you through the laying on of my hands.” </a:t>
            </a:r>
            <a:r>
              <a:rPr lang="en-US" sz="4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</a:t>
            </a:r>
            <a:r>
              <a:rPr lang="en-US" sz="400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1:6</a:t>
            </a:r>
            <a:r>
              <a:rPr lang="en-US" sz="4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endParaRPr lang="en-PH" sz="4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646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24000" y="0"/>
            <a:ext cx="745236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583B3E-7A56-4BB5-839D-5435ED81A55E}"/>
              </a:ext>
            </a:extLst>
          </p:cNvPr>
          <p:cNvSpPr txBox="1"/>
          <p:nvPr/>
        </p:nvSpPr>
        <p:spPr>
          <a:xfrm>
            <a:off x="699966" y="850006"/>
            <a:ext cx="8031909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201295" algn="ctr"/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Nothing gives a believer more courage and protection from being ashamed of </a:t>
            </a:r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hrist than knowing he is in the Lord’s will and is operating his gift in the power of the Holy Spirit.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542332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4876F9-7AE1-498D-B8FE-1E3AD703D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811A92-D464-4AC4-A396-BA73B10CEEA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904751AB-E840-446F-8D49-E697067EC887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{DFEA4075-1195-46EB-80E1-F6F524FCE9EF}tf33713516_win32</Template>
  <TotalTime>962</TotalTime>
  <Words>1202</Words>
  <Application>Microsoft Office PowerPoint</Application>
  <PresentationFormat>On-screen Show (4:3)</PresentationFormat>
  <Paragraphs>163</Paragraphs>
  <Slides>43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Calibri</vt:lpstr>
      <vt:lpstr>Gill Sans MT</vt:lpstr>
      <vt:lpstr>Times New Roman</vt:lpstr>
      <vt:lpstr>Walbaum Display</vt:lpstr>
      <vt:lpstr>3DFloatVTI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29</cp:revision>
  <dcterms:created xsi:type="dcterms:W3CDTF">2022-03-12T11:54:00Z</dcterms:created>
  <dcterms:modified xsi:type="dcterms:W3CDTF">2022-03-21T06:50:59Z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