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7" r:id="rId2"/>
    <p:sldId id="258" r:id="rId3"/>
    <p:sldId id="259" r:id="rId4"/>
    <p:sldId id="260" r:id="rId5"/>
    <p:sldId id="291" r:id="rId6"/>
    <p:sldId id="261" r:id="rId7"/>
    <p:sldId id="262" r:id="rId8"/>
    <p:sldId id="263" r:id="rId9"/>
    <p:sldId id="264" r:id="rId10"/>
    <p:sldId id="293" r:id="rId11"/>
    <p:sldId id="265" r:id="rId12"/>
    <p:sldId id="266" r:id="rId13"/>
    <p:sldId id="273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94" r:id="rId28"/>
    <p:sldId id="281" r:id="rId29"/>
    <p:sldId id="289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C7A07-96C3-42AF-943D-953C86C3D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63557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EE38DF-F503-4E79-B1B0-16489708A1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3232"/>
            <a:ext cx="9144000" cy="1655762"/>
          </a:xfrm>
        </p:spPr>
        <p:txBody>
          <a:bodyPr>
            <a:normAutofit/>
          </a:bodyPr>
          <a:lstStyle>
            <a:lvl1pPr marL="0" indent="0" algn="ctr">
              <a:lnSpc>
                <a:spcPts val="3200"/>
              </a:lnSpc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D965B-87A4-4F43-BE02-800BCCDF4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 anchor="ctr" anchorCtr="0"/>
          <a:lstStyle/>
          <a:p>
            <a:fld id="{403CB87E-4591-47A1-9046-CF63F17215EF}" type="datetime2">
              <a:rPr lang="en-US" smtClean="0"/>
              <a:t>Monday, March 7,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ED35B-CBF1-40D9-BAA7-CF9E1E22B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7328" y="6217920"/>
            <a:ext cx="7196328" cy="640080"/>
          </a:xfrm>
        </p:spPr>
        <p:txBody>
          <a:bodyPr anchor="ctr" anchorCtr="0"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6653A-450D-4BDE-8718-99F2D9314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03152" y="0"/>
            <a:ext cx="685800" cy="685800"/>
          </a:xfrm>
        </p:spPr>
        <p:txBody>
          <a:bodyPr/>
          <a:lstStyle>
            <a:lvl1pPr algn="ctr">
              <a:defRPr/>
            </a:lvl1pPr>
          </a:lstStyle>
          <a:p>
            <a:fld id="{3A4F6043-7A67-491B-98BC-F933DED72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29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D930A-6467-4C46-BA13-A0F5EC12F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41977A-7872-4BE8-8C5C-D2099BEDB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B8191-8A0C-4077-9A2D-0255BF81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7F0E-8070-4DFE-A821-9A699EDBAD7E}" type="datetime2">
              <a:rPr lang="en-US" smtClean="0"/>
              <a:t>Monday, March 7,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41B40-57AC-45F3-9AAC-DC2BEBB12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D65F4-29FA-451A-878F-768E426A7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410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76A9FC-D582-4FC8-B641-9F77B4DD15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3A1683-12F6-4BA6-AD1A-F98C60951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41D6-1E1A-4A54-A9B4-57F86865F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34AE-C7BF-46E5-A968-01C6641F6476}" type="datetime2">
              <a:rPr lang="en-US" smtClean="0"/>
              <a:t>Monday, March 7,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541D6-4702-4421-AEB2-D6CA3AADB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C9F43-CD60-4C38-94C9-0E6D3B722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6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14413-82C1-4EBC-8C6B-BC5F842D1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F029A-192E-4A44-ACC7-6C5212C77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5" y="1825625"/>
            <a:ext cx="10543031" cy="420638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1A7D4-E57E-4789-896B-B2A051BF94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3DE70B-B772-416E-A790-995760B1742E}" type="datetime2">
              <a:rPr lang="en-US" smtClean="0"/>
              <a:t>Monday, March 7,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B63EE-3B35-4F8A-BDA3-E778BFE14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339EF2-7937-4C30-A883-7F7BD0280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036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AF4BC-D1E9-40F0-A26B-9EA9B6B69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1081941"/>
            <a:ext cx="10543032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974A6-FAB9-47DA-8F1A-701DFC8DF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3961666"/>
            <a:ext cx="10543032" cy="1500187"/>
          </a:xfrm>
        </p:spPr>
        <p:txBody>
          <a:bodyPr>
            <a:no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4E2B4-314C-4D4F-8938-E437A2EF5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0CDE-A6F1-4138-AF12-ED09E8E5FB6B}" type="datetime2">
              <a:rPr lang="en-US" smtClean="0"/>
              <a:t>Monday, March 7,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42F23-6986-4A36-97F0-13F305A2D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BA1B9-2423-42BD-A553-DC5703F62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63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64F76-994F-4AB5-B17B-46C0C2FA5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69B3B-A540-4556-98C8-1F49704A79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0624" y="1825625"/>
            <a:ext cx="5599176" cy="4206382"/>
          </a:xfrm>
        </p:spPr>
        <p:txBody>
          <a:bodyPr/>
          <a:lstStyle>
            <a:lvl1pPr marL="457200" indent="-457200">
              <a:buFont typeface="Wingdings 2" panose="05020102010507070707" pitchFamily="18" charset="2"/>
              <a:buChar char="¬"/>
              <a:defRPr/>
            </a:lvl1pPr>
            <a:lvl2pPr marL="800100" indent="-342900">
              <a:buFont typeface="Wingdings 2" panose="05020102010507070707" pitchFamily="18" charset="2"/>
              <a:buChar char="¬"/>
              <a:defRPr/>
            </a:lvl2pPr>
            <a:lvl3pPr marL="1257300" indent="-342900">
              <a:buFont typeface="Wingdings 2" panose="05020102010507070707" pitchFamily="18" charset="2"/>
              <a:buChar char="¬"/>
              <a:defRPr/>
            </a:lvl3pPr>
            <a:lvl4pPr marL="1657350" indent="-285750">
              <a:buFont typeface="Wingdings 2" panose="05020102010507070707" pitchFamily="18" charset="2"/>
              <a:buChar char="¬"/>
              <a:defRPr/>
            </a:lvl4pPr>
            <a:lvl5pPr marL="2114550" indent="-285750">
              <a:buFont typeface="Wingdings 2" panose="05020102010507070707" pitchFamily="18" charset="2"/>
              <a:buChar char="¬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C72438-7C63-48F2-9D6F-2461BFD6D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791456" cy="4206382"/>
          </a:xfrm>
        </p:spPr>
        <p:txBody>
          <a:bodyPr/>
          <a:lstStyle>
            <a:lvl1pPr marL="228600" indent="-228600">
              <a:buFont typeface="Wingdings 2" panose="05020102010507070707" pitchFamily="18" charset="2"/>
              <a:buChar char="¬"/>
              <a:defRPr/>
            </a:lvl1pPr>
            <a:lvl2pPr marL="685800" indent="-228600">
              <a:buFont typeface="Wingdings 2" panose="05020102010507070707" pitchFamily="18" charset="2"/>
              <a:buChar char="¬"/>
              <a:defRPr/>
            </a:lvl2pPr>
            <a:lvl3pPr marL="1143000" indent="-228600">
              <a:buFont typeface="Wingdings 2" panose="05020102010507070707" pitchFamily="18" charset="2"/>
              <a:buChar char="¬"/>
              <a:defRPr/>
            </a:lvl3pPr>
            <a:lvl4pPr marL="1600200" indent="-228600">
              <a:buFont typeface="Wingdings 2" panose="05020102010507070707" pitchFamily="18" charset="2"/>
              <a:buChar char="¬"/>
              <a:defRPr/>
            </a:lvl4pPr>
            <a:lvl5pPr marL="2057400" indent="-228600">
              <a:buFont typeface="Wingdings 2" panose="050201020105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FA1B49-6AAA-4DA7-970F-B75899F1A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5F8B1-DB7B-4D28-A97D-40FB2DD1EF78}" type="datetime2">
              <a:rPr lang="en-US" smtClean="0"/>
              <a:t>Monday, March 7,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E3649A-B9A2-4737-B47E-758DC1406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C1407-C705-451C-878E-8175DCCD5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56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F9955-0460-4A20-8FC6-300595560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95DDA7-4AAD-4EBE-880C-200E5F10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1681163"/>
            <a:ext cx="5549697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717496-E470-4CF6-884C-F07390A468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0624" y="2505075"/>
            <a:ext cx="5549697" cy="35269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C438EA-D381-4F22-A911-ECDD6D04FB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70321" y="1681163"/>
            <a:ext cx="4993335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F255FA-A04D-49F2-8DB4-3CC082D0DB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70321" y="2505075"/>
            <a:ext cx="4993335" cy="35269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6298F3-0AEC-4811-99A4-B78AE3A7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14039161-23B8-4738-9069-73EBE8884FDD}" type="datetime2">
              <a:rPr lang="en-US" smtClean="0"/>
              <a:t>Monday, March 7,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7690B4-8A9A-4717-8B0B-2C9212926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28F00A-44BE-4E0A-B1CE-1FC489654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085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1F235-FBFF-453E-B90A-5758ED47C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938306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43A871-5A76-4349-99F0-C46C77380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4D44-7693-499F-AC6C-11696134FE3F}" type="datetime2">
              <a:rPr lang="en-US" smtClean="0"/>
              <a:t>Monday, March 7,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72E803-8BD9-40A2-8389-C19DA114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414ED-B772-4B84-813E-E34C9A97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891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562BDD-CBFF-4046-A6B2-A9ECCB7EA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AF2AE-472C-4EF3-ABB2-24BAA9AE3CF7}" type="datetime2">
              <a:rPr lang="en-US" smtClean="0"/>
              <a:t>Monday, March 7, 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90B5F6-6C28-4A86-AFD0-D7F93D461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10D5C-1634-451B-8D99-4D47EB3A1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07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12261-8522-4437-B612-7C7100D1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457200"/>
            <a:ext cx="10543032" cy="1600200"/>
          </a:xfrm>
        </p:spPr>
        <p:txBody>
          <a:bodyPr anchor="b">
            <a:noAutofit/>
          </a:bodyPr>
          <a:lstStyle>
            <a:lvl1pPr>
              <a:defRPr sz="5200">
                <a:latin typeface="Dante (Headings)2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AA0AF-3F50-42BD-84B4-E70C3D004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199340"/>
            <a:ext cx="5780468" cy="366171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9C702B-2C4D-4590-8BEE-31940145C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0624" y="2199340"/>
            <a:ext cx="4489180" cy="3669647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94813E-250B-4422-AE46-5E1AB964A4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EAEA162C-A7C1-4263-9453-1BAFF8C39559}" type="datetime2">
              <a:rPr lang="en-US" smtClean="0"/>
              <a:t>Monday, March 7,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CB5B81-E9CC-45F3-8EF1-35D2C8FF1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A7E97-5A73-4602-9582-6CDACB918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455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5334B-3019-4CA1-B658-779001922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457200"/>
            <a:ext cx="4489180" cy="16002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D3CC12-FD6B-41A3-BF67-D600CC438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DB2BD5-DC18-460B-BFCC-5B2447D2B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0624" y="2199340"/>
            <a:ext cx="4489180" cy="3669647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F6305-9768-4792-866C-91238D4569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64DF6793-3458-4587-8168-65F0C37A92D2}" type="datetime2">
              <a:rPr lang="en-US" smtClean="0"/>
              <a:t>Monday, March 7,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DBF050-0FF1-499F-936E-FAAE50DC3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902C2E-1542-46B4-85B1-7A4B3F772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8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586836B-C327-49CB-ADF2-2E730C4A91BF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310F61-136C-42B3-981B-FDE3DD0A8135}"/>
              </a:ext>
            </a:extLst>
          </p:cNvPr>
          <p:cNvSpPr/>
          <p:nvPr/>
        </p:nvSpPr>
        <p:spPr>
          <a:xfrm>
            <a:off x="1478322" y="709375"/>
            <a:ext cx="10713675" cy="541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2AF870-601F-4570-A8A9-1003F8939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CCECD-B6E7-4C40-8A84-65FD5A3F0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1825625"/>
            <a:ext cx="105430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EFA4D-0E39-4E26-B43C-5D1084B3B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624" y="6217920"/>
            <a:ext cx="2743200" cy="64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8352ED3-3C46-4C9A-9738-67B2D875E7E2}" type="datetime2">
              <a:rPr lang="en-US" smtClean="0"/>
              <a:pPr/>
              <a:t>Monday, March 7,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851EA-2F2C-4012-8B96-51179BDD11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67328" y="6217920"/>
            <a:ext cx="7196328" cy="64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B8ACB-7A60-4D76-A149-0C57A30E01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3152" y="0"/>
            <a:ext cx="685800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3A4F6043-7A67-491B-98BC-F933DED72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718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50" r:id="rId4"/>
    <p:sldLayoutId id="2147483751" r:id="rId5"/>
    <p:sldLayoutId id="2147483756" r:id="rId6"/>
    <p:sldLayoutId id="2147483752" r:id="rId7"/>
    <p:sldLayoutId id="2147483753" r:id="rId8"/>
    <p:sldLayoutId id="2147483754" r:id="rId9"/>
    <p:sldLayoutId id="2147483755" r:id="rId10"/>
    <p:sldLayoutId id="214748375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Wingdings 2" panose="05020102010507070707" pitchFamily="18" charset="2"/>
        <a:buChar char="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3C23186-0627-4427-A208-3FBC67842AA4}"/>
              </a:ext>
            </a:extLst>
          </p:cNvPr>
          <p:cNvSpPr/>
          <p:nvPr/>
        </p:nvSpPr>
        <p:spPr>
          <a:xfrm>
            <a:off x="1130300" y="1651000"/>
            <a:ext cx="6921500" cy="290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PASSING ON THE LEGACY OF ENDURING FAITH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Timothy Series</a:t>
            </a:r>
          </a:p>
        </p:txBody>
      </p:sp>
    </p:spTree>
    <p:extLst>
      <p:ext uri="{BB962C8B-B14F-4D97-AF65-F5344CB8AC3E}">
        <p14:creationId xmlns:p14="http://schemas.microsoft.com/office/powerpoint/2010/main" val="109681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267F68-CD60-40C0-BB98-D11BA1EB28A7}"/>
              </a:ext>
            </a:extLst>
          </p:cNvPr>
          <p:cNvSpPr txBox="1"/>
          <p:nvPr/>
        </p:nvSpPr>
        <p:spPr>
          <a:xfrm>
            <a:off x="708338" y="1275008"/>
            <a:ext cx="7495504" cy="38111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PAUL’S EXHORTATION: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not be ashamed of Paul and the Lord, but willingly suffer for the gospel (1:8), 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to hold on to the truth (1:13–14). </a:t>
            </a:r>
          </a:p>
        </p:txBody>
      </p:sp>
    </p:spTree>
    <p:extLst>
      <p:ext uri="{BB962C8B-B14F-4D97-AF65-F5344CB8AC3E}">
        <p14:creationId xmlns:p14="http://schemas.microsoft.com/office/powerpoint/2010/main" val="2026406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5686AA-741E-4F65-9071-AA217B9333EC}"/>
              </a:ext>
            </a:extLst>
          </p:cNvPr>
          <p:cNvSpPr txBox="1"/>
          <p:nvPr/>
        </p:nvSpPr>
        <p:spPr>
          <a:xfrm>
            <a:off x="489396" y="837124"/>
            <a:ext cx="8139448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 calls him to: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“be strong in the grace that is in Christ” (2:1),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“be diligent…approved to God in handling the Word of truth”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“preach the word; be ready in and out of season” (4:2)</a:t>
            </a: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3928631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B3B896-3D6D-442F-81B2-DD80D2D0474D}"/>
              </a:ext>
            </a:extLst>
          </p:cNvPr>
          <p:cNvSpPr txBox="1"/>
          <p:nvPr/>
        </p:nvSpPr>
        <p:spPr>
          <a:xfrm>
            <a:off x="495300" y="914401"/>
            <a:ext cx="8115300" cy="43178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/>
            <a:r>
              <a:rPr lang="en-US" sz="3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PATERNAL ENCOURAGEMENT (1:1–5)</a:t>
            </a:r>
          </a:p>
          <a:p>
            <a:pPr marL="457200" indent="-457200"/>
            <a:endParaRPr lang="en-US" sz="38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GOD SHAPES US INTO WHO HE WANTS US TO BE.  HE  USES PEOPLE TO LEAD, ENCOURAGE, DEEPEN AND AFFIRM OUR LIVES.</a:t>
            </a:r>
            <a:endParaRPr lang="en-PH" sz="3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227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96CAB1-E9A8-4C0A-AFC7-98FAA8806053}"/>
              </a:ext>
            </a:extLst>
          </p:cNvPr>
          <p:cNvSpPr txBox="1"/>
          <p:nvPr/>
        </p:nvSpPr>
        <p:spPr>
          <a:xfrm>
            <a:off x="990600" y="629809"/>
            <a:ext cx="7353300" cy="54907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9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ESSENTIAL ASPECTS </a:t>
            </a:r>
            <a:r>
              <a:rPr lang="en-PH" sz="39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ENCOURAGING OTHERS</a:t>
            </a:r>
            <a:r>
              <a:rPr lang="en-PH" sz="39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39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PH" sz="39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AUTHORITY AND SUBMISSION</a:t>
            </a:r>
            <a:r>
              <a:rPr lang="en-PH" sz="3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vs.1 </a:t>
            </a:r>
            <a:r>
              <a:rPr lang="en-PH" sz="39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“Paul…apostle…will of God…promise of life”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05548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DF0839-4C4B-448A-8FCC-4F68500E1F14}"/>
              </a:ext>
            </a:extLst>
          </p:cNvPr>
          <p:cNvSpPr txBox="1"/>
          <p:nvPr/>
        </p:nvSpPr>
        <p:spPr>
          <a:xfrm>
            <a:off x="849087" y="783768"/>
            <a:ext cx="7102929" cy="3483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85800" algn="l"/>
              </a:tabLst>
            </a:pP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Paul’s submission to Christ:</a:t>
            </a:r>
            <a:endParaRPr lang="en-PH" sz="3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028700" lvl="1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143000" algn="l"/>
              </a:tabLst>
            </a:pPr>
            <a:r>
              <a:rPr lang="en-PH" sz="3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His designation: </a:t>
            </a:r>
            <a:r>
              <a:rPr lang="en-PH" sz="3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“apostle”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tabLst>
                <a:tab pos="1143000" algn="l"/>
              </a:tabLst>
            </a:pPr>
            <a:r>
              <a:rPr lang="en-PH" sz="3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Acts 9; 26:16-18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tabLst>
                <a:tab pos="1143000" algn="l"/>
              </a:tabLst>
            </a:pPr>
            <a:r>
              <a:rPr lang="en-PH" sz="38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Corinthians 9:11</a:t>
            </a:r>
            <a:endParaRPr lang="en-PH" sz="3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57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611119-29D1-42A4-A857-2BC57BE74FEC}"/>
              </a:ext>
            </a:extLst>
          </p:cNvPr>
          <p:cNvSpPr txBox="1"/>
          <p:nvPr/>
        </p:nvSpPr>
        <p:spPr>
          <a:xfrm>
            <a:off x="1193800" y="1068614"/>
            <a:ext cx="6527800" cy="27547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028700" lvl="1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143000" algn="l"/>
              </a:tabLst>
            </a:pP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His commission: </a:t>
            </a:r>
            <a:r>
              <a:rPr lang="en-PH" sz="3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“by the will of God”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tabLst>
                <a:tab pos="1143000" algn="l"/>
              </a:tabLst>
            </a:pPr>
            <a:r>
              <a:rPr lang="en-PH" sz="38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Timothy 1:11-12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tabLst>
                <a:tab pos="1143000" algn="l"/>
              </a:tabLst>
            </a:pPr>
            <a:r>
              <a:rPr lang="en-PH" sz="3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Galatians 1:15-16</a:t>
            </a:r>
            <a:endParaRPr lang="en-PH" sz="3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985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3C27A7-F64C-40AF-B67F-BEF6677116DA}"/>
              </a:ext>
            </a:extLst>
          </p:cNvPr>
          <p:cNvSpPr txBox="1"/>
          <p:nvPr/>
        </p:nvSpPr>
        <p:spPr>
          <a:xfrm>
            <a:off x="800100" y="997468"/>
            <a:ext cx="8021928" cy="41347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028700" lvl="1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143000" algn="l"/>
              </a:tabLst>
            </a:pP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His proclamation: </a:t>
            </a:r>
            <a:r>
              <a:rPr lang="en-PH" sz="3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“the promise of life…in Christ”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tabLst>
                <a:tab pos="1143000" algn="l"/>
              </a:tabLst>
            </a:pPr>
            <a:r>
              <a:rPr lang="en-PH" sz="3800" b="1" dirty="0">
                <a:latin typeface="Arial" panose="020B0604020202020204" pitchFamily="34" charset="0"/>
                <a:cs typeface="Arial" panose="020B0604020202020204" pitchFamily="34" charset="0"/>
              </a:rPr>
              <a:t>Gospel – promise of life in Jesus Christ for dying sinners!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tabLst>
                <a:tab pos="1143000" algn="l"/>
              </a:tabLst>
            </a:pPr>
            <a:r>
              <a:rPr lang="en-PH" sz="3800" dirty="0">
                <a:latin typeface="Arial" panose="020B0604020202020204" pitchFamily="34" charset="0"/>
                <a:cs typeface="Arial" panose="020B0604020202020204" pitchFamily="34" charset="0"/>
              </a:rPr>
              <a:t>2 Timothy 1:10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tabLst>
                <a:tab pos="1143000" algn="l"/>
              </a:tabLst>
            </a:pPr>
            <a:r>
              <a:rPr lang="en-PH" sz="3800" dirty="0">
                <a:latin typeface="Arial" panose="020B0604020202020204" pitchFamily="34" charset="0"/>
                <a:cs typeface="Arial" panose="020B0604020202020204" pitchFamily="34" charset="0"/>
              </a:rPr>
              <a:t>Colossians 3:3-4; Titus 1:2-3</a:t>
            </a:r>
            <a:endParaRPr lang="en-PH" sz="3800" dirty="0"/>
          </a:p>
        </p:txBody>
      </p:sp>
    </p:spTree>
    <p:extLst>
      <p:ext uri="{BB962C8B-B14F-4D97-AF65-F5344CB8AC3E}">
        <p14:creationId xmlns:p14="http://schemas.microsoft.com/office/powerpoint/2010/main" val="254858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E9142AD-39E2-4701-B8F0-04956CFD1EA9}"/>
              </a:ext>
            </a:extLst>
          </p:cNvPr>
          <p:cNvSpPr txBox="1"/>
          <p:nvPr/>
        </p:nvSpPr>
        <p:spPr>
          <a:xfrm>
            <a:off x="1143000" y="1409700"/>
            <a:ext cx="7010400" cy="24314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>
              <a:buAutoNum type="arabicPeriod" startAt="2"/>
            </a:pPr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Paul’s authority over Timothy </a:t>
            </a:r>
          </a:p>
          <a:p>
            <a:endParaRPr lang="en-US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Philippians 2:19-23 </a:t>
            </a:r>
            <a:endParaRPr lang="en-PH" sz="3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446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9C63430-ECAE-445A-9939-88C185FE3BFA}"/>
              </a:ext>
            </a:extLst>
          </p:cNvPr>
          <p:cNvSpPr txBox="1"/>
          <p:nvPr/>
        </p:nvSpPr>
        <p:spPr>
          <a:xfrm>
            <a:off x="939800" y="927100"/>
            <a:ext cx="7365999" cy="36933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>
              <a:buAutoNum type="alphaUcPeriod" startAt="2"/>
            </a:pPr>
            <a:r>
              <a:rPr lang="en-US" sz="3900" b="1" dirty="0">
                <a:latin typeface="Arial" panose="020B0604020202020204" pitchFamily="34" charset="0"/>
                <a:cs typeface="Arial" panose="020B0604020202020204" pitchFamily="34" charset="0"/>
              </a:rPr>
              <a:t>AFFECTION AND SPIRITUAL CONCERN – </a:t>
            </a:r>
            <a:r>
              <a:rPr lang="en-US" sz="3900" b="1" i="1" dirty="0">
                <a:latin typeface="Arial" panose="020B0604020202020204" pitchFamily="34" charset="0"/>
                <a:cs typeface="Arial" panose="020B0604020202020204" pitchFamily="34" charset="0"/>
              </a:rPr>
              <a:t>v2 </a:t>
            </a:r>
            <a:r>
              <a:rPr lang="en-US" sz="3900" i="1" dirty="0">
                <a:latin typeface="Arial" panose="020B0604020202020204" pitchFamily="34" charset="0"/>
                <a:cs typeface="Arial" panose="020B0604020202020204" pitchFamily="34" charset="0"/>
              </a:rPr>
              <a:t>“my dearly beloved son” </a:t>
            </a:r>
          </a:p>
          <a:p>
            <a:pPr marL="742950" indent="-742950">
              <a:buAutoNum type="alphaUcPeriod" startAt="2"/>
            </a:pPr>
            <a:endParaRPr lang="en-US" sz="39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900" dirty="0">
                <a:latin typeface="Arial" panose="020B0604020202020204" pitchFamily="34" charset="0"/>
                <a:cs typeface="Arial" panose="020B0604020202020204" pitchFamily="34" charset="0"/>
              </a:rPr>
              <a:t>1 Corinthians 4:17; </a:t>
            </a:r>
          </a:p>
          <a:p>
            <a:r>
              <a:rPr lang="en-US" sz="3900" dirty="0">
                <a:latin typeface="Arial" panose="020B0604020202020204" pitchFamily="34" charset="0"/>
                <a:cs typeface="Arial" panose="020B0604020202020204" pitchFamily="34" charset="0"/>
              </a:rPr>
              <a:t>Acts 16:1-5</a:t>
            </a:r>
          </a:p>
        </p:txBody>
      </p:sp>
    </p:spTree>
    <p:extLst>
      <p:ext uri="{BB962C8B-B14F-4D97-AF65-F5344CB8AC3E}">
        <p14:creationId xmlns:p14="http://schemas.microsoft.com/office/powerpoint/2010/main" val="3122825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50C88E-59B5-4559-83FC-0ACDCBD6BF31}"/>
              </a:ext>
            </a:extLst>
          </p:cNvPr>
          <p:cNvSpPr txBox="1"/>
          <p:nvPr/>
        </p:nvSpPr>
        <p:spPr>
          <a:xfrm>
            <a:off x="800099" y="1104900"/>
            <a:ext cx="7944655" cy="32917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Greetings</a:t>
            </a:r>
            <a:r>
              <a:rPr lang="en-PH" sz="3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PH" sz="3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“grace, mercy and peace”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shows man’s hopeless condition of sin, and God’s great love and goodness in Christ</a:t>
            </a:r>
            <a:endParaRPr lang="en-PH" sz="3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936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51249E-B3F8-4677-9511-652D2DBCED86}"/>
              </a:ext>
            </a:extLst>
          </p:cNvPr>
          <p:cNvSpPr txBox="1"/>
          <p:nvPr/>
        </p:nvSpPr>
        <p:spPr>
          <a:xfrm>
            <a:off x="698500" y="1104900"/>
            <a:ext cx="7721599" cy="40109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could be your response, if you have been entrusted with much wealth, </a:t>
            </a: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given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responsibility to keep it, guard it and later on entrust the same to others?</a:t>
            </a:r>
            <a:endParaRPr lang="en-PH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4959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7BB635-A607-4EAD-8051-34E218A7C2C5}"/>
              </a:ext>
            </a:extLst>
          </p:cNvPr>
          <p:cNvSpPr txBox="1"/>
          <p:nvPr/>
        </p:nvSpPr>
        <p:spPr>
          <a:xfrm>
            <a:off x="749300" y="1054101"/>
            <a:ext cx="7810500" cy="4000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Grace </a:t>
            </a:r>
            <a:r>
              <a:rPr lang="en-PH" sz="3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kindness to the undeserving, to the worthless</a:t>
            </a:r>
            <a:endParaRPr lang="en-PH" sz="3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Mercy</a:t>
            </a:r>
            <a:r>
              <a:rPr lang="en-PH" sz="3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forgiveness to the weak, to the helpless</a:t>
            </a:r>
            <a:endParaRPr lang="en-PH" sz="3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Peace</a:t>
            </a:r>
            <a:r>
              <a:rPr lang="en-PH" sz="3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reconciliation, restoration to the restless</a:t>
            </a:r>
            <a:endParaRPr lang="en-PH" sz="3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735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972C34-108F-4B1F-ACB4-601731E2C264}"/>
              </a:ext>
            </a:extLst>
          </p:cNvPr>
          <p:cNvSpPr txBox="1"/>
          <p:nvPr/>
        </p:nvSpPr>
        <p:spPr>
          <a:xfrm>
            <a:off x="927100" y="1117600"/>
            <a:ext cx="7264400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201295" algn="ctr"/>
            <a:r>
              <a:rPr lang="en-US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God gives:</a:t>
            </a:r>
            <a:r>
              <a:rPr lang="en-US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indent="201295" algn="ctr"/>
            <a:r>
              <a:rPr lang="en-US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“Grace to cover sin, mercy to overrule misery, and peace to dominate life.”</a:t>
            </a:r>
            <a:endParaRPr lang="en-PH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28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DA28C6-2514-4D31-8C37-6AE1C74CEF2F}"/>
              </a:ext>
            </a:extLst>
          </p:cNvPr>
          <p:cNvSpPr txBox="1"/>
          <p:nvPr/>
        </p:nvSpPr>
        <p:spPr>
          <a:xfrm>
            <a:off x="622300" y="939800"/>
            <a:ext cx="8064500" cy="26936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	AVAILABILITY AND SINCERITY –</a:t>
            </a:r>
            <a: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v.3-4 </a:t>
            </a:r>
            <a:r>
              <a:rPr lang="en-PH" sz="4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“thank God…with </a:t>
            </a:r>
            <a:r>
              <a:rPr lang="en-PH" sz="40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pure conscience…</a:t>
            </a:r>
            <a:r>
              <a:rPr lang="en-PH" sz="4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prayers…see you…with joy.”</a:t>
            </a:r>
            <a:endParaRPr lang="en-PH" sz="4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943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3FC962-AA9A-49F7-B44B-F645341D6015}"/>
              </a:ext>
            </a:extLst>
          </p:cNvPr>
          <p:cNvSpPr txBox="1"/>
          <p:nvPr/>
        </p:nvSpPr>
        <p:spPr>
          <a:xfrm>
            <a:off x="1422400" y="1003300"/>
            <a:ext cx="6527800" cy="2611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800" b="1" dirty="0">
                <a:latin typeface="Arial" panose="020B0604020202020204" pitchFamily="34" charset="0"/>
                <a:cs typeface="Arial" panose="020B0604020202020204" pitchFamily="34" charset="0"/>
              </a:rPr>
              <a:t>2 Corinthians 1:12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800" b="1" dirty="0">
                <a:latin typeface="Arial" panose="020B0604020202020204" pitchFamily="34" charset="0"/>
                <a:cs typeface="Arial" panose="020B0604020202020204" pitchFamily="34" charset="0"/>
              </a:rPr>
              <a:t>Acts 23:1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800" b="1" dirty="0">
                <a:latin typeface="Arial" panose="020B0604020202020204" pitchFamily="34" charset="0"/>
                <a:cs typeface="Arial" panose="020B0604020202020204" pitchFamily="34" charset="0"/>
              </a:rPr>
              <a:t>1 Timothy 1:5</a:t>
            </a:r>
          </a:p>
        </p:txBody>
      </p:sp>
    </p:spTree>
    <p:extLst>
      <p:ext uri="{BB962C8B-B14F-4D97-AF65-F5344CB8AC3E}">
        <p14:creationId xmlns:p14="http://schemas.microsoft.com/office/powerpoint/2010/main" val="3084715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243373-7D69-4EBD-A542-75F09D7B9D70}"/>
              </a:ext>
            </a:extLst>
          </p:cNvPr>
          <p:cNvSpPr txBox="1"/>
          <p:nvPr/>
        </p:nvSpPr>
        <p:spPr>
          <a:xfrm>
            <a:off x="1422400" y="1003300"/>
            <a:ext cx="6527800" cy="26936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	AFFIRMATION AND  SENSITIVITY </a:t>
            </a:r>
            <a: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v.5 </a:t>
            </a:r>
            <a:r>
              <a:rPr lang="en-PH" sz="4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“remember your sincere faith… in you as well”</a:t>
            </a:r>
            <a:endParaRPr lang="en-PH" sz="4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6161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7E895B-E34B-45AF-B0E8-F257831D721E}"/>
              </a:ext>
            </a:extLst>
          </p:cNvPr>
          <p:cNvSpPr txBox="1"/>
          <p:nvPr/>
        </p:nvSpPr>
        <p:spPr>
          <a:xfrm>
            <a:off x="1358363" y="1428663"/>
            <a:ext cx="6553200" cy="3046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GOD USES PEOPLE TO INFLUENCE AND MOLD OUR CHARACTER.  </a:t>
            </a:r>
          </a:p>
        </p:txBody>
      </p:sp>
    </p:spTree>
    <p:extLst>
      <p:ext uri="{BB962C8B-B14F-4D97-AF65-F5344CB8AC3E}">
        <p14:creationId xmlns:p14="http://schemas.microsoft.com/office/powerpoint/2010/main" val="9915382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2693DD-6636-4991-AE9E-BD8AACC1842E}"/>
              </a:ext>
            </a:extLst>
          </p:cNvPr>
          <p:cNvSpPr txBox="1"/>
          <p:nvPr/>
        </p:nvSpPr>
        <p:spPr>
          <a:xfrm>
            <a:off x="1146222" y="1159099"/>
            <a:ext cx="7250803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some extent, we are a product of our upbringing from parents, family, leaders, friends – teachings, examples and prayers.  </a:t>
            </a:r>
          </a:p>
        </p:txBody>
      </p:sp>
    </p:spTree>
    <p:extLst>
      <p:ext uri="{BB962C8B-B14F-4D97-AF65-F5344CB8AC3E}">
        <p14:creationId xmlns:p14="http://schemas.microsoft.com/office/powerpoint/2010/main" val="40455198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2693DD-6636-4991-AE9E-BD8AACC1842E}"/>
              </a:ext>
            </a:extLst>
          </p:cNvPr>
          <p:cNvSpPr txBox="1"/>
          <p:nvPr/>
        </p:nvSpPr>
        <p:spPr>
          <a:xfrm>
            <a:off x="862884" y="1081824"/>
            <a:ext cx="7199291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need to understand and appreciate their role as God’s instruments and pray that we do the same for those who the Lord brings to us to influence.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9126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D4468A-E89C-42C1-9A0D-FCE27662EDEC}"/>
              </a:ext>
            </a:extLst>
          </p:cNvPr>
          <p:cNvSpPr txBox="1"/>
          <p:nvPr/>
        </p:nvSpPr>
        <p:spPr>
          <a:xfrm>
            <a:off x="1184856" y="1081823"/>
            <a:ext cx="6980350" cy="40954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 prayer and desire must be is to see ourselves and our disciples in Christ strengthened and sustained in their Christian life and service.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9922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FF25A1-5A93-4725-A317-4B2F2AAA09D5}"/>
              </a:ext>
            </a:extLst>
          </p:cNvPr>
          <p:cNvSpPr txBox="1"/>
          <p:nvPr/>
        </p:nvSpPr>
        <p:spPr>
          <a:xfrm>
            <a:off x="798490" y="566670"/>
            <a:ext cx="7984902" cy="55350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ESSENTIAL ASPECTS </a:t>
            </a:r>
            <a:r>
              <a:rPr lang="en-PH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ENCOURAGING OTHERS</a:t>
            </a: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AUTHORITY AND SUBMISSION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AFFECTION AND SPIRITUAL  CONCERN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PH" sz="36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AVAILABILITY AND SINCERITY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AFFIRMATION </a:t>
            </a:r>
            <a:r>
              <a:rPr lang="en-PH" sz="3600" b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 SENSITIVITY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80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A23BF4-1B15-4443-9F48-F3AF112B955F}"/>
              </a:ext>
            </a:extLst>
          </p:cNvPr>
          <p:cNvSpPr txBox="1"/>
          <p:nvPr/>
        </p:nvSpPr>
        <p:spPr>
          <a:xfrm>
            <a:off x="508000" y="990600"/>
            <a:ext cx="8153400" cy="39035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CHALLENGE: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685800" algn="l"/>
              </a:tabLst>
            </a:pP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keep the faith in a time of moral confusion and apostasy </a:t>
            </a:r>
            <a:r>
              <a:rPr lang="en-PH" sz="3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not yield to the pressures of public opinion nor  to conform to the spirit of the age</a:t>
            </a:r>
          </a:p>
        </p:txBody>
      </p:sp>
    </p:spTree>
    <p:extLst>
      <p:ext uri="{BB962C8B-B14F-4D97-AF65-F5344CB8AC3E}">
        <p14:creationId xmlns:p14="http://schemas.microsoft.com/office/powerpoint/2010/main" val="755745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062AF6-5BA3-47B8-A4B2-D33963C4B2A7}"/>
              </a:ext>
            </a:extLst>
          </p:cNvPr>
          <p:cNvSpPr txBox="1"/>
          <p:nvPr/>
        </p:nvSpPr>
        <p:spPr>
          <a:xfrm>
            <a:off x="584200" y="635000"/>
            <a:ext cx="8420100" cy="38148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tabLst>
                <a:tab pos="685800" algn="l"/>
              </a:tabLst>
            </a:pPr>
            <a:r>
              <a:rPr lang="en-PH" sz="3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 To b</a:t>
            </a: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strong in our spiritual convictions, firm and steadfast in our devotion and service to God </a:t>
            </a:r>
            <a:r>
              <a:rPr lang="en-PH" sz="3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 faithfulness to God; suffering for Christ; living righteously; proclaiming the gospel </a:t>
            </a:r>
            <a:r>
              <a:rPr lang="en-PH" sz="3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despite</a:t>
            </a:r>
            <a:r>
              <a:rPr lang="en-PH" sz="3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much opposition</a:t>
            </a:r>
            <a:endParaRPr lang="en-PH" sz="3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028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5EF342-6BF2-4767-A010-B148A20C956A}"/>
              </a:ext>
            </a:extLst>
          </p:cNvPr>
          <p:cNvSpPr txBox="1"/>
          <p:nvPr/>
        </p:nvSpPr>
        <p:spPr>
          <a:xfrm>
            <a:off x="1043189" y="1043189"/>
            <a:ext cx="7044743" cy="418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60388" eaLnBrk="1" hangingPunct="1">
              <a:buSzPct val="155000"/>
            </a:pPr>
            <a:r>
              <a:rPr lang="en-US" altLang="ja-JP" sz="3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Paul’s main concern is the preservation of the true </a:t>
            </a:r>
            <a:r>
              <a:rPr lang="en-US" altLang="ja-JP" sz="3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gospel</a:t>
            </a:r>
            <a:r>
              <a:rPr lang="en-US" altLang="ja-JP" sz="3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message and the welfare of the </a:t>
            </a:r>
            <a:r>
              <a:rPr lang="en-US" altLang="ja-JP" sz="3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converts</a:t>
            </a:r>
            <a:r>
              <a:rPr lang="en-US" altLang="ja-JP" sz="3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especially with the danger they face from being drawn away by </a:t>
            </a:r>
            <a:r>
              <a:rPr lang="en-US" altLang="ja-JP" sz="3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false</a:t>
            </a:r>
            <a:r>
              <a:rPr lang="en-US" altLang="ja-JP" sz="3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doctrines</a:t>
            </a:r>
            <a:r>
              <a:rPr lang="en-US" altLang="ja-JP" sz="3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3640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31367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AB9C71-0BD2-421F-BC2A-10226039DD13}"/>
              </a:ext>
            </a:extLst>
          </p:cNvPr>
          <p:cNvSpPr txBox="1"/>
          <p:nvPr/>
        </p:nvSpPr>
        <p:spPr>
          <a:xfrm>
            <a:off x="977900" y="1066800"/>
            <a:ext cx="7429500" cy="36009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900"/>
              </a:spcBef>
            </a:pPr>
            <a:r>
              <a:rPr lang="en-US" sz="3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Paul, aware that his end was near, passed the mantle of ministry to Timothy (2:2) and exhorted him to continue faithful in his duties (1:6), hold on to sound doctrine (1:13–14), </a:t>
            </a:r>
            <a:endParaRPr lang="en-PH" sz="3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368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0FCF118-8FF9-45D1-B640-3EA920F8A1E6}"/>
              </a:ext>
            </a:extLst>
          </p:cNvPr>
          <p:cNvSpPr txBox="1"/>
          <p:nvPr/>
        </p:nvSpPr>
        <p:spPr>
          <a:xfrm>
            <a:off x="1079500" y="965200"/>
            <a:ext cx="7251700" cy="3733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avoid error (2:15–18), accept persecution for the gospel (2:3–4; 3:10–12), put his confidence in the Scripture, and preach it relentlessly (3:15–4:5).</a:t>
            </a:r>
            <a:endParaRPr lang="en-PH" sz="3800" dirty="0"/>
          </a:p>
        </p:txBody>
      </p:sp>
    </p:spTree>
    <p:extLst>
      <p:ext uri="{BB962C8B-B14F-4D97-AF65-F5344CB8AC3E}">
        <p14:creationId xmlns:p14="http://schemas.microsoft.com/office/powerpoint/2010/main" val="2742393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8159C0-F657-4755-8632-F91652AF2D97}"/>
              </a:ext>
            </a:extLst>
          </p:cNvPr>
          <p:cNvSpPr txBox="1"/>
          <p:nvPr/>
        </p:nvSpPr>
        <p:spPr>
          <a:xfrm>
            <a:off x="584200" y="825500"/>
            <a:ext cx="8115300" cy="36009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900"/>
              </a:spcBef>
            </a:pPr>
            <a:r>
              <a:rPr lang="en-US" sz="3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What do we know about Timothy?</a:t>
            </a:r>
            <a:endParaRPr lang="en-PH" sz="3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PH" sz="3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Timothy is Paul’s beloved son in the faith. Timothy received his name, which means “one who honors God” (2 Timothy 1:5; 3:15)</a:t>
            </a:r>
            <a:endParaRPr lang="en-PH" sz="3800" b="1" dirty="0"/>
          </a:p>
        </p:txBody>
      </p:sp>
    </p:spTree>
    <p:extLst>
      <p:ext uri="{BB962C8B-B14F-4D97-AF65-F5344CB8AC3E}">
        <p14:creationId xmlns:p14="http://schemas.microsoft.com/office/powerpoint/2010/main" val="2729293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An old metal shelf in an old cement wall">
            <a:extLst>
              <a:ext uri="{FF2B5EF4-FFF2-40B4-BE49-F238E27FC236}">
                <a16:creationId xmlns:a16="http://schemas.microsoft.com/office/drawing/2014/main" id="{99B690AA-1B31-4D99-84B9-BC884C07D9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853" b="-1"/>
          <a:stretch/>
        </p:blipFill>
        <p:spPr>
          <a:xfrm>
            <a:off x="20" y="5609"/>
            <a:ext cx="9143979" cy="6846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267F68-CD60-40C0-BB98-D11BA1EB28A7}"/>
              </a:ext>
            </a:extLst>
          </p:cNvPr>
          <p:cNvSpPr txBox="1"/>
          <p:nvPr/>
        </p:nvSpPr>
        <p:spPr>
          <a:xfrm>
            <a:off x="1255690" y="1159099"/>
            <a:ext cx="6632620" cy="32183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PAUL’S EXHORTATION: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“stir up” his gift (1:6), 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replace fear with power, love, and a sound mind (1:7), </a:t>
            </a:r>
          </a:p>
        </p:txBody>
      </p:sp>
    </p:spTree>
    <p:extLst>
      <p:ext uri="{BB962C8B-B14F-4D97-AF65-F5344CB8AC3E}">
        <p14:creationId xmlns:p14="http://schemas.microsoft.com/office/powerpoint/2010/main" val="3600613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setVTI">
  <a:themeElements>
    <a:clrScheme name="AnalogousFromDarkSeedRightStep">
      <a:dk1>
        <a:srgbClr val="000000"/>
      </a:dk1>
      <a:lt1>
        <a:srgbClr val="FFFFFF"/>
      </a:lt1>
      <a:dk2>
        <a:srgbClr val="413324"/>
      </a:dk2>
      <a:lt2>
        <a:srgbClr val="E3E8E2"/>
      </a:lt2>
      <a:accent1>
        <a:srgbClr val="B24DC3"/>
      </a:accent1>
      <a:accent2>
        <a:srgbClr val="B13B92"/>
      </a:accent2>
      <a:accent3>
        <a:srgbClr val="C34D72"/>
      </a:accent3>
      <a:accent4>
        <a:srgbClr val="B1473B"/>
      </a:accent4>
      <a:accent5>
        <a:srgbClr val="C38A4D"/>
      </a:accent5>
      <a:accent6>
        <a:srgbClr val="AEA63A"/>
      </a:accent6>
      <a:hlink>
        <a:srgbClr val="3C8AB4"/>
      </a:hlink>
      <a:folHlink>
        <a:srgbClr val="7F7F7F"/>
      </a:folHlink>
    </a:clrScheme>
    <a:fontScheme name="Dante">
      <a:majorFont>
        <a:latin typeface="Dante"/>
        <a:ea typeface=""/>
        <a:cs typeface=""/>
      </a:majorFont>
      <a:minorFont>
        <a:latin typeface="Dan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setVTI" id="{17A3166B-76FF-4669-8F6D-D4251AE158D8}" vid="{4532814A-B5F8-4CFD-BC69-A007D492DA4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TM16401375[[fn=Madison]]</Template>
  <TotalTime>512</TotalTime>
  <Words>752</Words>
  <Application>Microsoft Office PowerPoint</Application>
  <PresentationFormat>On-screen Show (4:3)</PresentationFormat>
  <Paragraphs>69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Dante</vt:lpstr>
      <vt:lpstr>Dante (Headings)2</vt:lpstr>
      <vt:lpstr>Times New Roman</vt:lpstr>
      <vt:lpstr>Wingdings 2</vt:lpstr>
      <vt:lpstr>OffsetVTI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9</cp:revision>
  <dcterms:created xsi:type="dcterms:W3CDTF">2022-03-05T08:21:52Z</dcterms:created>
  <dcterms:modified xsi:type="dcterms:W3CDTF">2022-03-07T02:05:26Z</dcterms:modified>
</cp:coreProperties>
</file>