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22" r:id="rId1"/>
  </p:sldMasterIdLst>
  <p:sldIdLst>
    <p:sldId id="256" r:id="rId2"/>
    <p:sldId id="257" r:id="rId3"/>
    <p:sldId id="258" r:id="rId4"/>
    <p:sldId id="259" r:id="rId5"/>
    <p:sldId id="292" r:id="rId6"/>
    <p:sldId id="260" r:id="rId7"/>
    <p:sldId id="293" r:id="rId8"/>
    <p:sldId id="294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90" r:id="rId25"/>
    <p:sldId id="276" r:id="rId26"/>
    <p:sldId id="288" r:id="rId27"/>
    <p:sldId id="289" r:id="rId28"/>
    <p:sldId id="291" r:id="rId29"/>
    <p:sldId id="295" r:id="rId30"/>
    <p:sldId id="277" r:id="rId31"/>
    <p:sldId id="278" r:id="rId32"/>
    <p:sldId id="287" r:id="rId3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2" d="100"/>
          <a:sy n="62" d="100"/>
        </p:scale>
        <p:origin x="96" y="10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smtClean="0"/>
              <a:t>11/27/2022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2255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F1133-3259-4C45-BABA-5B62D9C6F78D}" type="datetimeFigureOut">
              <a:rPr lang="en-US" smtClean="0"/>
              <a:t>11/27/2022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2923869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F1133-3259-4C45-BABA-5B62D9C6F78D}" type="datetimeFigureOut">
              <a:rPr lang="en-US" smtClean="0"/>
              <a:t>11/27/2022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895076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F1133-3259-4C45-BABA-5B62D9C6F78D}" type="datetimeFigureOut">
              <a:rPr lang="en-US" smtClean="0"/>
              <a:t>11/27/2022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48017756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F1133-3259-4C45-BABA-5B62D9C6F78D}" type="datetimeFigureOut">
              <a:rPr lang="en-US" smtClean="0"/>
              <a:t>11/27/2022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0271592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F1133-3259-4C45-BABA-5B62D9C6F78D}" type="datetimeFigureOut">
              <a:rPr lang="en-US" smtClean="0"/>
              <a:t>11/27/2022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1110469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F1133-3259-4C45-BABA-5B62D9C6F78D}" type="datetimeFigureOut">
              <a:rPr lang="en-US" smtClean="0"/>
              <a:t>11/27/2022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0291434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smtClean="0"/>
              <a:t>11/27/2022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55786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smtClean="0"/>
              <a:t>11/27/2022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8569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smtClean="0"/>
              <a:t>11/27/2022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75389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smtClean="0"/>
              <a:t>11/27/2022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94959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smtClean="0"/>
              <a:t>11/27/2022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77785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smtClean="0"/>
              <a:t>11/27/2022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66546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smtClean="0"/>
              <a:t>11/27/2022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10235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smtClean="0"/>
              <a:t>11/27/2022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44551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smtClean="0"/>
              <a:t>11/27/2022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80309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smtClean="0"/>
              <a:t>11/27/2022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64983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51CF1133-3259-4C45-BABA-5B62D9C6F78D}" type="datetimeFigureOut">
              <a:rPr lang="en-US" smtClean="0"/>
              <a:t>11/27/2022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790794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  <p:sldLayoutId id="2147483734" r:id="rId12"/>
    <p:sldLayoutId id="2147483735" r:id="rId13"/>
    <p:sldLayoutId id="2147483736" r:id="rId14"/>
    <p:sldLayoutId id="2147483737" r:id="rId15"/>
    <p:sldLayoutId id="2147483738" r:id="rId16"/>
    <p:sldLayoutId id="2147483739" r:id="rId17"/>
  </p:sldLayoutIdLst>
  <p:hf sldNum="0" hdr="0" ftr="0" dt="0"/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223806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83276" y="1467368"/>
            <a:ext cx="6833286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PH" sz="4400" b="1" dirty="0">
                <a:latin typeface="Arial" panose="020B0604020202020204" pitchFamily="34" charset="0"/>
                <a:cs typeface="Arial" panose="020B0604020202020204" pitchFamily="34" charset="0"/>
              </a:rPr>
              <a:t>CHRIST LOVES US WITH A PURE, PERFECT, INFINITE, AND UNCHANGING LOVE!</a:t>
            </a:r>
            <a:endParaRPr lang="en-PH" sz="4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PH"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60044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02323" y="775386"/>
            <a:ext cx="7323991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PH" sz="4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Expressions:</a:t>
            </a:r>
          </a:p>
          <a:p>
            <a:pPr marL="742950" indent="-742950">
              <a:buAutoNum type="arabicPeriod"/>
            </a:pPr>
            <a:r>
              <a:rPr lang="en-PH" sz="4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Love beyond measure. Eph. 3:17-19</a:t>
            </a:r>
          </a:p>
          <a:p>
            <a:pPr marL="742950" indent="-742950">
              <a:buAutoNum type="arabicPeriod"/>
            </a:pPr>
            <a:endParaRPr lang="en-PH" sz="40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742950" indent="-742950">
              <a:buFontTx/>
              <a:buAutoNum type="arabicPeriod"/>
            </a:pPr>
            <a:r>
              <a:rPr lang="en-PH" sz="4000" b="1" dirty="0">
                <a:latin typeface="Arial" panose="020B0604020202020204" pitchFamily="34" charset="0"/>
                <a:cs typeface="Arial" panose="020B0604020202020204" pitchFamily="34" charset="0"/>
              </a:rPr>
              <a:t>He gave Himself as a sacrifice for our sin. </a:t>
            </a:r>
          </a:p>
          <a:p>
            <a:r>
              <a:rPr lang="en-PH" sz="4000" b="1" dirty="0">
                <a:latin typeface="Arial" panose="020B0604020202020204" pitchFamily="34" charset="0"/>
                <a:cs typeface="Arial" panose="020B0604020202020204" pitchFamily="34" charset="0"/>
              </a:rPr>
              <a:t>	  Gal. 2:20</a:t>
            </a:r>
            <a:endParaRPr lang="en-PH" sz="4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indent="-742950">
              <a:buAutoNum type="arabicPeriod"/>
            </a:pPr>
            <a:endParaRPr lang="en-PH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4565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05608" y="905608"/>
            <a:ext cx="735916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PH" sz="4200" b="1" dirty="0">
                <a:latin typeface="Arial" panose="020B0604020202020204" pitchFamily="34" charset="0"/>
                <a:cs typeface="Arial" panose="020B0604020202020204" pitchFamily="34" charset="0"/>
              </a:rPr>
              <a:t>3.  He will never stop loving His bride!</a:t>
            </a:r>
          </a:p>
          <a:p>
            <a:pPr algn="ctr"/>
            <a:endParaRPr lang="en-PH" sz="4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PH" sz="4200" b="1" dirty="0">
                <a:latin typeface="Arial" panose="020B0604020202020204" pitchFamily="34" charset="0"/>
                <a:cs typeface="Arial" panose="020B0604020202020204" pitchFamily="34" charset="0"/>
              </a:rPr>
              <a:t>Ephesians 5:25-26</a:t>
            </a:r>
          </a:p>
        </p:txBody>
      </p:sp>
    </p:spTree>
    <p:extLst>
      <p:ext uri="{BB962C8B-B14F-4D97-AF65-F5344CB8AC3E}">
        <p14:creationId xmlns:p14="http://schemas.microsoft.com/office/powerpoint/2010/main" val="33647140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3192" y="609286"/>
            <a:ext cx="77284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PH" sz="4000" b="1" dirty="0"/>
              <a:t>4.   He delivers us from judgment and condemnation!  1 John 4:10, 16-19. </a:t>
            </a:r>
            <a:endParaRPr lang="en-PH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923192" y="3223647"/>
            <a:ext cx="722891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PH" sz="4000" b="1" dirty="0"/>
              <a:t>HOW ARE WE RESPONDING TO HIS LOVE?</a:t>
            </a:r>
          </a:p>
          <a:p>
            <a:r>
              <a:rPr lang="en-PH" sz="4000" b="1" dirty="0"/>
              <a:t>John 15:9;  Jude 21</a:t>
            </a:r>
            <a:endParaRPr lang="en-PH" sz="4000" dirty="0"/>
          </a:p>
        </p:txBody>
      </p:sp>
    </p:spTree>
    <p:extLst>
      <p:ext uri="{BB962C8B-B14F-4D97-AF65-F5344CB8AC3E}">
        <p14:creationId xmlns:p14="http://schemas.microsoft.com/office/powerpoint/2010/main" val="165335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5488" y="451105"/>
            <a:ext cx="8114597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PH" sz="4000" b="1" dirty="0">
                <a:latin typeface="Arial" panose="020B0604020202020204" pitchFamily="34" charset="0"/>
                <a:cs typeface="Arial" panose="020B0604020202020204" pitchFamily="34" charset="0"/>
              </a:rPr>
              <a:t>GOD’S LOVE IN CHRIST: </a:t>
            </a:r>
          </a:p>
          <a:p>
            <a:pPr algn="ctr"/>
            <a:endParaRPr lang="en-PH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PH" sz="4000" b="1" dirty="0">
                <a:latin typeface="Arial" panose="020B0604020202020204" pitchFamily="34" charset="0"/>
                <a:cs typeface="Arial" panose="020B0604020202020204" pitchFamily="34" charset="0"/>
              </a:rPr>
              <a:t>2. SUSTAINS US PURPOSEFULLY  - </a:t>
            </a:r>
            <a:r>
              <a:rPr lang="en-PH" sz="3800" b="1" dirty="0">
                <a:latin typeface="Arial" panose="020B0604020202020204" pitchFamily="34" charset="0"/>
                <a:cs typeface="Arial" panose="020B0604020202020204" pitchFamily="34" charset="0"/>
              </a:rPr>
              <a:t>v. 35b – 36: </a:t>
            </a:r>
            <a:r>
              <a:rPr lang="en-PH" sz="3800" b="1" i="1" dirty="0">
                <a:latin typeface="Arial" panose="020B0604020202020204" pitchFamily="34" charset="0"/>
                <a:cs typeface="Arial" panose="020B0604020202020204" pitchFamily="34" charset="0"/>
              </a:rPr>
              <a:t>“…shall tribulation or distress or persecution or famine or nakedness or danger or sword? ...being killed all day long…”</a:t>
            </a:r>
            <a:endParaRPr lang="en-PH" sz="38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73675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84738" y="760470"/>
            <a:ext cx="7130565" cy="43040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CHRIST’S LOVE DOES NOT EXEMPT US FROM TROUBLE. </a:t>
            </a:r>
            <a:endParaRPr lang="en-PH" sz="40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n-PH" sz="40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 Tim. 3:12; Acts 14:22</a:t>
            </a:r>
            <a:r>
              <a:rPr lang="en-PH" sz="4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 Pet. 4:12  </a:t>
            </a:r>
            <a:endParaRPr lang="en-PH" sz="40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2567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80292" y="254977"/>
            <a:ext cx="8159263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PH" sz="3600" b="1" i="1" dirty="0">
                <a:latin typeface="Arial" panose="020B0604020202020204" pitchFamily="34" charset="0"/>
                <a:cs typeface="Arial" panose="020B0604020202020204" pitchFamily="34" charset="0"/>
              </a:rPr>
              <a:t>A. WHAT THREATS?</a:t>
            </a:r>
            <a:endParaRPr lang="en-PH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PH" sz="3600" b="1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PH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en-PH" sz="3600" b="1" dirty="0">
                <a:latin typeface="Arial" panose="020B0604020202020204" pitchFamily="34" charset="0"/>
                <a:cs typeface="Arial" panose="020B0604020202020204" pitchFamily="34" charset="0"/>
              </a:rPr>
              <a:t>1.  Tribulation - external troubles, earthly concerns and circumstances</a:t>
            </a:r>
            <a:endParaRPr lang="en-PH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indent="-742950">
              <a:buAutoNum type="arabicPeriod" startAt="2"/>
            </a:pPr>
            <a:r>
              <a:rPr lang="en-PH" sz="3600" b="1" dirty="0">
                <a:latin typeface="Arial" panose="020B0604020202020204" pitchFamily="34" charset="0"/>
                <a:cs typeface="Arial" panose="020B0604020202020204" pitchFamily="34" charset="0"/>
              </a:rPr>
              <a:t>Distress - inward pressures, stresses</a:t>
            </a:r>
            <a:endParaRPr lang="en-PH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indent="-742950">
              <a:buAutoNum type="arabicPeriod" startAt="2"/>
            </a:pPr>
            <a:r>
              <a:rPr lang="en-PH" sz="3600" b="1" dirty="0">
                <a:latin typeface="Arial" panose="020B0604020202020204" pitchFamily="34" charset="0"/>
                <a:cs typeface="Arial" panose="020B0604020202020204" pitchFamily="34" charset="0"/>
              </a:rPr>
              <a:t>Persecution - afflictions suffered for Christ’s sake</a:t>
            </a:r>
          </a:p>
          <a:p>
            <a:pPr marL="742950" indent="-742950">
              <a:buAutoNum type="arabicPeriod" startAt="2"/>
            </a:pPr>
            <a:r>
              <a:rPr lang="en-PH" sz="3600" b="1" dirty="0">
                <a:latin typeface="Arial" panose="020B0604020202020204" pitchFamily="34" charset="0"/>
                <a:cs typeface="Arial" panose="020B0604020202020204" pitchFamily="34" charset="0"/>
              </a:rPr>
              <a:t>Famine - natural disasters, calamities, diseases</a:t>
            </a:r>
            <a:endParaRPr lang="en-PH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4469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50631" y="1112108"/>
            <a:ext cx="7640515" cy="3385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07000"/>
              </a:lnSpc>
              <a:buAutoNum type="arabicPeriod" startAt="5"/>
            </a:pPr>
            <a:r>
              <a:rPr lang="en-PH" sz="4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Nakedness - extreme poverty, being destitute</a:t>
            </a:r>
            <a:endParaRPr lang="en-PH" sz="4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07000"/>
              </a:lnSpc>
              <a:buAutoNum type="arabicPeriod" startAt="5"/>
            </a:pPr>
            <a:r>
              <a:rPr lang="en-PH" sz="4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Peril – dangers to security</a:t>
            </a:r>
          </a:p>
          <a:p>
            <a:pPr marL="342900" indent="-342900">
              <a:lnSpc>
                <a:spcPct val="107000"/>
              </a:lnSpc>
              <a:buAutoNum type="arabicPeriod" startAt="5"/>
            </a:pPr>
            <a:r>
              <a:rPr lang="en-PH" sz="4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Sword – death because of allegiance to Christ</a:t>
            </a:r>
            <a:endParaRPr lang="en-PH" sz="4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8121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38386" y="597877"/>
            <a:ext cx="753411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PH" sz="4000" b="1" i="1" dirty="0">
                <a:latin typeface="Arial" panose="020B0604020202020204" pitchFamily="34" charset="0"/>
                <a:cs typeface="Arial" panose="020B0604020202020204" pitchFamily="34" charset="0"/>
              </a:rPr>
              <a:t>B. HOW ARE WE MORE THAN CONQUERORS?</a:t>
            </a:r>
            <a:r>
              <a:rPr lang="en-PH" sz="4000" b="1" dirty="0">
                <a:latin typeface="Arial" panose="020B0604020202020204" pitchFamily="34" charset="0"/>
                <a:cs typeface="Arial" panose="020B0604020202020204" pitchFamily="34" charset="0"/>
              </a:rPr>
              <a:t>  v. 37 </a:t>
            </a:r>
          </a:p>
          <a:p>
            <a:endParaRPr lang="en-PH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PH" sz="4000" b="1" dirty="0">
                <a:latin typeface="Arial" panose="020B0604020202020204" pitchFamily="34" charset="0"/>
                <a:cs typeface="Arial" panose="020B0604020202020204" pitchFamily="34" charset="0"/>
              </a:rPr>
              <a:t>John 16:33 – Jesus said, </a:t>
            </a:r>
            <a:r>
              <a:rPr lang="en-PH" sz="4000" b="1" i="1" dirty="0">
                <a:latin typeface="Arial" panose="020B0604020202020204" pitchFamily="34" charset="0"/>
                <a:cs typeface="Arial" panose="020B0604020202020204" pitchFamily="34" charset="0"/>
              </a:rPr>
              <a:t>“…take courage, I have overcome the world…”</a:t>
            </a:r>
          </a:p>
          <a:p>
            <a:endParaRPr lang="en-PH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6621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06786" y="926757"/>
            <a:ext cx="7634257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en-PH" sz="4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Hardships will never succeed in separating us from Christ’s love.   </a:t>
            </a:r>
          </a:p>
          <a:p>
            <a:pPr marL="342900" indent="-342900">
              <a:buAutoNum type="arabicPeriod"/>
            </a:pPr>
            <a:endParaRPr lang="en-PH" sz="40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eriod"/>
            </a:pPr>
            <a:r>
              <a:rPr lang="en-PH" sz="4000" b="1" dirty="0">
                <a:latin typeface="Arial" panose="020B0604020202020204" pitchFamily="34" charset="0"/>
                <a:cs typeface="Arial" panose="020B0604020202020204" pitchFamily="34" charset="0"/>
              </a:rPr>
              <a:t>  Suffering brings us ever closer to God. </a:t>
            </a:r>
            <a:endParaRPr lang="en-PH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5727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44162" y="1037492"/>
            <a:ext cx="5975838" cy="42140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PH" sz="4400" b="1" dirty="0">
                <a:latin typeface="Arial" panose="020B0604020202020204" pitchFamily="34" charset="0"/>
                <a:cs typeface="Arial" panose="020B0604020202020204" pitchFamily="34" charset="0"/>
              </a:rPr>
              <a:t>OUR ULTIMATE SECURITY IN CHRIST!</a:t>
            </a:r>
            <a:endParaRPr lang="en-PH" sz="4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PH" sz="44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7000"/>
              </a:lnSpc>
            </a:pPr>
            <a:r>
              <a:rPr lang="en-PH" sz="4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Romans 8:35-39</a:t>
            </a:r>
            <a:endParaRPr lang="en-PH" sz="4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7000"/>
              </a:lnSpc>
            </a:pPr>
            <a:r>
              <a:rPr lang="en-PH" sz="4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en-PH" sz="4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941819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30823" y="1272746"/>
            <a:ext cx="8317523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PH" sz="40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Chrysostom: “Those who try to stand against us are the causes of crowns and procurers of countless blessings. God</a:t>
            </a:r>
            <a:r>
              <a:rPr lang="en-PH" sz="4000" b="1" i="1" dirty="0">
                <a:latin typeface="Calibri" panose="020F0502020204030204" pitchFamily="34" charset="0"/>
                <a:ea typeface="Calibri" panose="020F0502020204030204" pitchFamily="34" charset="0"/>
                <a:cs typeface="TimesNewRoman+4+1,BoldItalic"/>
              </a:rPr>
              <a:t>’</a:t>
            </a:r>
            <a:r>
              <a:rPr lang="en-PH" sz="40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 wisdom turns their plots into our salvation and glory.  </a:t>
            </a:r>
            <a:r>
              <a:rPr lang="en-PH" sz="4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God turns His enemies into His servants.” </a:t>
            </a:r>
            <a:endParaRPr lang="en-PH" sz="4000" dirty="0"/>
          </a:p>
        </p:txBody>
      </p:sp>
    </p:spTree>
    <p:extLst>
      <p:ext uri="{BB962C8B-B14F-4D97-AF65-F5344CB8AC3E}">
        <p14:creationId xmlns:p14="http://schemas.microsoft.com/office/powerpoint/2010/main" val="398473157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69382" y="988541"/>
            <a:ext cx="7292103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PH" sz="4000" b="1" dirty="0">
                <a:latin typeface="Arial" panose="020B0604020202020204" pitchFamily="34" charset="0"/>
                <a:cs typeface="Arial" panose="020B0604020202020204" pitchFamily="34" charset="0"/>
              </a:rPr>
              <a:t>3. We are partakers of Christ’s victory. </a:t>
            </a:r>
          </a:p>
          <a:p>
            <a:endParaRPr lang="en-PH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en-PH" sz="4000" b="1" dirty="0">
                <a:latin typeface="Arial" panose="020B0604020202020204" pitchFamily="34" charset="0"/>
                <a:cs typeface="Arial" panose="020B0604020202020204" pitchFamily="34" charset="0"/>
              </a:rPr>
              <a:t>BY GOD’S GRACE WE ARE BEING AND WILL BE SUSTAINED BY THE LOVE OF GOD IN CHRIST!</a:t>
            </a:r>
          </a:p>
          <a:p>
            <a:endParaRPr lang="en-PH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035711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97424"/>
            <a:ext cx="7501181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PH" sz="4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GOD’S LOVE IN CHRIST:</a:t>
            </a:r>
          </a:p>
          <a:p>
            <a:endParaRPr lang="en-PH" sz="40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PH" sz="4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3.  SECURES US PERMANENTLY – vss. 38-39 </a:t>
            </a:r>
            <a:r>
              <a:rPr lang="en-PH" sz="4000" b="1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“For I am convinced… </a:t>
            </a:r>
            <a:r>
              <a:rPr lang="en-PH" sz="4000" b="1" i="1" u="sng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nothing shall separate us</a:t>
            </a:r>
            <a:r>
              <a:rPr lang="en-PH" sz="4000" b="1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from the love of God which is in Christ Jesus our Lord.” </a:t>
            </a:r>
            <a:endParaRPr lang="en-PH" sz="4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555695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5123" y="556048"/>
            <a:ext cx="823839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PH" sz="3600" b="1" i="1" dirty="0">
                <a:latin typeface="Arial" panose="020B0604020202020204" pitchFamily="34" charset="0"/>
                <a:cs typeface="Arial" panose="020B0604020202020204" pitchFamily="34" charset="0"/>
              </a:rPr>
              <a:t>WHAT FORCES/FACTORS?</a:t>
            </a:r>
          </a:p>
          <a:p>
            <a:endParaRPr lang="en-PH" sz="3600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eriod"/>
            </a:pPr>
            <a:r>
              <a:rPr lang="en-PH" sz="3600" b="1" i="1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PH" sz="3600" b="1" dirty="0">
                <a:latin typeface="Arial" panose="020B0604020202020204" pitchFamily="34" charset="0"/>
                <a:cs typeface="Arial" panose="020B0604020202020204" pitchFamily="34" charset="0"/>
              </a:rPr>
              <a:t>Neither death nor life - Phil. 1:21-23</a:t>
            </a:r>
          </a:p>
          <a:p>
            <a:pPr marL="342900" indent="-342900">
              <a:buAutoNum type="arabicPeriod"/>
            </a:pPr>
            <a:r>
              <a:rPr lang="en-PH" sz="3600" b="1" dirty="0">
                <a:latin typeface="Arial" panose="020B0604020202020204" pitchFamily="34" charset="0"/>
                <a:cs typeface="Arial" panose="020B0604020202020204" pitchFamily="34" charset="0"/>
              </a:rPr>
              <a:t>  Nor angels nor principalities - Eph. 6:12-13</a:t>
            </a:r>
          </a:p>
          <a:p>
            <a:pPr marL="342900" indent="-342900">
              <a:buAutoNum type="arabicPeriod"/>
            </a:pPr>
            <a:r>
              <a:rPr lang="en-PH" sz="3600" b="1" dirty="0">
                <a:latin typeface="Arial" panose="020B0604020202020204" pitchFamily="34" charset="0"/>
                <a:cs typeface="Arial" panose="020B0604020202020204" pitchFamily="34" charset="0"/>
              </a:rPr>
              <a:t>  Nor things present nor things to come -  Matt. 6:34</a:t>
            </a:r>
          </a:p>
        </p:txBody>
      </p:sp>
    </p:spTree>
    <p:extLst>
      <p:ext uri="{BB962C8B-B14F-4D97-AF65-F5344CB8AC3E}">
        <p14:creationId xmlns:p14="http://schemas.microsoft.com/office/powerpoint/2010/main" val="1183414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51791" y="556048"/>
            <a:ext cx="689317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PH" sz="3600" b="1" i="1" dirty="0">
                <a:latin typeface="Arial" panose="020B0604020202020204" pitchFamily="34" charset="0"/>
                <a:cs typeface="Arial" panose="020B0604020202020204" pitchFamily="34" charset="0"/>
              </a:rPr>
              <a:t>WHAT FORCES/FACTORS?</a:t>
            </a:r>
          </a:p>
          <a:p>
            <a:endParaRPr lang="en-PH" sz="3600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PH" sz="3600" b="1" i="1" dirty="0">
                <a:latin typeface="Arial" panose="020B0604020202020204" pitchFamily="34" charset="0"/>
                <a:cs typeface="Arial" panose="020B0604020202020204" pitchFamily="34" charset="0"/>
              </a:rPr>
              <a:t>4. Nor height nor depth</a:t>
            </a:r>
            <a:r>
              <a:rPr lang="en-PH" sz="3600" b="1" dirty="0">
                <a:latin typeface="Arial" panose="020B0604020202020204" pitchFamily="34" charset="0"/>
                <a:cs typeface="Arial" panose="020B0604020202020204" pitchFamily="34" charset="0"/>
              </a:rPr>
              <a:t> - Psalm 139:7-12</a:t>
            </a:r>
          </a:p>
          <a:p>
            <a:endParaRPr lang="en-PH" sz="3600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PH" sz="3600" b="1" i="1" dirty="0">
                <a:latin typeface="Arial" panose="020B0604020202020204" pitchFamily="34" charset="0"/>
                <a:cs typeface="Arial" panose="020B0604020202020204" pitchFamily="34" charset="0"/>
              </a:rPr>
              <a:t>5. Nor (human) powers nor any other (earthly) created thing –   Psalm 2:1-6</a:t>
            </a:r>
            <a:r>
              <a:rPr lang="en-PH" sz="3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PH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4817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24254" y="606668"/>
            <a:ext cx="7754815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PH" sz="4000" b="1" dirty="0">
                <a:latin typeface="Arial" panose="020B0604020202020204" pitchFamily="34" charset="0"/>
                <a:cs typeface="Arial" panose="020B0604020202020204" pitchFamily="34" charset="0"/>
              </a:rPr>
              <a:t>NO FORCE OR FOE ON EARTH NOR ANY POWER CAN SEPARATE US FROM CHRIST’ LOVE. </a:t>
            </a:r>
          </a:p>
          <a:p>
            <a:pPr algn="ctr"/>
            <a:endParaRPr lang="en-PH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PH" sz="4000" b="1" dirty="0">
                <a:latin typeface="Arial" panose="020B0604020202020204" pitchFamily="34" charset="0"/>
                <a:cs typeface="Arial" panose="020B0604020202020204" pitchFamily="34" charset="0"/>
              </a:rPr>
              <a:t>WE ARE MORE THAN (SUPER) CONQUERORS THROUGH HIM WHO LOVED US!</a:t>
            </a:r>
            <a:endParaRPr lang="en-PH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5884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35269" y="656301"/>
            <a:ext cx="7561385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PH" sz="3400" b="1" u="sng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John 10:27-29</a:t>
            </a:r>
            <a:r>
              <a:rPr lang="en-PH" sz="3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 </a:t>
            </a:r>
          </a:p>
          <a:p>
            <a:pPr algn="ctr"/>
            <a:r>
              <a:rPr lang="en-PH" sz="3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“My sheep hear My voice, and I know them, and they follow Me; and I give eternal life to them,</a:t>
            </a:r>
          </a:p>
          <a:p>
            <a:pPr algn="ctr"/>
            <a:r>
              <a:rPr lang="en-PH" sz="3400" b="1" dirty="0">
                <a:latin typeface="Arial" panose="020B0604020202020204" pitchFamily="34" charset="0"/>
                <a:cs typeface="Arial" panose="020B0604020202020204" pitchFamily="34" charset="0"/>
              </a:rPr>
              <a:t>and they will never perish; and no one will snatch them out of my hand.  My Father, who has given them to Me, is greater than all; and no one is able to snatch them out of the Father’s hand.”</a:t>
            </a:r>
            <a:endParaRPr lang="en-PH" sz="3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042205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15462" y="1060297"/>
            <a:ext cx="7894224" cy="39962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en-PH" sz="4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Charles Spurgeon: </a:t>
            </a:r>
          </a:p>
          <a:p>
            <a:pPr algn="ctr">
              <a:lnSpc>
                <a:spcPct val="107000"/>
              </a:lnSpc>
            </a:pPr>
            <a:r>
              <a:rPr lang="en-PH" sz="4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“The distinguishing mark of a Christian is his confidence in the love of Christ.  Men who have relied on Christ’s love have dared much!”</a:t>
            </a:r>
            <a:endParaRPr lang="en-PH" sz="36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505054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6084842-8FEF-225E-B903-A1D48DBE46F6}"/>
              </a:ext>
            </a:extLst>
          </p:cNvPr>
          <p:cNvSpPr txBox="1"/>
          <p:nvPr/>
        </p:nvSpPr>
        <p:spPr>
          <a:xfrm>
            <a:off x="888023" y="844066"/>
            <a:ext cx="7596554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PH" sz="3600" b="1" dirty="0">
                <a:latin typeface="Arial" panose="020B0604020202020204" pitchFamily="34" charset="0"/>
                <a:cs typeface="Arial" panose="020B0604020202020204" pitchFamily="34" charset="0"/>
              </a:rPr>
              <a:t>OUR RESPONSE: </a:t>
            </a:r>
          </a:p>
          <a:p>
            <a:pPr algn="ctr"/>
            <a:endParaRPr lang="en-PH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PH" sz="3600" b="1" dirty="0">
                <a:latin typeface="Arial" panose="020B0604020202020204" pitchFamily="34" charset="0"/>
                <a:cs typeface="Arial" panose="020B0604020202020204" pitchFamily="34" charset="0"/>
              </a:rPr>
              <a:t>HUMILITY </a:t>
            </a:r>
          </a:p>
          <a:p>
            <a:pPr algn="ctr"/>
            <a:r>
              <a:rPr lang="en-PH" sz="3600" dirty="0">
                <a:latin typeface="Arial" panose="020B0604020202020204" pitchFamily="34" charset="0"/>
                <a:cs typeface="Arial" panose="020B0604020202020204" pitchFamily="34" charset="0"/>
              </a:rPr>
              <a:t>–  Luke 7:47-50</a:t>
            </a:r>
          </a:p>
          <a:p>
            <a:pPr algn="ctr"/>
            <a:endParaRPr lang="en-PH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PH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PH" sz="3600" b="1" dirty="0">
                <a:latin typeface="Arial" panose="020B0604020202020204" pitchFamily="34" charset="0"/>
                <a:cs typeface="Arial" panose="020B0604020202020204" pitchFamily="34" charset="0"/>
              </a:rPr>
              <a:t>HONESTY </a:t>
            </a:r>
          </a:p>
          <a:p>
            <a:pPr algn="ctr"/>
            <a:r>
              <a:rPr lang="en-PH" sz="3600" dirty="0">
                <a:latin typeface="Arial" panose="020B0604020202020204" pitchFamily="34" charset="0"/>
                <a:cs typeface="Arial" panose="020B0604020202020204" pitchFamily="34" charset="0"/>
              </a:rPr>
              <a:t>– 1 John 2:5-6</a:t>
            </a:r>
          </a:p>
          <a:p>
            <a:pPr algn="ctr"/>
            <a:endParaRPr lang="en-PH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7263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6084842-8FEF-225E-B903-A1D48DBE46F6}"/>
              </a:ext>
            </a:extLst>
          </p:cNvPr>
          <p:cNvSpPr txBox="1"/>
          <p:nvPr/>
        </p:nvSpPr>
        <p:spPr>
          <a:xfrm>
            <a:off x="888023" y="844066"/>
            <a:ext cx="759655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PH" sz="3600" b="1" dirty="0">
                <a:latin typeface="Arial" panose="020B0604020202020204" pitchFamily="34" charset="0"/>
                <a:cs typeface="Arial" panose="020B0604020202020204" pitchFamily="34" charset="0"/>
              </a:rPr>
              <a:t>HOLINESS </a:t>
            </a:r>
          </a:p>
          <a:p>
            <a:pPr algn="ctr"/>
            <a:r>
              <a:rPr lang="en-PH" sz="3600" dirty="0">
                <a:latin typeface="Arial" panose="020B0604020202020204" pitchFamily="34" charset="0"/>
                <a:cs typeface="Arial" panose="020B0604020202020204" pitchFamily="34" charset="0"/>
              </a:rPr>
              <a:t>– 1 John 3:1-3</a:t>
            </a:r>
          </a:p>
          <a:p>
            <a:pPr algn="ctr"/>
            <a:endParaRPr lang="en-PH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PH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PH" sz="3600" b="1" dirty="0">
                <a:latin typeface="Arial" panose="020B0604020202020204" pitchFamily="34" charset="0"/>
                <a:cs typeface="Arial" panose="020B0604020202020204" pitchFamily="34" charset="0"/>
              </a:rPr>
              <a:t>HEAVENLY-MINDEDNESS</a:t>
            </a:r>
          </a:p>
          <a:p>
            <a:pPr algn="ctr"/>
            <a:r>
              <a:rPr lang="en-PH" sz="3600" dirty="0">
                <a:latin typeface="Arial" panose="020B0604020202020204" pitchFamily="34" charset="0"/>
                <a:cs typeface="Arial" panose="020B0604020202020204" pitchFamily="34" charset="0"/>
              </a:rPr>
              <a:t> – 1 John 2:15-17</a:t>
            </a:r>
          </a:p>
        </p:txBody>
      </p:sp>
    </p:spTree>
    <p:extLst>
      <p:ext uri="{BB962C8B-B14F-4D97-AF65-F5344CB8AC3E}">
        <p14:creationId xmlns:p14="http://schemas.microsoft.com/office/powerpoint/2010/main" val="3421762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69377" y="1415564"/>
            <a:ext cx="6945923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PH" sz="4400" b="1" dirty="0">
                <a:latin typeface="Arial" panose="020B0604020202020204" pitchFamily="34" charset="0"/>
                <a:cs typeface="Arial" panose="020B0604020202020204" pitchFamily="34" charset="0"/>
              </a:rPr>
              <a:t>WE MUST LIVE IN CONTINUAL PRAISE TO GOD FOR THE GREAT AND SECURE SALVATION HE HAS GIVEN US IN CHRIST!</a:t>
            </a:r>
            <a:endParaRPr lang="en-PH" sz="4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PH"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648788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61647" y="1013255"/>
            <a:ext cx="7323991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PH" sz="4000" b="1" dirty="0">
                <a:latin typeface="Arial" panose="020B0604020202020204" pitchFamily="34" charset="0"/>
                <a:cs typeface="Arial" panose="020B0604020202020204" pitchFamily="34" charset="0"/>
              </a:rPr>
              <a:t>CONCLUDING APPLICATIONS:</a:t>
            </a:r>
          </a:p>
          <a:p>
            <a:pPr algn="ctr"/>
            <a:endParaRPr lang="en-PH" sz="4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PH" sz="4000" b="1" dirty="0">
                <a:latin typeface="Arial" panose="020B0604020202020204" pitchFamily="34" charset="0"/>
                <a:cs typeface="Arial" panose="020B0604020202020204" pitchFamily="34" charset="0"/>
              </a:rPr>
              <a:t>ARE YOU </a:t>
            </a:r>
            <a:r>
              <a:rPr lang="en-PH" sz="4000" b="1" i="1" dirty="0">
                <a:latin typeface="Arial" panose="020B0604020202020204" pitchFamily="34" charset="0"/>
                <a:cs typeface="Arial" panose="020B0604020202020204" pitchFamily="34" charset="0"/>
              </a:rPr>
              <a:t>FULLY CONVINCED/PERSUADED ABOUT GOD’S LOVE FOR YOU IN CHRIST</a:t>
            </a:r>
            <a:r>
              <a:rPr lang="en-PH" sz="4000" b="1" dirty="0">
                <a:latin typeface="Arial" panose="020B0604020202020204" pitchFamily="34" charset="0"/>
                <a:cs typeface="Arial" panose="020B0604020202020204" pitchFamily="34" charset="0"/>
              </a:rPr>
              <a:t>? </a:t>
            </a:r>
            <a:endParaRPr lang="en-PH" sz="4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PH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PH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4813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63471" y="501162"/>
            <a:ext cx="8617058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PH" sz="3800" b="1" dirty="0">
                <a:latin typeface="Arial" panose="020B0604020202020204" pitchFamily="34" charset="0"/>
                <a:cs typeface="Arial" panose="020B0604020202020204" pitchFamily="34" charset="0"/>
              </a:rPr>
              <a:t>HAVE YOU TAKEN THE TIME TO RESPOND IN PRAISE AND THANKSGIVING FOR HIS LOVE?</a:t>
            </a:r>
          </a:p>
          <a:p>
            <a:pPr algn="ctr"/>
            <a:endParaRPr lang="en-PH" sz="3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PH" sz="3800" b="1" dirty="0">
                <a:latin typeface="Arial" panose="020B0604020202020204" pitchFamily="34" charset="0"/>
                <a:cs typeface="Arial" panose="020B0604020202020204" pitchFamily="34" charset="0"/>
              </a:rPr>
              <a:t>GOD’S LOVE IN CHRIST:</a:t>
            </a:r>
          </a:p>
          <a:p>
            <a:pPr algn="ctr"/>
            <a:r>
              <a:rPr lang="en-PH" sz="3800" b="1" dirty="0">
                <a:latin typeface="Arial" panose="020B0604020202020204" pitchFamily="34" charset="0"/>
                <a:cs typeface="Arial" panose="020B0604020202020204" pitchFamily="34" charset="0"/>
              </a:rPr>
              <a:t>1. SAVED US PASSIONATELY</a:t>
            </a:r>
          </a:p>
          <a:p>
            <a:pPr algn="ctr"/>
            <a:r>
              <a:rPr lang="en-PH" sz="3800" b="1" dirty="0">
                <a:latin typeface="Arial" panose="020B0604020202020204" pitchFamily="34" charset="0"/>
                <a:cs typeface="Arial" panose="020B0604020202020204" pitchFamily="34" charset="0"/>
              </a:rPr>
              <a:t>2. SUSTAINS US PURPOSEFULLY</a:t>
            </a:r>
          </a:p>
          <a:p>
            <a:pPr algn="ctr"/>
            <a:r>
              <a:rPr lang="en-PH" sz="3800" b="1" dirty="0">
                <a:latin typeface="Arial" panose="020B0604020202020204" pitchFamily="34" charset="0"/>
                <a:cs typeface="Arial" panose="020B0604020202020204" pitchFamily="34" charset="0"/>
              </a:rPr>
              <a:t>3. SECURES US PERMANENTLY! </a:t>
            </a:r>
            <a:endParaRPr lang="en-PH" sz="3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0526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181880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58362" y="386862"/>
            <a:ext cx="790967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PH" sz="4000" b="1" dirty="0">
                <a:latin typeface="Arial" panose="020B0604020202020204" pitchFamily="34" charset="0"/>
                <a:cs typeface="Arial" panose="020B0604020202020204" pitchFamily="34" charset="0"/>
              </a:rPr>
              <a:t>v. 35a – WHO SHALL SEPARATE US FROM THE LOVE OF CHRIST? </a:t>
            </a:r>
            <a:endParaRPr lang="en-PH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58362" y="2852102"/>
            <a:ext cx="657381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PH" sz="4000" b="1" dirty="0">
                <a:latin typeface="Arial" panose="020B0604020202020204" pitchFamily="34" charset="0"/>
                <a:cs typeface="Arial" panose="020B0604020202020204" pitchFamily="34" charset="0"/>
              </a:rPr>
              <a:t>WE HAVE ALREADY KNOWN AND RECEIVED GOD’S LOVE IN CHRIST (John 3:16; 1 John 3:16)</a:t>
            </a:r>
            <a:endParaRPr lang="en-PH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4001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58362" y="386862"/>
            <a:ext cx="790967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PH" sz="4000" b="1" dirty="0">
                <a:latin typeface="Arial" panose="020B0604020202020204" pitchFamily="34" charset="0"/>
                <a:cs typeface="Arial" panose="020B0604020202020204" pitchFamily="34" charset="0"/>
              </a:rPr>
              <a:t>WHO OR WHAT SHALL TAKE OFF THE LOVE OF CHRIST FROM US? </a:t>
            </a:r>
            <a:endParaRPr lang="en-PH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58362" y="2619632"/>
            <a:ext cx="768447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PH" sz="4000" b="1" dirty="0">
                <a:latin typeface="Arial" panose="020B0604020202020204" pitchFamily="34" charset="0"/>
                <a:cs typeface="Arial" panose="020B0604020202020204" pitchFamily="34" charset="0"/>
              </a:rPr>
              <a:t>In Christ, we are in the most secure position as children of God! </a:t>
            </a:r>
          </a:p>
          <a:p>
            <a:endParaRPr lang="en-PH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PH" sz="4000" b="1" dirty="0">
                <a:latin typeface="Arial" panose="020B0604020202020204" pitchFamily="34" charset="0"/>
                <a:cs typeface="Arial" panose="020B0604020202020204" pitchFamily="34" charset="0"/>
              </a:rPr>
              <a:t>ANSWER: NO ONE, not even Satan nor wicked men!</a:t>
            </a:r>
            <a:endParaRPr lang="en-PH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0304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5431" y="1099038"/>
            <a:ext cx="796612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PH" sz="4400" b="1" dirty="0">
                <a:latin typeface="Arial" panose="020B0604020202020204" pitchFamily="34" charset="0"/>
                <a:cs typeface="Arial" panose="020B0604020202020204" pitchFamily="34" charset="0"/>
              </a:rPr>
              <a:t>HOW CAN WE BE CERTAIN?</a:t>
            </a:r>
          </a:p>
          <a:p>
            <a:pPr algn="ctr"/>
            <a:endParaRPr lang="en-PH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PH" sz="4400" b="1" dirty="0">
                <a:latin typeface="Arial" panose="020B0604020202020204" pitchFamily="34" charset="0"/>
                <a:cs typeface="Arial" panose="020B0604020202020204" pitchFamily="34" charset="0"/>
              </a:rPr>
              <a:t>OUR SECURITY CAN BE FOUND IN GOD’S LOVE FOR US, NOT OURS FOR HIM. </a:t>
            </a:r>
            <a:endParaRPr lang="en-PH" sz="4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PH" sz="4400" dirty="0"/>
          </a:p>
        </p:txBody>
      </p:sp>
    </p:spTree>
    <p:extLst>
      <p:ext uri="{BB962C8B-B14F-4D97-AF65-F5344CB8AC3E}">
        <p14:creationId xmlns:p14="http://schemas.microsoft.com/office/powerpoint/2010/main" val="3572709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38386" y="759417"/>
            <a:ext cx="6912245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PH" sz="4000" b="1" dirty="0">
                <a:latin typeface="Arial" panose="020B0604020202020204" pitchFamily="34" charset="0"/>
                <a:cs typeface="Arial" panose="020B0604020202020204" pitchFamily="34" charset="0"/>
              </a:rPr>
              <a:t>GOD’S LOVE IS ETERNAL, UNCHANGING AND FOUNDED IN CHRIST!</a:t>
            </a:r>
          </a:p>
          <a:p>
            <a:pPr algn="ctr"/>
            <a:endParaRPr lang="en-PH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PH" sz="4000" b="1" dirty="0">
                <a:latin typeface="Arial" panose="020B0604020202020204" pitchFamily="34" charset="0"/>
                <a:cs typeface="Arial" panose="020B0604020202020204" pitchFamily="34" charset="0"/>
              </a:rPr>
              <a:t>2 Timothy 2:11-13</a:t>
            </a:r>
          </a:p>
          <a:p>
            <a:pPr algn="ctr"/>
            <a:r>
              <a:rPr lang="en-PH" sz="4000" b="1" dirty="0">
                <a:latin typeface="Arial" panose="020B0604020202020204" pitchFamily="34" charset="0"/>
                <a:cs typeface="Arial" panose="020B0604020202020204" pitchFamily="34" charset="0"/>
              </a:rPr>
              <a:t>John 13:1</a:t>
            </a:r>
          </a:p>
          <a:p>
            <a:pPr algn="ctr"/>
            <a:r>
              <a:rPr lang="en-PH" sz="4000" b="1" dirty="0">
                <a:latin typeface="Arial" panose="020B0604020202020204" pitchFamily="34" charset="0"/>
                <a:cs typeface="Arial" panose="020B0604020202020204" pitchFamily="34" charset="0"/>
              </a:rPr>
              <a:t>Ephesians 1:4-6</a:t>
            </a:r>
          </a:p>
        </p:txBody>
      </p:sp>
    </p:spTree>
    <p:extLst>
      <p:ext uri="{BB962C8B-B14F-4D97-AF65-F5344CB8AC3E}">
        <p14:creationId xmlns:p14="http://schemas.microsoft.com/office/powerpoint/2010/main" val="42532929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04815" y="1239863"/>
            <a:ext cx="582736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PH" sz="4000" b="1" dirty="0">
                <a:latin typeface="Arial" panose="020B0604020202020204" pitchFamily="34" charset="0"/>
                <a:cs typeface="Arial" panose="020B0604020202020204" pitchFamily="34" charset="0"/>
              </a:rPr>
              <a:t>WHAT SHALL BE A SUFFICIENT ENOUGH ARGUMENT TO PERSUADE US THAT CHRIST DOESN’T LOVE US?</a:t>
            </a:r>
          </a:p>
        </p:txBody>
      </p:sp>
    </p:spTree>
    <p:extLst>
      <p:ext uri="{BB962C8B-B14F-4D97-AF65-F5344CB8AC3E}">
        <p14:creationId xmlns:p14="http://schemas.microsoft.com/office/powerpoint/2010/main" val="14655990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9329" y="597408"/>
            <a:ext cx="7642076" cy="56767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PH" sz="4000" b="1" dirty="0"/>
              <a:t>GOD’S LOVE IN CHRIST:</a:t>
            </a:r>
          </a:p>
          <a:p>
            <a:pPr algn="ctr"/>
            <a:endParaRPr lang="en-PH" sz="4000" b="1" dirty="0"/>
          </a:p>
          <a:p>
            <a:pPr algn="ctr"/>
            <a:r>
              <a:rPr lang="en-PH" sz="4000" b="1" dirty="0"/>
              <a:t>1.  SAVED US PASSIONATELY - </a:t>
            </a:r>
          </a:p>
          <a:p>
            <a:pPr algn="ctr"/>
            <a:endParaRPr lang="en-PH" sz="4000" b="1" dirty="0"/>
          </a:p>
          <a:p>
            <a:pPr algn="ctr"/>
            <a:r>
              <a:rPr lang="en-PH" sz="3800" b="1" i="1" dirty="0"/>
              <a:t>v. 35, 37 “Who shall separate us from the </a:t>
            </a:r>
            <a:r>
              <a:rPr lang="en-PH" sz="3800" b="1" i="1" u="sng" dirty="0"/>
              <a:t>love of Christ</a:t>
            </a:r>
            <a:r>
              <a:rPr lang="en-PH" sz="3800" b="1" i="1" dirty="0"/>
              <a:t>?...No, in all these things we are more than conquerors through </a:t>
            </a:r>
            <a:r>
              <a:rPr lang="en-PH" sz="3800" b="1" i="1" u="sng" dirty="0"/>
              <a:t>Him who loved</a:t>
            </a:r>
            <a:r>
              <a:rPr lang="en-PH" sz="3800" b="1" i="1" dirty="0"/>
              <a:t> us.”</a:t>
            </a:r>
            <a:endParaRPr lang="en-PH" sz="3800" i="1" dirty="0"/>
          </a:p>
        </p:txBody>
      </p:sp>
    </p:spTree>
    <p:extLst>
      <p:ext uri="{BB962C8B-B14F-4D97-AF65-F5344CB8AC3E}">
        <p14:creationId xmlns:p14="http://schemas.microsoft.com/office/powerpoint/2010/main" val="45425759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952</TotalTime>
  <Words>834</Words>
  <Application>Microsoft Office PowerPoint</Application>
  <PresentationFormat>On-screen Show (4:3)</PresentationFormat>
  <Paragraphs>107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7" baseType="lpstr">
      <vt:lpstr>Arial</vt:lpstr>
      <vt:lpstr>Calibri</vt:lpstr>
      <vt:lpstr>Century Gothic</vt:lpstr>
      <vt:lpstr>Wingdings 3</vt:lpstr>
      <vt:lpstr>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Florencio Ragos</cp:lastModifiedBy>
  <cp:revision>50</cp:revision>
  <dcterms:created xsi:type="dcterms:W3CDTF">2017-03-11T13:36:30Z</dcterms:created>
  <dcterms:modified xsi:type="dcterms:W3CDTF">2022-11-26T22:16:01Z</dcterms:modified>
</cp:coreProperties>
</file>