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8" r:id="rId3"/>
    <p:sldId id="259" r:id="rId4"/>
    <p:sldId id="291"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93" r:id="rId25"/>
    <p:sldId id="279" r:id="rId26"/>
    <p:sldId id="296" r:id="rId27"/>
    <p:sldId id="280" r:id="rId28"/>
    <p:sldId id="281" r:id="rId29"/>
    <p:sldId id="282" r:id="rId30"/>
    <p:sldId id="283" r:id="rId31"/>
    <p:sldId id="284" r:id="rId32"/>
    <p:sldId id="285" r:id="rId33"/>
    <p:sldId id="286" r:id="rId34"/>
    <p:sldId id="287" r:id="rId35"/>
    <p:sldId id="294" r:id="rId36"/>
    <p:sldId id="292" r:id="rId37"/>
    <p:sldId id="295" r:id="rId38"/>
    <p:sldId id="288"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C5ADEDB7-3498-440F-9235-DD9ED2BEFBA5}" type="datetimeFigureOut">
              <a:rPr lang="en-PH" smtClean="0"/>
              <a:t>08/11/2022</a:t>
            </a:fld>
            <a:endParaRPr lang="en-PH"/>
          </a:p>
        </p:txBody>
      </p:sp>
      <p:sp>
        <p:nvSpPr>
          <p:cNvPr id="19" name="Footer Placeholder 18"/>
          <p:cNvSpPr>
            <a:spLocks noGrp="1"/>
          </p:cNvSpPr>
          <p:nvPr>
            <p:ph type="ftr" sz="quarter" idx="11"/>
          </p:nvPr>
        </p:nvSpPr>
        <p:spPr/>
        <p:txBody>
          <a:bodyPr/>
          <a:lstStyle/>
          <a:p>
            <a:endParaRPr lang="en-PH"/>
          </a:p>
        </p:txBody>
      </p:sp>
      <p:sp>
        <p:nvSpPr>
          <p:cNvPr id="27" name="Slide Number Placeholder 26"/>
          <p:cNvSpPr>
            <a:spLocks noGrp="1"/>
          </p:cNvSpPr>
          <p:nvPr>
            <p:ph type="sldNum" sz="quarter" idx="12"/>
          </p:nvPr>
        </p:nvSpPr>
        <p:spPr/>
        <p:txBody>
          <a:bodyPr/>
          <a:lstStyle/>
          <a:p>
            <a:fld id="{C12FED2B-A8BD-4718-8B59-B7553ABC556A}" type="slidenum">
              <a:rPr lang="en-PH" smtClean="0"/>
              <a:t>‹#›</a:t>
            </a:fld>
            <a:endParaRPr lang="en-PH"/>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5ADEDB7-3498-440F-9235-DD9ED2BEFBA5}" type="datetimeFigureOut">
              <a:rPr lang="en-PH" smtClean="0"/>
              <a:t>08/11/2022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5ADEDB7-3498-440F-9235-DD9ED2BEFBA5}" type="datetimeFigureOut">
              <a:rPr lang="en-PH" smtClean="0"/>
              <a:t>08/11/2022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5ADEDB7-3498-440F-9235-DD9ED2BEFBA5}" type="datetimeFigureOut">
              <a:rPr lang="en-PH" smtClean="0"/>
              <a:t>08/11/2022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C5ADEDB7-3498-440F-9235-DD9ED2BEFBA5}" type="datetimeFigureOut">
              <a:rPr lang="en-PH" smtClean="0"/>
              <a:t>08/11/2022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C12FED2B-A8BD-4718-8B59-B7553ABC556A}" type="slidenum">
              <a:rPr lang="en-PH" smtClean="0"/>
              <a:t>‹#›</a:t>
            </a:fld>
            <a:endParaRPr lang="en-PH"/>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5ADEDB7-3498-440F-9235-DD9ED2BEFBA5}" type="datetimeFigureOut">
              <a:rPr lang="en-PH" smtClean="0"/>
              <a:t>08/11/2022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C5ADEDB7-3498-440F-9235-DD9ED2BEFBA5}" type="datetimeFigureOut">
              <a:rPr lang="en-PH" smtClean="0"/>
              <a:t>08/11/2022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C5ADEDB7-3498-440F-9235-DD9ED2BEFBA5}" type="datetimeFigureOut">
              <a:rPr lang="en-PH" smtClean="0"/>
              <a:t>08/11/2022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ADEDB7-3498-440F-9235-DD9ED2BEFBA5}" type="datetimeFigureOut">
              <a:rPr lang="en-PH" smtClean="0"/>
              <a:t>08/11/2022</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5ADEDB7-3498-440F-9235-DD9ED2BEFBA5}" type="datetimeFigureOut">
              <a:rPr lang="en-PH" smtClean="0"/>
              <a:t>08/11/2022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C12FED2B-A8BD-4718-8B59-B7553ABC556A}" type="slidenum">
              <a:rPr lang="en-PH" smtClean="0"/>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C5ADEDB7-3498-440F-9235-DD9ED2BEFBA5}" type="datetimeFigureOut">
              <a:rPr lang="en-PH" smtClean="0"/>
              <a:t>08/11/2022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a:xfrm>
            <a:off x="8077200" y="6356350"/>
            <a:ext cx="609600" cy="365125"/>
          </a:xfrm>
        </p:spPr>
        <p:txBody>
          <a:bodyPr/>
          <a:lstStyle/>
          <a:p>
            <a:fld id="{C12FED2B-A8BD-4718-8B59-B7553ABC556A}" type="slidenum">
              <a:rPr lang="en-PH" smtClean="0"/>
              <a:t>‹#›</a:t>
            </a:fld>
            <a:endParaRPr lang="en-PH"/>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5ADEDB7-3498-440F-9235-DD9ED2BEFBA5}" type="datetimeFigureOut">
              <a:rPr lang="en-PH" smtClean="0"/>
              <a:t>08/11/2022</a:t>
            </a:fld>
            <a:endParaRPr lang="en-PH"/>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PH"/>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12FED2B-A8BD-4718-8B59-B7553ABC556A}" type="slidenum">
              <a:rPr lang="en-PH" smtClean="0"/>
              <a:t>‹#›</a:t>
            </a:fld>
            <a:endParaRPr lang="en-PH"/>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447800"/>
            <a:ext cx="6705600" cy="3170099"/>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“IF GOD IS FOR US”:</a:t>
            </a:r>
            <a:endParaRPr lang="en-PH" sz="4000" dirty="0">
              <a:latin typeface="Arial" panose="020B0604020202020204" pitchFamily="34" charset="0"/>
              <a:cs typeface="Arial" panose="020B0604020202020204" pitchFamily="34" charset="0"/>
            </a:endParaRPr>
          </a:p>
          <a:p>
            <a:pPr algn="ctr"/>
            <a:r>
              <a:rPr lang="en-PH" sz="4000" b="1" dirty="0">
                <a:latin typeface="Arial" panose="020B0604020202020204" pitchFamily="34" charset="0"/>
                <a:cs typeface="Arial" panose="020B0604020202020204" pitchFamily="34" charset="0"/>
              </a:rPr>
              <a:t>CONFIDENT IN GOD’S ABILITY!</a:t>
            </a:r>
            <a:endParaRPr lang="en-PH" sz="4000" dirty="0">
              <a:latin typeface="Arial" panose="020B0604020202020204" pitchFamily="34" charset="0"/>
              <a:cs typeface="Arial" panose="020B0604020202020204" pitchFamily="34" charset="0"/>
            </a:endParaRPr>
          </a:p>
          <a:p>
            <a:pPr algn="ctr"/>
            <a:endParaRPr lang="en-PH" sz="4000" b="1" dirty="0">
              <a:latin typeface="Arial" panose="020B0604020202020204" pitchFamily="34" charset="0"/>
              <a:cs typeface="Arial" panose="020B0604020202020204" pitchFamily="34" charset="0"/>
            </a:endParaRPr>
          </a:p>
          <a:p>
            <a:pPr algn="ctr"/>
            <a:r>
              <a:rPr lang="en-PH" sz="4000" b="1" dirty="0">
                <a:latin typeface="Arial" panose="020B0604020202020204" pitchFamily="34" charset="0"/>
                <a:cs typeface="Arial" panose="020B0604020202020204" pitchFamily="34" charset="0"/>
              </a:rPr>
              <a:t>Romans 8:31-34</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5920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914400"/>
            <a:ext cx="7010400" cy="3962400"/>
          </a:xfrm>
          <a:prstGeom prst="rect">
            <a:avLst/>
          </a:prstGeom>
          <a:noFill/>
        </p:spPr>
        <p:txBody>
          <a:bodyPr wrap="square" rtlCol="0">
            <a:spAutoFit/>
          </a:bodyPr>
          <a:lstStyle/>
          <a:p>
            <a:r>
              <a:rPr lang="en-PH" sz="3600" b="1" i="1" dirty="0">
                <a:latin typeface="Arial" panose="020B0604020202020204" pitchFamily="34" charset="0"/>
                <a:cs typeface="Arial" panose="020B0604020202020204" pitchFamily="34" charset="0"/>
              </a:rPr>
              <a:t>“God has said it; God has done it ALL, what more shall we say BUT PRAISE AND THANKS BE TO HIM!”</a:t>
            </a:r>
            <a:r>
              <a:rPr lang="en-PH" sz="3600" b="1" dirty="0">
                <a:latin typeface="Arial" panose="020B0604020202020204" pitchFamily="34" charset="0"/>
                <a:cs typeface="Arial" panose="020B0604020202020204" pitchFamily="34" charset="0"/>
              </a:rPr>
              <a:t> </a:t>
            </a:r>
          </a:p>
          <a:p>
            <a:endParaRPr lang="en-PH" sz="3600" b="1" dirty="0">
              <a:latin typeface="Arial" panose="020B0604020202020204" pitchFamily="34" charset="0"/>
              <a:cs typeface="Arial" panose="020B0604020202020204" pitchFamily="34" charset="0"/>
            </a:endParaRPr>
          </a:p>
          <a:p>
            <a:r>
              <a:rPr lang="en-PH" sz="3600" b="1" dirty="0">
                <a:latin typeface="Arial" panose="020B0604020202020204" pitchFamily="34" charset="0"/>
                <a:cs typeface="Arial" panose="020B0604020202020204" pitchFamily="34" charset="0"/>
              </a:rPr>
              <a:t>Job 42:1-6</a:t>
            </a:r>
          </a:p>
          <a:p>
            <a:r>
              <a:rPr lang="en-PH" sz="3600" b="1" dirty="0">
                <a:latin typeface="Arial" panose="020B0604020202020204" pitchFamily="34" charset="0"/>
                <a:cs typeface="Arial" panose="020B0604020202020204" pitchFamily="34" charset="0"/>
              </a:rPr>
              <a:t>Psalm 116:12-14</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066800"/>
            <a:ext cx="7620000" cy="3416320"/>
          </a:xfrm>
          <a:prstGeom prst="rect">
            <a:avLst/>
          </a:prstGeom>
          <a:noFill/>
        </p:spPr>
        <p:txBody>
          <a:bodyPr wrap="square" rtlCol="0">
            <a:spAutoFit/>
          </a:bodyPr>
          <a:lstStyle/>
          <a:p>
            <a:pPr marL="742950" indent="-742950">
              <a:buAutoNum type="alphaUcPeriod" startAt="2"/>
            </a:pPr>
            <a:r>
              <a:rPr lang="en-PH" sz="3600" b="1" u="sng" dirty="0">
                <a:latin typeface="Arial" panose="020B0604020202020204" pitchFamily="34" charset="0"/>
                <a:cs typeface="Arial" panose="020B0604020202020204" pitchFamily="34" charset="0"/>
              </a:rPr>
              <a:t>GOD’S PROTECTION IS ASSURED</a:t>
            </a:r>
            <a:r>
              <a:rPr lang="en-PH" sz="3600" b="1" dirty="0">
                <a:latin typeface="Arial" panose="020B0604020202020204" pitchFamily="34" charset="0"/>
                <a:cs typeface="Arial" panose="020B0604020202020204" pitchFamily="34" charset="0"/>
              </a:rPr>
              <a:t> – “</a:t>
            </a:r>
            <a:r>
              <a:rPr lang="en-PH" sz="3600" b="1" i="1" dirty="0">
                <a:latin typeface="Arial" panose="020B0604020202020204" pitchFamily="34" charset="0"/>
                <a:cs typeface="Arial" panose="020B0604020202020204" pitchFamily="34" charset="0"/>
              </a:rPr>
              <a:t>If God is for us, who is against us?”</a:t>
            </a:r>
            <a:r>
              <a:rPr lang="en-PH" sz="3600" b="1" dirty="0">
                <a:latin typeface="Arial" panose="020B0604020202020204" pitchFamily="34" charset="0"/>
                <a:cs typeface="Arial" panose="020B0604020202020204" pitchFamily="34" charset="0"/>
              </a:rPr>
              <a:t> (8:31b)</a:t>
            </a:r>
          </a:p>
          <a:p>
            <a:endParaRPr lang="en-PH" sz="3600" dirty="0">
              <a:latin typeface="Arial" panose="020B0604020202020204" pitchFamily="34" charset="0"/>
              <a:cs typeface="Arial" panose="020B0604020202020204" pitchFamily="34" charset="0"/>
            </a:endParaRPr>
          </a:p>
          <a:p>
            <a:r>
              <a:rPr lang="en-PH" sz="3600" b="1" i="1" dirty="0">
                <a:latin typeface="Arial" panose="020B0604020202020204" pitchFamily="34" charset="0"/>
                <a:cs typeface="Arial" panose="020B0604020202020204" pitchFamily="34" charset="0"/>
              </a:rPr>
              <a:t>“With God on our side, who can be against us?” </a:t>
            </a:r>
            <a:r>
              <a:rPr lang="en-PH" sz="3600" b="1" dirty="0">
                <a:latin typeface="Arial" panose="020B0604020202020204" pitchFamily="34" charset="0"/>
                <a:cs typeface="Arial" panose="020B0604020202020204" pitchFamily="34" charset="0"/>
              </a:rPr>
              <a:t>NJB</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0"/>
            <a:ext cx="7467600" cy="2308324"/>
          </a:xfrm>
          <a:prstGeom prst="rect">
            <a:avLst/>
          </a:prstGeom>
          <a:noFill/>
        </p:spPr>
        <p:txBody>
          <a:bodyPr wrap="square" rtlCol="0">
            <a:spAutoFit/>
          </a:bodyPr>
          <a:lstStyle/>
          <a:p>
            <a:r>
              <a:rPr lang="en-PH" sz="3600" dirty="0">
                <a:latin typeface="Arial" panose="020B0604020202020204" pitchFamily="34" charset="0"/>
                <a:cs typeface="Arial" panose="020B0604020202020204" pitchFamily="34" charset="0"/>
              </a:rPr>
              <a:t>“</a:t>
            </a:r>
            <a:r>
              <a:rPr lang="en-PH" sz="3600" b="1" i="1" dirty="0">
                <a:latin typeface="Arial" panose="020B0604020202020204" pitchFamily="34" charset="0"/>
                <a:cs typeface="Arial" panose="020B0604020202020204" pitchFamily="34" charset="0"/>
              </a:rPr>
              <a:t>God is for us</a:t>
            </a:r>
            <a:r>
              <a:rPr lang="en-PH" sz="3600" dirty="0">
                <a:latin typeface="Arial" panose="020B0604020202020204" pitchFamily="34" charset="0"/>
                <a:cs typeface="Arial" panose="020B0604020202020204" pitchFamily="34" charset="0"/>
              </a:rPr>
              <a:t>,” cannot be interpreted or applied apart from </a:t>
            </a:r>
            <a:r>
              <a:rPr lang="en-PH" sz="3600" b="1" dirty="0">
                <a:latin typeface="Arial" panose="020B0604020202020204" pitchFamily="34" charset="0"/>
                <a:cs typeface="Arial" panose="020B0604020202020204" pitchFamily="34" charset="0"/>
              </a:rPr>
              <a:t>His purpose </a:t>
            </a:r>
            <a:r>
              <a:rPr lang="en-PH" sz="3600" dirty="0">
                <a:latin typeface="Arial" panose="020B0604020202020204" pitchFamily="34" charset="0"/>
                <a:cs typeface="Arial" panose="020B0604020202020204" pitchFamily="34" charset="0"/>
              </a:rPr>
              <a:t>(</a:t>
            </a:r>
            <a:r>
              <a:rPr lang="en-PH" sz="3600" i="1" dirty="0">
                <a:latin typeface="Arial" panose="020B0604020202020204" pitchFamily="34" charset="0"/>
                <a:cs typeface="Arial" panose="020B0604020202020204" pitchFamily="34" charset="0"/>
              </a:rPr>
              <a:t>definite, persistent, intimate</a:t>
            </a:r>
            <a:r>
              <a:rPr lang="en-PH" sz="3600" dirty="0">
                <a:latin typeface="Arial" panose="020B0604020202020204" pitchFamily="34" charset="0"/>
                <a:cs typeface="Arial" panose="020B0604020202020204" pitchFamily="34" charset="0"/>
              </a:rPr>
              <a:t>) (</a:t>
            </a:r>
            <a:r>
              <a:rPr lang="en-PH" sz="3600" b="1" dirty="0">
                <a:latin typeface="Arial" panose="020B0604020202020204" pitchFamily="34" charset="0"/>
                <a:cs typeface="Arial" panose="020B0604020202020204" pitchFamily="34" charset="0"/>
              </a:rPr>
              <a:t>Rom.8:28-29</a:t>
            </a:r>
            <a:r>
              <a:rPr lang="en-PH" sz="3600" dirty="0">
                <a:latin typeface="Arial" panose="020B0604020202020204" pitchFamily="34" charset="0"/>
                <a:cs typeface="Arial" panose="020B0604020202020204" pitchFamily="34" charset="0"/>
              </a:rPr>
              <a:t>). </a:t>
            </a:r>
          </a:p>
        </p:txBody>
      </p:sp>
      <p:sp>
        <p:nvSpPr>
          <p:cNvPr id="3" name="TextBox 2"/>
          <p:cNvSpPr txBox="1"/>
          <p:nvPr/>
        </p:nvSpPr>
        <p:spPr>
          <a:xfrm>
            <a:off x="1066800" y="3352800"/>
            <a:ext cx="7696200" cy="2308324"/>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Joshua 5:13-15</a:t>
            </a:r>
          </a:p>
          <a:p>
            <a:r>
              <a:rPr lang="en-PH" sz="3600" b="1" dirty="0">
                <a:latin typeface="Arial" panose="020B0604020202020204" pitchFamily="34" charset="0"/>
                <a:cs typeface="Arial" panose="020B0604020202020204" pitchFamily="34" charset="0"/>
              </a:rPr>
              <a:t>Are we living in line with the purposes and the will of God?  Are we obeying His Word?</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009471"/>
            <a:ext cx="7086600" cy="1200329"/>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GOD IS OUR DEFENDER,  OUR CHAMPION!</a:t>
            </a:r>
          </a:p>
        </p:txBody>
      </p:sp>
      <p:sp>
        <p:nvSpPr>
          <p:cNvPr id="3" name="TextBox 2"/>
          <p:cNvSpPr txBox="1"/>
          <p:nvPr/>
        </p:nvSpPr>
        <p:spPr>
          <a:xfrm>
            <a:off x="1066800" y="2743200"/>
            <a:ext cx="7086600" cy="2308324"/>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With God on our side, who could possibly be an opponent who would cause us to shrink back in fear? </a:t>
            </a: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990600"/>
            <a:ext cx="7086600" cy="3246299"/>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BECAUSE GOD IS FOR US WE HAVE NOTHING TO FEAR (BUT HIM). </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Psalm 27:1; 23:4; 56:11 </a:t>
            </a:r>
          </a:p>
        </p:txBody>
      </p:sp>
    </p:spTree>
    <p:extLst>
      <p:ext uri="{BB962C8B-B14F-4D97-AF65-F5344CB8AC3E}">
        <p14:creationId xmlns:p14="http://schemas.microsoft.com/office/powerpoint/2010/main" val="3056009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0"/>
            <a:ext cx="7315200" cy="4401205"/>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Athanasius</a:t>
            </a:r>
            <a:r>
              <a:rPr lang="en-PH" sz="4000" dirty="0">
                <a:latin typeface="Arial" panose="020B0604020202020204" pitchFamily="34" charset="0"/>
                <a:cs typeface="Arial" panose="020B0604020202020204" pitchFamily="34" charset="0"/>
              </a:rPr>
              <a:t>: "</a:t>
            </a:r>
            <a:r>
              <a:rPr lang="en-PH" sz="4000" i="1" dirty="0">
                <a:latin typeface="Arial" panose="020B0604020202020204" pitchFamily="34" charset="0"/>
                <a:cs typeface="Arial" panose="020B0604020202020204" pitchFamily="34" charset="0"/>
              </a:rPr>
              <a:t>I have truth on my side, and therefore against the world I stand.</a:t>
            </a:r>
            <a:r>
              <a:rPr lang="en-PH" sz="4000" dirty="0">
                <a:latin typeface="Arial" panose="020B0604020202020204" pitchFamily="34" charset="0"/>
                <a:cs typeface="Arial" panose="020B0604020202020204" pitchFamily="34" charset="0"/>
              </a:rPr>
              <a:t>" </a:t>
            </a:r>
          </a:p>
          <a:p>
            <a:endParaRPr lang="en-PH" sz="4000"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Luther</a:t>
            </a:r>
            <a:r>
              <a:rPr lang="en-PH" sz="4000" dirty="0">
                <a:latin typeface="Arial" panose="020B0604020202020204" pitchFamily="34" charset="0"/>
                <a:cs typeface="Arial" panose="020B0604020202020204" pitchFamily="34" charset="0"/>
              </a:rPr>
              <a:t>: </a:t>
            </a:r>
            <a:r>
              <a:rPr lang="en-PH" sz="4000" i="1" dirty="0">
                <a:latin typeface="Arial" panose="020B0604020202020204" pitchFamily="34" charset="0"/>
                <a:cs typeface="Arial" panose="020B0604020202020204" pitchFamily="34" charset="0"/>
              </a:rPr>
              <a:t>"Here I stand, I cannot recant; I rest on the Word of God..."</a:t>
            </a:r>
          </a:p>
        </p:txBody>
      </p:sp>
    </p:spTree>
    <p:extLst>
      <p:ext uri="{BB962C8B-B14F-4D97-AF65-F5344CB8AC3E}">
        <p14:creationId xmlns:p14="http://schemas.microsoft.com/office/powerpoint/2010/main" val="3056009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85800"/>
            <a:ext cx="7315200" cy="5016758"/>
          </a:xfrm>
          <a:prstGeom prst="rect">
            <a:avLst/>
          </a:prstGeom>
          <a:noFill/>
        </p:spPr>
        <p:txBody>
          <a:bodyPr wrap="square" rtlCol="0">
            <a:spAutoFit/>
          </a:bodyPr>
          <a:lstStyle/>
          <a:p>
            <a:pPr marL="342900" indent="-342900">
              <a:buAutoNum type="alphaUcPeriod" startAt="3"/>
            </a:pPr>
            <a:r>
              <a:rPr lang="en-PH" sz="4000" b="1" dirty="0">
                <a:latin typeface="Arial" panose="020B0604020202020204" pitchFamily="34" charset="0"/>
                <a:cs typeface="Arial" panose="020B0604020202020204" pitchFamily="34" charset="0"/>
              </a:rPr>
              <a:t>  </a:t>
            </a:r>
            <a:r>
              <a:rPr lang="en-PH" sz="4000" b="1" u="sng" dirty="0">
                <a:latin typeface="Arial" panose="020B0604020202020204" pitchFamily="34" charset="0"/>
                <a:cs typeface="Arial" panose="020B0604020202020204" pitchFamily="34" charset="0"/>
              </a:rPr>
              <a:t>GOD’S PROVISION IS ASSERTED</a:t>
            </a:r>
            <a:r>
              <a:rPr lang="en-PH" sz="4000" dirty="0">
                <a:latin typeface="Arial" panose="020B0604020202020204" pitchFamily="34" charset="0"/>
                <a:cs typeface="Arial" panose="020B0604020202020204" pitchFamily="34" charset="0"/>
              </a:rPr>
              <a:t> - "H</a:t>
            </a:r>
            <a:r>
              <a:rPr lang="en-PH" sz="4000" i="1" dirty="0">
                <a:latin typeface="Arial" panose="020B0604020202020204" pitchFamily="34" charset="0"/>
                <a:cs typeface="Arial" panose="020B0604020202020204" pitchFamily="34" charset="0"/>
              </a:rPr>
              <a:t>e who did not spare His own Son, but delivered Him up for us all, </a:t>
            </a:r>
            <a:r>
              <a:rPr lang="en-PH" sz="4000" b="1" i="1" dirty="0">
                <a:latin typeface="Arial" panose="020B0604020202020204" pitchFamily="34" charset="0"/>
                <a:cs typeface="Arial" panose="020B0604020202020204" pitchFamily="34" charset="0"/>
              </a:rPr>
              <a:t>how will He not also with Him freely give us all things?” </a:t>
            </a:r>
            <a:r>
              <a:rPr lang="en-PH" sz="4000" dirty="0">
                <a:latin typeface="Arial" panose="020B0604020202020204" pitchFamily="34" charset="0"/>
                <a:cs typeface="Arial" panose="020B0604020202020204" pitchFamily="34" charset="0"/>
              </a:rPr>
              <a:t>(Romans 8:32).</a:t>
            </a:r>
          </a:p>
          <a:p>
            <a:pPr marL="342900" indent="-342900">
              <a:buAutoNum type="alphaUcPeriod" startAt="3"/>
            </a:pP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33400"/>
            <a:ext cx="7239000" cy="5016758"/>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An argument based on the greater and the lesser: </a:t>
            </a:r>
          </a:p>
          <a:p>
            <a:endParaRPr lang="en-PH" sz="4000" b="1" dirty="0">
              <a:latin typeface="Arial" panose="020B0604020202020204" pitchFamily="34" charset="0"/>
              <a:cs typeface="Arial" panose="020B0604020202020204" pitchFamily="34" charset="0"/>
            </a:endParaRPr>
          </a:p>
          <a:p>
            <a:r>
              <a:rPr lang="en-PH" sz="4000" b="1" i="1" dirty="0">
                <a:latin typeface="Arial" panose="020B0604020202020204" pitchFamily="34" charset="0"/>
                <a:cs typeface="Arial" panose="020B0604020202020204" pitchFamily="34" charset="0"/>
              </a:rPr>
              <a:t>If God did not hesitate to give us the greatest gift of all, certainly He can be counted on to freely give us lesser gifts.</a:t>
            </a:r>
            <a:endParaRPr lang="en-PH" sz="4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315200" cy="4401205"/>
          </a:xfrm>
          <a:prstGeom prst="rect">
            <a:avLst/>
          </a:prstGeom>
          <a:noFill/>
        </p:spPr>
        <p:txBody>
          <a:bodyPr wrap="square" rtlCol="0">
            <a:spAutoFit/>
          </a:bodyPr>
          <a:lstStyle/>
          <a:p>
            <a:r>
              <a:rPr lang="en-PH" sz="4000" i="1" dirty="0">
                <a:latin typeface="Arial" panose="020B0604020202020204" pitchFamily="34" charset="0"/>
                <a:cs typeface="Arial" panose="020B0604020202020204" pitchFamily="34" charset="0"/>
              </a:rPr>
              <a:t>“Since God did not spare His own Son, but gave Him up to benefit us all, we may be certain, after such a gift, that He will not refuse anything He can give.” Romans 8:32, NJB</a:t>
            </a:r>
            <a:endParaRPr lang="en-PH" sz="4000" dirty="0">
              <a:latin typeface="Arial" panose="020B0604020202020204" pitchFamily="34" charset="0"/>
              <a:cs typeface="Arial" panose="020B0604020202020204" pitchFamily="34" charset="0"/>
            </a:endParaRPr>
          </a:p>
          <a:p>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762000"/>
            <a:ext cx="7010400" cy="5139869"/>
          </a:xfrm>
          <a:prstGeom prst="rect">
            <a:avLst/>
          </a:prstGeom>
          <a:noFill/>
        </p:spPr>
        <p:txBody>
          <a:bodyPr wrap="square" rtlCol="0">
            <a:spAutoFit/>
          </a:bodyPr>
          <a:lstStyle/>
          <a:p>
            <a:pPr algn="ctr"/>
            <a:r>
              <a:rPr lang="en-PH" sz="3600" dirty="0">
                <a:latin typeface="Arial" panose="020B0604020202020204" pitchFamily="34" charset="0"/>
                <a:cs typeface="Arial" panose="020B0604020202020204" pitchFamily="34" charset="0"/>
              </a:rPr>
              <a:t>Octavious Winslow: </a:t>
            </a:r>
          </a:p>
          <a:p>
            <a:pPr algn="ctr"/>
            <a:r>
              <a:rPr lang="en-PH" sz="3600" dirty="0">
                <a:latin typeface="Arial" panose="020B0604020202020204" pitchFamily="34" charset="0"/>
                <a:cs typeface="Arial" panose="020B0604020202020204" pitchFamily="34" charset="0"/>
              </a:rPr>
              <a:t>“Who delivered up Jesus to die? Not Judas for money; not Pilate for fear, not the Jews, for envy; </a:t>
            </a:r>
            <a:r>
              <a:rPr lang="en-PH" sz="3600" b="1" dirty="0">
                <a:latin typeface="Arial" panose="020B0604020202020204" pitchFamily="34" charset="0"/>
                <a:cs typeface="Arial" panose="020B0604020202020204" pitchFamily="34" charset="0"/>
              </a:rPr>
              <a:t>but the Father for love</a:t>
            </a:r>
            <a:r>
              <a:rPr lang="en-PH" sz="3600" dirty="0">
                <a:latin typeface="Arial" panose="020B0604020202020204" pitchFamily="34" charset="0"/>
                <a:cs typeface="Arial" panose="020B0604020202020204" pitchFamily="34" charset="0"/>
              </a:rPr>
              <a:t>.”</a:t>
            </a:r>
          </a:p>
          <a:p>
            <a:pPr algn="ctr"/>
            <a:endParaRPr lang="en-PH" sz="4000" dirty="0">
              <a:latin typeface="Arial" panose="020B0604020202020204" pitchFamily="34" charset="0"/>
              <a:cs typeface="Arial" panose="020B0604020202020204" pitchFamily="34" charset="0"/>
            </a:endParaRPr>
          </a:p>
          <a:p>
            <a:r>
              <a:rPr lang="en-PH" sz="3600" b="1" i="1" dirty="0">
                <a:latin typeface="Arial" panose="020B0604020202020204" pitchFamily="34" charset="0"/>
                <a:cs typeface="Arial" panose="020B0604020202020204" pitchFamily="34" charset="0"/>
              </a:rPr>
              <a:t>“Amazing love, how can it be, </a:t>
            </a:r>
          </a:p>
          <a:p>
            <a:r>
              <a:rPr lang="en-PH" sz="3600" b="1" i="1" dirty="0">
                <a:latin typeface="Arial" panose="020B0604020202020204" pitchFamily="34" charset="0"/>
                <a:cs typeface="Arial" panose="020B0604020202020204" pitchFamily="34" charset="0"/>
              </a:rPr>
              <a:t>that Thou, My God, should die for me?”</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066800"/>
            <a:ext cx="6934200" cy="4401205"/>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WHAT ARE YOUR FEARS? SITUATIONS YOU FEAR THE MOST? </a:t>
            </a:r>
          </a:p>
          <a:p>
            <a:pPr algn="ctr"/>
            <a:endParaRPr lang="en-PH" sz="4000" b="1" dirty="0">
              <a:latin typeface="Arial" panose="020B0604020202020204" pitchFamily="34" charset="0"/>
              <a:cs typeface="Arial" panose="020B0604020202020204" pitchFamily="34" charset="0"/>
            </a:endParaRPr>
          </a:p>
          <a:p>
            <a:pPr algn="ctr"/>
            <a:r>
              <a:rPr lang="en-PH" sz="4000" b="1" dirty="0">
                <a:latin typeface="Arial" panose="020B0604020202020204" pitchFamily="34" charset="0"/>
                <a:cs typeface="Arial" panose="020B0604020202020204" pitchFamily="34" charset="0"/>
              </a:rPr>
              <a:t>WHERE IS YOUR CONFIDENCE AND ASSURANCE FOUND?</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533400"/>
            <a:ext cx="7467600" cy="5632311"/>
          </a:xfrm>
          <a:prstGeom prst="rect">
            <a:avLst/>
          </a:prstGeom>
          <a:noFill/>
        </p:spPr>
        <p:txBody>
          <a:bodyPr wrap="square" rtlCol="0">
            <a:spAutoFit/>
          </a:bodyPr>
          <a:lstStyle/>
          <a:p>
            <a:r>
              <a:rPr lang="en-PH" sz="3500" b="1" dirty="0">
                <a:latin typeface="Arial" panose="020B0604020202020204" pitchFamily="34" charset="0"/>
                <a:cs typeface="Arial" panose="020B0604020202020204" pitchFamily="34" charset="0"/>
              </a:rPr>
              <a:t>THE SON WILLINGLY ENDURED THE AGONY OF THE CROSS TO DO THE WILL OF HIS FATHER AND TO BRING GLORY TO HIM. </a:t>
            </a:r>
          </a:p>
          <a:p>
            <a:endParaRPr lang="en-PH" sz="3500" b="1" dirty="0">
              <a:latin typeface="Arial" panose="020B0604020202020204" pitchFamily="34" charset="0"/>
              <a:cs typeface="Arial" panose="020B0604020202020204" pitchFamily="34" charset="0"/>
            </a:endParaRPr>
          </a:p>
          <a:p>
            <a:r>
              <a:rPr lang="en-PH" sz="3500" b="1" dirty="0">
                <a:latin typeface="Arial" panose="020B0604020202020204" pitchFamily="34" charset="0"/>
                <a:cs typeface="Arial" panose="020B0604020202020204" pitchFamily="34" charset="0"/>
              </a:rPr>
              <a:t>THE FATHER WILLINGLY GAVE UP HIS SON SO THAT BY HIS SACRIFICE THE SON MIGHT BE GLORIFIED (John 17:1-5; Phil. 2:5-11).</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09600"/>
            <a:ext cx="7315200" cy="4955203"/>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UNBIBLICAL CLAIMS: </a:t>
            </a:r>
          </a:p>
          <a:p>
            <a:r>
              <a:rPr lang="en-PH" sz="4000" i="1" dirty="0">
                <a:latin typeface="Arial" panose="020B0604020202020204" pitchFamily="34" charset="0"/>
                <a:cs typeface="Arial" panose="020B0604020202020204" pitchFamily="34" charset="0"/>
              </a:rPr>
              <a:t>“We were worth so much to God that He sent His Son to die for us.” </a:t>
            </a:r>
          </a:p>
          <a:p>
            <a:endParaRPr lang="en-PH" sz="4000" i="1" dirty="0">
              <a:latin typeface="Arial" panose="020B0604020202020204" pitchFamily="34" charset="0"/>
              <a:cs typeface="Arial" panose="020B0604020202020204" pitchFamily="34" charset="0"/>
            </a:endParaRPr>
          </a:p>
          <a:p>
            <a:r>
              <a:rPr lang="en-PH" sz="4000" i="1" dirty="0">
                <a:latin typeface="Arial" panose="020B0604020202020204" pitchFamily="34" charset="0"/>
                <a:cs typeface="Arial" panose="020B0604020202020204" pitchFamily="34" charset="0"/>
              </a:rPr>
              <a:t>“If I were the only one in the world to believe in Him, Christ would have died for me.”</a:t>
            </a:r>
          </a:p>
        </p:txBody>
      </p:sp>
    </p:spTree>
    <p:extLst>
      <p:ext uri="{BB962C8B-B14F-4D97-AF65-F5344CB8AC3E}">
        <p14:creationId xmlns:p14="http://schemas.microsoft.com/office/powerpoint/2010/main" val="3056009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14400"/>
            <a:ext cx="7239000" cy="5078313"/>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THE CROSS OF CALVARY IS NOT THE MEASURE OF OUR WORTH; IT IS THE MEASURE OF GOD’S LOVE!</a:t>
            </a:r>
            <a:endParaRPr lang="en-PH" sz="3600" dirty="0">
              <a:latin typeface="Arial" panose="020B0604020202020204" pitchFamily="34" charset="0"/>
              <a:cs typeface="Arial" panose="020B0604020202020204" pitchFamily="34" charset="0"/>
            </a:endParaRPr>
          </a:p>
          <a:p>
            <a:endParaRPr lang="en-PH" sz="3600" b="1" i="1" dirty="0">
              <a:latin typeface="Arial" panose="020B0604020202020204" pitchFamily="34" charset="0"/>
              <a:cs typeface="Arial" panose="020B0604020202020204" pitchFamily="34" charset="0"/>
            </a:endParaRPr>
          </a:p>
          <a:p>
            <a:r>
              <a:rPr lang="en-PH" sz="3600" b="1" dirty="0">
                <a:latin typeface="Arial" panose="020B0604020202020204" pitchFamily="34" charset="0"/>
                <a:cs typeface="Arial" panose="020B0604020202020204" pitchFamily="34" charset="0"/>
              </a:rPr>
              <a:t>Christ did not die for us because we were worthy. We are MADE worthy because Christ died for us.</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058882"/>
            <a:ext cx="7391400" cy="3970318"/>
          </a:xfrm>
          <a:prstGeom prst="rect">
            <a:avLst/>
          </a:prstGeom>
        </p:spPr>
        <p:txBody>
          <a:bodyPr wrap="square">
            <a:spAutoFit/>
          </a:bodyPr>
          <a:lstStyle/>
          <a:p>
            <a:r>
              <a:rPr lang="en-PH" sz="3600" b="1" dirty="0">
                <a:latin typeface="Arial" panose="020B0604020202020204" pitchFamily="34" charset="0"/>
                <a:cs typeface="Arial" panose="020B0604020202020204" pitchFamily="34" charset="0"/>
              </a:rPr>
              <a:t>Implications: THERE IS NO WAY GOD COULD GIVE HIS SON FOR US AND THEN CAST US OUT. </a:t>
            </a:r>
          </a:p>
          <a:p>
            <a:endParaRPr lang="en-PH" sz="3600" b="1" dirty="0">
              <a:latin typeface="Arial" panose="020B0604020202020204" pitchFamily="34" charset="0"/>
              <a:cs typeface="Arial" panose="020B0604020202020204" pitchFamily="34" charset="0"/>
            </a:endParaRPr>
          </a:p>
          <a:p>
            <a:r>
              <a:rPr lang="en-PH" sz="3600" b="1" dirty="0">
                <a:latin typeface="Arial" panose="020B0604020202020204" pitchFamily="34" charset="0"/>
                <a:cs typeface="Arial" panose="020B0604020202020204" pitchFamily="34" charset="0"/>
              </a:rPr>
              <a:t>AT SUCH A GREAT COST TO HIMSELF, HE WILL SURELY COMPLETE WHAT HE BEGAN!</a:t>
            </a:r>
          </a:p>
        </p:txBody>
      </p:sp>
    </p:spTree>
    <p:extLst>
      <p:ext uri="{BB962C8B-B14F-4D97-AF65-F5344CB8AC3E}">
        <p14:creationId xmlns:p14="http://schemas.microsoft.com/office/powerpoint/2010/main" val="3056009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762000"/>
            <a:ext cx="7162800" cy="3170099"/>
          </a:xfrm>
          <a:prstGeom prst="rect">
            <a:avLst/>
          </a:prstGeom>
        </p:spPr>
        <p:txBody>
          <a:bodyPr wrap="square">
            <a:spAutoFit/>
          </a:bodyPr>
          <a:lstStyle/>
          <a:p>
            <a:r>
              <a:rPr lang="en-PH" sz="4000" dirty="0">
                <a:latin typeface="Arial" panose="020B0604020202020204" pitchFamily="34" charset="0"/>
                <a:cs typeface="Arial" panose="020B0604020202020204" pitchFamily="34" charset="0"/>
              </a:rPr>
              <a:t>Martin Lloyd Jones:  </a:t>
            </a:r>
          </a:p>
          <a:p>
            <a:r>
              <a:rPr lang="en-PH" sz="4000" b="1" i="1" dirty="0">
                <a:latin typeface="Arial" panose="020B0604020202020204" pitchFamily="34" charset="0"/>
                <a:cs typeface="Arial" panose="020B0604020202020204" pitchFamily="34" charset="0"/>
              </a:rPr>
              <a:t>“If God did these things for you when an enemy, He cannot possibly reject you when a child.”</a:t>
            </a:r>
          </a:p>
        </p:txBody>
      </p:sp>
    </p:spTree>
    <p:extLst>
      <p:ext uri="{BB962C8B-B14F-4D97-AF65-F5344CB8AC3E}">
        <p14:creationId xmlns:p14="http://schemas.microsoft.com/office/powerpoint/2010/main" val="23364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85800"/>
            <a:ext cx="7543800" cy="4031873"/>
          </a:xfrm>
          <a:prstGeom prst="rect">
            <a:avLst/>
          </a:prstGeom>
          <a:noFill/>
        </p:spPr>
        <p:txBody>
          <a:bodyPr wrap="square" rtlCol="0">
            <a:spAutoFit/>
          </a:bodyPr>
          <a:lstStyle/>
          <a:p>
            <a:r>
              <a:rPr lang="en-PH" sz="4400" dirty="0">
                <a:latin typeface="Arial" panose="020B0604020202020204" pitchFamily="34" charset="0"/>
                <a:cs typeface="Arial" panose="020B0604020202020204" pitchFamily="34" charset="0"/>
              </a:rPr>
              <a:t>If God gave up His beloved Son, His precious Son, then it is not difficult to believe that He will </a:t>
            </a:r>
            <a:r>
              <a:rPr lang="en-PH" sz="4400" b="1" dirty="0">
                <a:latin typeface="Arial" panose="020B0604020202020204" pitchFamily="34" charset="0"/>
                <a:cs typeface="Arial" panose="020B0604020202020204" pitchFamily="34" charset="0"/>
              </a:rPr>
              <a:t>“freely” </a:t>
            </a:r>
            <a:r>
              <a:rPr lang="en-PH" sz="4400" dirty="0">
                <a:latin typeface="Arial" panose="020B0604020202020204" pitchFamily="34" charset="0"/>
                <a:cs typeface="Arial" panose="020B0604020202020204" pitchFamily="34" charset="0"/>
              </a:rPr>
              <a:t>give us </a:t>
            </a:r>
            <a:r>
              <a:rPr lang="en-PH" sz="4400" b="1" dirty="0">
                <a:latin typeface="Arial" panose="020B0604020202020204" pitchFamily="34" charset="0"/>
                <a:cs typeface="Arial" panose="020B0604020202020204" pitchFamily="34" charset="0"/>
              </a:rPr>
              <a:t>“all things.” </a:t>
            </a:r>
          </a:p>
          <a:p>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85800"/>
            <a:ext cx="7543800" cy="3785652"/>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BECAUSE GOD HAS DONE US THE GREATEST CONCEIVABLE GOOD, WE CAN BE ASSURED THAT ALL OTHER GOOD (V.29) WILL FOLLOW. </a:t>
            </a:r>
          </a:p>
        </p:txBody>
      </p:sp>
    </p:spTree>
    <p:extLst>
      <p:ext uri="{BB962C8B-B14F-4D97-AF65-F5344CB8AC3E}">
        <p14:creationId xmlns:p14="http://schemas.microsoft.com/office/powerpoint/2010/main" val="1625244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7924800" cy="5632311"/>
          </a:xfrm>
          <a:prstGeom prst="rect">
            <a:avLst/>
          </a:prstGeom>
          <a:noFill/>
        </p:spPr>
        <p:txBody>
          <a:bodyPr wrap="square" rtlCol="0">
            <a:spAutoFit/>
          </a:bodyPr>
          <a:lstStyle/>
          <a:p>
            <a:pPr marL="742950" indent="-742950">
              <a:buAutoNum type="alphaUcPeriod" startAt="4"/>
            </a:pPr>
            <a:r>
              <a:rPr lang="en-PH" sz="3600" b="1" u="sng" dirty="0">
                <a:latin typeface="Arial" panose="020B0604020202020204" pitchFamily="34" charset="0"/>
                <a:cs typeface="Arial" panose="020B0604020202020204" pitchFamily="34" charset="0"/>
              </a:rPr>
              <a:t>GOD’S PRESERVATION IS AFFIRMED</a:t>
            </a:r>
            <a:r>
              <a:rPr lang="en-PH" sz="3600" b="1" dirty="0">
                <a:latin typeface="Arial" panose="020B0604020202020204" pitchFamily="34" charset="0"/>
                <a:cs typeface="Arial" panose="020B0604020202020204" pitchFamily="34" charset="0"/>
              </a:rPr>
              <a:t> – “</a:t>
            </a:r>
            <a:r>
              <a:rPr lang="en-PH" sz="3600" dirty="0">
                <a:latin typeface="Arial" panose="020B0604020202020204" pitchFamily="34" charset="0"/>
                <a:cs typeface="Arial" panose="020B0604020202020204" pitchFamily="34" charset="0"/>
              </a:rPr>
              <a:t>W</a:t>
            </a:r>
            <a:r>
              <a:rPr lang="en-PH" sz="3600" i="1" dirty="0">
                <a:latin typeface="Arial" panose="020B0604020202020204" pitchFamily="34" charset="0"/>
                <a:cs typeface="Arial" panose="020B0604020202020204" pitchFamily="34" charset="0"/>
              </a:rPr>
              <a:t>ho will bring a charge against God’s elect? God is the One who justifies. Who is the one who condemns? </a:t>
            </a:r>
            <a:r>
              <a:rPr lang="en-PH" sz="3600" dirty="0">
                <a:latin typeface="Arial" panose="020B0604020202020204" pitchFamily="34" charset="0"/>
                <a:cs typeface="Arial" panose="020B0604020202020204" pitchFamily="34" charset="0"/>
              </a:rPr>
              <a:t>Christ Jesus is He who died, yes, rather who was raised, who is at the right hand of God, who also intercedes for us” (v.33-34). </a:t>
            </a:r>
          </a:p>
          <a:p>
            <a:pPr marL="742950" indent="-742950">
              <a:buAutoNum type="alphaUcPeriod" startAt="4"/>
            </a:pP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5712"/>
            <a:ext cx="8382000" cy="2185214"/>
          </a:xfrm>
          <a:prstGeom prst="rect">
            <a:avLst/>
          </a:prstGeom>
          <a:noFill/>
        </p:spPr>
        <p:txBody>
          <a:bodyPr wrap="square" rtlCol="0">
            <a:spAutoFit/>
          </a:bodyPr>
          <a:lstStyle/>
          <a:p>
            <a:r>
              <a:rPr lang="en-PH" sz="3400" b="1" dirty="0">
                <a:latin typeface="Arial" panose="020B0604020202020204" pitchFamily="34" charset="0"/>
                <a:cs typeface="Arial" panose="020B0604020202020204" pitchFamily="34" charset="0"/>
              </a:rPr>
              <a:t>Just as God has ordained that there is no other Savior than Jesus Christ, so there is no other Judge than Jesus Christ   </a:t>
            </a:r>
            <a:r>
              <a:rPr lang="en-PH" sz="3200" dirty="0">
                <a:latin typeface="Arial" panose="020B0604020202020204" pitchFamily="34" charset="0"/>
                <a:cs typeface="Arial" panose="020B0604020202020204" pitchFamily="34" charset="0"/>
              </a:rPr>
              <a:t>(John 3:17).</a:t>
            </a:r>
            <a:endParaRPr lang="en-PH" sz="3400" dirty="0">
              <a:latin typeface="Arial" panose="020B0604020202020204" pitchFamily="34" charset="0"/>
              <a:cs typeface="Arial" panose="020B0604020202020204" pitchFamily="34" charset="0"/>
            </a:endParaRPr>
          </a:p>
        </p:txBody>
      </p:sp>
      <p:sp>
        <p:nvSpPr>
          <p:cNvPr id="3" name="TextBox 2"/>
          <p:cNvSpPr txBox="1"/>
          <p:nvPr/>
        </p:nvSpPr>
        <p:spPr>
          <a:xfrm>
            <a:off x="533400" y="3276600"/>
            <a:ext cx="8077200" cy="2862322"/>
          </a:xfrm>
          <a:prstGeom prst="rect">
            <a:avLst/>
          </a:prstGeom>
          <a:noFill/>
        </p:spPr>
        <p:txBody>
          <a:bodyPr wrap="square" rtlCol="0">
            <a:spAutoFit/>
          </a:bodyPr>
          <a:lstStyle/>
          <a:p>
            <a:r>
              <a:rPr lang="en-PH" sz="3600" dirty="0">
                <a:latin typeface="Arial" panose="020B0604020202020204" pitchFamily="34" charset="0"/>
                <a:cs typeface="Arial" panose="020B0604020202020204" pitchFamily="34" charset="0"/>
              </a:rPr>
              <a:t>“…</a:t>
            </a:r>
            <a:r>
              <a:rPr lang="en-PH" sz="3600" i="1" dirty="0">
                <a:latin typeface="Arial" panose="020B0604020202020204" pitchFamily="34" charset="0"/>
                <a:cs typeface="Arial" panose="020B0604020202020204" pitchFamily="34" charset="0"/>
              </a:rPr>
              <a:t>for I did not come to judge the world, but to save the world. He who rejects Me… has one who judges him; the word I spoke is what will judge him at the last day”</a:t>
            </a:r>
            <a:r>
              <a:rPr lang="en-PH" sz="3600" dirty="0">
                <a:latin typeface="Arial" panose="020B0604020202020204" pitchFamily="34" charset="0"/>
                <a:cs typeface="Arial" panose="020B0604020202020204" pitchFamily="34" charset="0"/>
              </a:rPr>
              <a:t> (John 12:47-48).</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762000"/>
            <a:ext cx="7315200" cy="4401205"/>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THE LORD IS EITHER ONE’S SAVIOR OR ONE’S JUDGE. </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If He is your Savior, He will not be your Judge… If you reject Him as Savior, He will certainly be your Judge! </a:t>
            </a:r>
          </a:p>
        </p:txBody>
      </p:sp>
    </p:spTree>
    <p:extLst>
      <p:ext uri="{BB962C8B-B14F-4D97-AF65-F5344CB8AC3E}">
        <p14:creationId xmlns:p14="http://schemas.microsoft.com/office/powerpoint/2010/main" val="3056009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4400" y="1295400"/>
            <a:ext cx="7315200" cy="3170099"/>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CHRISTIANS HAVE CONFIDENCE </a:t>
            </a:r>
          </a:p>
          <a:p>
            <a:pPr algn="ctr"/>
            <a:r>
              <a:rPr lang="en-PH" sz="4000" b="1" dirty="0">
                <a:latin typeface="Arial" panose="020B0604020202020204" pitchFamily="34" charset="0"/>
                <a:cs typeface="Arial" panose="020B0604020202020204" pitchFamily="34" charset="0"/>
              </a:rPr>
              <a:t>NOT IN THEMSELVES BUT </a:t>
            </a:r>
          </a:p>
          <a:p>
            <a:pPr algn="ctr"/>
            <a:r>
              <a:rPr lang="en-PH" sz="4000" b="1" dirty="0">
                <a:latin typeface="Arial" panose="020B0604020202020204" pitchFamily="34" charset="0"/>
                <a:cs typeface="Arial" panose="020B0604020202020204" pitchFamily="34" charset="0"/>
              </a:rPr>
              <a:t>IN THE GRACE AND FAITHFULNESS OF GOD!</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7848600" cy="5078313"/>
          </a:xfrm>
          <a:prstGeom prst="rect">
            <a:avLst/>
          </a:prstGeom>
          <a:noFill/>
        </p:spPr>
        <p:txBody>
          <a:bodyPr wrap="square" rtlCol="0">
            <a:spAutoFit/>
          </a:bodyPr>
          <a:lstStyle/>
          <a:p>
            <a:r>
              <a:rPr lang="en-PH" sz="3600" dirty="0">
                <a:latin typeface="Arial" panose="020B0604020202020204" pitchFamily="34" charset="0"/>
                <a:cs typeface="Arial" panose="020B0604020202020204" pitchFamily="34" charset="0"/>
              </a:rPr>
              <a:t>C. K. Barrett: </a:t>
            </a:r>
            <a:r>
              <a:rPr lang="en-PH" sz="3600" i="1" dirty="0">
                <a:latin typeface="Arial" panose="020B0604020202020204" pitchFamily="34" charset="0"/>
                <a:cs typeface="Arial" panose="020B0604020202020204" pitchFamily="34" charset="0"/>
              </a:rPr>
              <a:t>“Who can bring a charge against God’s elect? </a:t>
            </a:r>
            <a:r>
              <a:rPr lang="en-PH" sz="3600" b="1" i="1" u="sng" dirty="0">
                <a:latin typeface="Arial" panose="020B0604020202020204" pitchFamily="34" charset="0"/>
                <a:cs typeface="Arial" panose="020B0604020202020204" pitchFamily="34" charset="0"/>
              </a:rPr>
              <a:t>God</a:t>
            </a:r>
            <a:r>
              <a:rPr lang="en-PH" sz="3600" i="1" dirty="0">
                <a:latin typeface="Arial" panose="020B0604020202020204" pitchFamily="34" charset="0"/>
                <a:cs typeface="Arial" panose="020B0604020202020204" pitchFamily="34" charset="0"/>
              </a:rPr>
              <a:t>—who justifies us? Who condemns us? </a:t>
            </a:r>
            <a:r>
              <a:rPr lang="en-PH" sz="3600" b="1" i="1" u="sng" dirty="0">
                <a:latin typeface="Arial" panose="020B0604020202020204" pitchFamily="34" charset="0"/>
                <a:cs typeface="Arial" panose="020B0604020202020204" pitchFamily="34" charset="0"/>
              </a:rPr>
              <a:t>Christ Jesus</a:t>
            </a:r>
            <a:r>
              <a:rPr lang="en-PH" sz="3600" i="1" dirty="0">
                <a:latin typeface="Arial" panose="020B0604020202020204" pitchFamily="34" charset="0"/>
                <a:cs typeface="Arial" panose="020B0604020202020204" pitchFamily="34" charset="0"/>
              </a:rPr>
              <a:t>—who died, or rather was raised, who is at the right hand of God, who actually is interceding on our behalf?”</a:t>
            </a:r>
          </a:p>
          <a:p>
            <a:endParaRPr lang="en-PH" sz="3600" i="1" dirty="0">
              <a:latin typeface="Arial" panose="020B0604020202020204" pitchFamily="34" charset="0"/>
              <a:cs typeface="Arial" panose="020B0604020202020204" pitchFamily="34" charset="0"/>
            </a:endParaRPr>
          </a:p>
          <a:p>
            <a:r>
              <a:rPr lang="en-PH" sz="3600" b="1" dirty="0">
                <a:latin typeface="Arial" panose="020B0604020202020204" pitchFamily="34" charset="0"/>
                <a:cs typeface="Arial" panose="020B0604020202020204" pitchFamily="34" charset="0"/>
              </a:rPr>
              <a:t>Isaiah 50:4-10</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7162800" cy="5016758"/>
          </a:xfrm>
          <a:prstGeom prst="rect">
            <a:avLst/>
          </a:prstGeom>
          <a:noFill/>
        </p:spPr>
        <p:txBody>
          <a:bodyPr wrap="square" rtlCol="0">
            <a:spAutoFit/>
          </a:bodyPr>
          <a:lstStyle/>
          <a:p>
            <a:r>
              <a:rPr lang="en-PH" sz="4000" b="1">
                <a:latin typeface="Arial" panose="020B0604020202020204" pitchFamily="34" charset="0"/>
                <a:cs typeface="Arial" panose="020B0604020202020204" pitchFamily="34" charset="0"/>
              </a:rPr>
              <a:t>He did not fear ill-treatment from men. He willingly committed His life to God who is His Defender. With God on His side, Christ was both willing and able to face a world that would reject and persecute Him. </a:t>
            </a: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7696200" cy="4401205"/>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CONCLUDING APPLICATIONS: WHAT SHALL WE SAY THEN?</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1.  WE HAVE CONFIDENT ASSURANCE ON THE BASIS OF GOD’S WORK THROUGH CHRIST ON OUR BEHALF. </a:t>
            </a:r>
          </a:p>
        </p:txBody>
      </p:sp>
    </p:spTree>
    <p:extLst>
      <p:ext uri="{BB962C8B-B14F-4D97-AF65-F5344CB8AC3E}">
        <p14:creationId xmlns:p14="http://schemas.microsoft.com/office/powerpoint/2010/main" val="30560096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066800"/>
            <a:ext cx="6705600" cy="4401205"/>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2. WE MUST LIVE IN CONTINUAL PRAISE TO GOD FOR THE GREAT AND SECURE SALVATION HE HAS GIVEN US.</a:t>
            </a:r>
          </a:p>
          <a:p>
            <a:endParaRPr lang="en-PH" sz="4000" b="1" dirty="0">
              <a:latin typeface="Arial" panose="020B0604020202020204" pitchFamily="34" charset="0"/>
              <a:cs typeface="Arial" panose="020B0604020202020204" pitchFamily="34" charset="0"/>
            </a:endParaRPr>
          </a:p>
          <a:p>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81000"/>
            <a:ext cx="7848600" cy="5016758"/>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Let us greatly rejoice that:</a:t>
            </a:r>
          </a:p>
          <a:p>
            <a:r>
              <a:rPr lang="en-PH" sz="4000" b="1" dirty="0">
                <a:latin typeface="Arial" panose="020B0604020202020204" pitchFamily="34" charset="0"/>
                <a:cs typeface="Arial" panose="020B0604020202020204" pitchFamily="34" charset="0"/>
              </a:rPr>
              <a:t> </a:t>
            </a:r>
          </a:p>
          <a:p>
            <a:pPr marL="742950" indent="-742950">
              <a:buAutoNum type="alphaLcPeriod"/>
            </a:pPr>
            <a:r>
              <a:rPr lang="en-PH" sz="4000" b="1" dirty="0">
                <a:latin typeface="Arial" panose="020B0604020202020204" pitchFamily="34" charset="0"/>
                <a:cs typeface="Arial" panose="020B0604020202020204" pitchFamily="34" charset="0"/>
              </a:rPr>
              <a:t>HIS PLAN IS ABSOLUTE/ACCURATE.    No one can frustrate His plan. </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HE IS OUR GREAT DESIGNER!</a:t>
            </a:r>
          </a:p>
        </p:txBody>
      </p:sp>
    </p:spTree>
    <p:extLst>
      <p:ext uri="{BB962C8B-B14F-4D97-AF65-F5344CB8AC3E}">
        <p14:creationId xmlns:p14="http://schemas.microsoft.com/office/powerpoint/2010/main" val="30560096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81000"/>
            <a:ext cx="7696200" cy="4401205"/>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Let us greatly rejoice that:</a:t>
            </a:r>
          </a:p>
          <a:p>
            <a:r>
              <a:rPr lang="en-PH" sz="4000" b="1" dirty="0">
                <a:latin typeface="Arial" panose="020B0604020202020204" pitchFamily="34" charset="0"/>
                <a:cs typeface="Arial" panose="020B0604020202020204" pitchFamily="34" charset="0"/>
              </a:rPr>
              <a:t> </a:t>
            </a:r>
          </a:p>
          <a:p>
            <a:r>
              <a:rPr lang="en-PH" sz="4000" b="1" dirty="0">
                <a:latin typeface="Arial" panose="020B0604020202020204" pitchFamily="34" charset="0"/>
                <a:cs typeface="Arial" panose="020B0604020202020204" pitchFamily="34" charset="0"/>
              </a:rPr>
              <a:t>b. HIS PROTECTION IS ASSURED.  No one can destroy His stronghold. </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HE IS OUR PROTECTOR!</a:t>
            </a:r>
          </a:p>
        </p:txBody>
      </p:sp>
    </p:spTree>
    <p:extLst>
      <p:ext uri="{BB962C8B-B14F-4D97-AF65-F5344CB8AC3E}">
        <p14:creationId xmlns:p14="http://schemas.microsoft.com/office/powerpoint/2010/main" val="2293549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81000"/>
            <a:ext cx="7543800" cy="5016758"/>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Let us greatly rejoice that:</a:t>
            </a:r>
          </a:p>
          <a:p>
            <a:r>
              <a:rPr lang="en-PH" sz="4000" b="1" dirty="0">
                <a:latin typeface="Arial" panose="020B0604020202020204" pitchFamily="34" charset="0"/>
                <a:cs typeface="Arial" panose="020B0604020202020204" pitchFamily="34" charset="0"/>
              </a:rPr>
              <a:t> </a:t>
            </a:r>
          </a:p>
          <a:p>
            <a:r>
              <a:rPr lang="en-PH" sz="4000" b="1" dirty="0">
                <a:latin typeface="Arial" panose="020B0604020202020204" pitchFamily="34" charset="0"/>
                <a:cs typeface="Arial" panose="020B0604020202020204" pitchFamily="34" charset="0"/>
              </a:rPr>
              <a:t>c. HIS PROVISION IS ASSERTED. None can quench His generosity.  </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HE IS OUR PROVIDER!</a:t>
            </a:r>
          </a:p>
          <a:p>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135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81000"/>
            <a:ext cx="7543800" cy="5632311"/>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Let us greatly rejoice that:</a:t>
            </a:r>
          </a:p>
          <a:p>
            <a:r>
              <a:rPr lang="en-PH" sz="4000" b="1" dirty="0">
                <a:latin typeface="Arial" panose="020B0604020202020204" pitchFamily="34" charset="0"/>
                <a:cs typeface="Arial" panose="020B0604020202020204" pitchFamily="34" charset="0"/>
              </a:rPr>
              <a:t> </a:t>
            </a:r>
          </a:p>
          <a:p>
            <a:r>
              <a:rPr lang="en-PH" sz="4000" b="1" dirty="0">
                <a:latin typeface="Arial" panose="020B0604020202020204" pitchFamily="34" charset="0"/>
                <a:cs typeface="Arial" panose="020B0604020202020204" pitchFamily="34" charset="0"/>
              </a:rPr>
              <a:t>d. HIS PRESERVATION IS AFFIRMED. No one can accuse or condemn His beloved people. </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HE IS OUR LORD AND SAVIOR! </a:t>
            </a:r>
          </a:p>
        </p:txBody>
      </p:sp>
    </p:spTree>
    <p:extLst>
      <p:ext uri="{BB962C8B-B14F-4D97-AF65-F5344CB8AC3E}">
        <p14:creationId xmlns:p14="http://schemas.microsoft.com/office/powerpoint/2010/main" val="2758731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401901"/>
            <a:ext cx="7010400" cy="3170099"/>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3. KNOWING ALL THESE, WE SHOULD BE THE MOST CONFIDENT, MOST SECURE AND HAPPIEST, PEOPLE ON EARTH!</a:t>
            </a:r>
          </a:p>
        </p:txBody>
      </p:sp>
    </p:spTree>
    <p:extLst>
      <p:ext uri="{BB962C8B-B14F-4D97-AF65-F5344CB8AC3E}">
        <p14:creationId xmlns:p14="http://schemas.microsoft.com/office/powerpoint/2010/main" val="3056009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533400"/>
            <a:ext cx="7239000" cy="5016758"/>
          </a:xfrm>
          <a:prstGeom prst="rect">
            <a:avLst/>
          </a:prstGeom>
          <a:noFill/>
        </p:spPr>
        <p:txBody>
          <a:bodyPr wrap="square" rtlCol="0">
            <a:spAutoFit/>
          </a:bodyPr>
          <a:lstStyle/>
          <a:p>
            <a:pPr algn="ctr"/>
            <a:r>
              <a:rPr lang="en-US" sz="4000" b="1" dirty="0">
                <a:latin typeface="Arial" panose="020B0604020202020204" pitchFamily="34" charset="0"/>
                <a:cs typeface="Arial" panose="020B0604020202020204" pitchFamily="34" charset="0"/>
              </a:rPr>
              <a:t>All things may be coming against us, contrary to all our hopes and expectations but IN CHRIST, there will always be something to look forward to…Christ will never be defeated nor His work in us destroyed!</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8207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81000"/>
            <a:ext cx="7467600" cy="4801314"/>
          </a:xfrm>
          <a:prstGeom prst="rect">
            <a:avLst/>
          </a:prstGeom>
          <a:noFill/>
        </p:spPr>
        <p:txBody>
          <a:bodyPr wrap="square" rtlCol="0">
            <a:spAutoFit/>
          </a:bodyPr>
          <a:lstStyle/>
          <a:p>
            <a:r>
              <a:rPr lang="en-PH" sz="3400" b="1" dirty="0">
                <a:latin typeface="Arial" panose="020B0604020202020204" pitchFamily="34" charset="0"/>
                <a:cs typeface="Arial" panose="020B0604020202020204" pitchFamily="34" charset="0"/>
              </a:rPr>
              <a:t>CONTEXT OF ROMANS 8:31-39:</a:t>
            </a:r>
            <a:endParaRPr lang="en-PH" sz="3400" dirty="0">
              <a:latin typeface="Arial" panose="020B0604020202020204" pitchFamily="34" charset="0"/>
              <a:cs typeface="Arial" panose="020B0604020202020204" pitchFamily="34" charset="0"/>
            </a:endParaRPr>
          </a:p>
          <a:p>
            <a:endParaRPr lang="en-PH" sz="3400" b="1" dirty="0">
              <a:latin typeface="Arial" panose="020B0604020202020204" pitchFamily="34" charset="0"/>
              <a:cs typeface="Arial" panose="020B0604020202020204" pitchFamily="34" charset="0"/>
            </a:endParaRPr>
          </a:p>
          <a:p>
            <a:pPr marL="514350" indent="-514350">
              <a:buAutoNum type="arabicPeriod"/>
            </a:pPr>
            <a:r>
              <a:rPr lang="en-PH" sz="3400" b="1" dirty="0">
                <a:latin typeface="Arial" panose="020B0604020202020204" pitchFamily="34" charset="0"/>
                <a:cs typeface="Arial" panose="020B0604020202020204" pitchFamily="34" charset="0"/>
              </a:rPr>
              <a:t> CONCLUDING VERSES (ROMANS 5-8) - JUSTIFICATION BY FAITH.</a:t>
            </a:r>
            <a:r>
              <a:rPr lang="en-PH" sz="3400" dirty="0">
                <a:latin typeface="Arial" panose="020B0604020202020204" pitchFamily="34" charset="0"/>
                <a:cs typeface="Arial" panose="020B0604020202020204" pitchFamily="34" charset="0"/>
              </a:rPr>
              <a:t> </a:t>
            </a:r>
          </a:p>
          <a:p>
            <a:pPr marL="514350" indent="-514350">
              <a:buAutoNum type="arabicPeriod"/>
            </a:pPr>
            <a:endParaRPr lang="en-PH" sz="3400" dirty="0">
              <a:latin typeface="Arial" panose="020B0604020202020204" pitchFamily="34" charset="0"/>
              <a:cs typeface="Arial" panose="020B0604020202020204" pitchFamily="34" charset="0"/>
            </a:endParaRPr>
          </a:p>
          <a:p>
            <a:pPr marL="514350" indent="-514350">
              <a:buFontTx/>
              <a:buAutoNum type="arabicPeriod"/>
            </a:pPr>
            <a:r>
              <a:rPr lang="en-PH" sz="3400" b="1" dirty="0">
                <a:latin typeface="Arial" panose="020B0604020202020204" pitchFamily="34" charset="0"/>
                <a:cs typeface="Arial" panose="020B0604020202020204" pitchFamily="34" charset="0"/>
              </a:rPr>
              <a:t>CONFIDENT ASSURANCE ARE GOD-CENTERED - ALL PRAISE TO GOD ALONE!</a:t>
            </a:r>
            <a:endParaRPr lang="en-PH" sz="3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33400"/>
            <a:ext cx="7239000" cy="4524315"/>
          </a:xfrm>
          <a:prstGeom prst="rect">
            <a:avLst/>
          </a:prstGeom>
          <a:noFill/>
        </p:spPr>
        <p:txBody>
          <a:bodyPr wrap="square" rtlCol="0">
            <a:spAutoFit/>
          </a:bodyPr>
          <a:lstStyle/>
          <a:p>
            <a:pPr marL="742950" indent="-742950">
              <a:buAutoNum type="arabicPeriod" startAt="3"/>
            </a:pPr>
            <a:r>
              <a:rPr lang="en-PH" sz="3600" b="1" dirty="0">
                <a:latin typeface="Arial" panose="020B0604020202020204" pitchFamily="34" charset="0"/>
                <a:cs typeface="Arial" panose="020B0604020202020204" pitchFamily="34" charset="0"/>
              </a:rPr>
              <a:t>APPLIED FOR THOSE WHO ARE IN CHRIST - HIS PERSON AND WORK ON THE CROSS. </a:t>
            </a:r>
          </a:p>
          <a:p>
            <a:pPr marL="742950" indent="-742950">
              <a:buFontTx/>
              <a:buAutoNum type="arabicPeriod" startAt="3"/>
            </a:pPr>
            <a:r>
              <a:rPr lang="en-PH" sz="3600" b="1" dirty="0">
                <a:latin typeface="Arial" panose="020B0604020202020204" pitchFamily="34" charset="0"/>
                <a:cs typeface="Arial" panose="020B0604020202020204" pitchFamily="34" charset="0"/>
              </a:rPr>
              <a:t>ACTUAL DELIVERANCE FROM SIN – DEFEAT, SHAME, CONDEMNATION, AND SEPARATION.</a:t>
            </a:r>
          </a:p>
        </p:txBody>
      </p:sp>
    </p:spTree>
    <p:extLst>
      <p:ext uri="{BB962C8B-B14F-4D97-AF65-F5344CB8AC3E}">
        <p14:creationId xmlns:p14="http://schemas.microsoft.com/office/powerpoint/2010/main" val="3056009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381000"/>
            <a:ext cx="7772400" cy="1754326"/>
          </a:xfrm>
          <a:prstGeom prst="rect">
            <a:avLst/>
          </a:prstGeom>
          <a:noFill/>
        </p:spPr>
        <p:txBody>
          <a:bodyPr wrap="square" rtlCol="0">
            <a:spAutoFit/>
          </a:bodyPr>
          <a:lstStyle/>
          <a:p>
            <a:pPr marL="514350" indent="-514350">
              <a:buAutoNum type="arabicPeriod" startAt="5"/>
            </a:pPr>
            <a:r>
              <a:rPr lang="en-PH" sz="3600" b="1" dirty="0">
                <a:latin typeface="Arial" panose="020B0604020202020204" pitchFamily="34" charset="0"/>
                <a:cs typeface="Arial" panose="020B0604020202020204" pitchFamily="34" charset="0"/>
              </a:rPr>
              <a:t> WRITTEN IN (RHETORICAL) QUESTION AND ANSWER FORMAT.</a:t>
            </a:r>
          </a:p>
        </p:txBody>
      </p:sp>
    </p:spTree>
    <p:extLst>
      <p:ext uri="{BB962C8B-B14F-4D97-AF65-F5344CB8AC3E}">
        <p14:creationId xmlns:p14="http://schemas.microsoft.com/office/powerpoint/2010/main" val="3056009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33400"/>
            <a:ext cx="7848600" cy="5632311"/>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WE SHOULD BE CONFIDENT AND ASSURED THAT:</a:t>
            </a:r>
          </a:p>
          <a:p>
            <a:endParaRPr lang="en-PH" sz="4000" dirty="0">
              <a:latin typeface="Arial" panose="020B0604020202020204" pitchFamily="34" charset="0"/>
              <a:cs typeface="Arial" panose="020B0604020202020204" pitchFamily="34" charset="0"/>
            </a:endParaRPr>
          </a:p>
          <a:p>
            <a:pPr marL="514350" indent="-514350">
              <a:buAutoNum type="alphaUcPeriod"/>
            </a:pPr>
            <a:r>
              <a:rPr lang="en-PH" sz="4000" b="1" dirty="0">
                <a:latin typeface="Arial" panose="020B0604020202020204" pitchFamily="34" charset="0"/>
                <a:cs typeface="Arial" panose="020B0604020202020204" pitchFamily="34" charset="0"/>
              </a:rPr>
              <a:t>  </a:t>
            </a:r>
            <a:r>
              <a:rPr lang="en-PH" sz="4000" b="1" u="sng" dirty="0">
                <a:latin typeface="Arial" panose="020B0604020202020204" pitchFamily="34" charset="0"/>
                <a:cs typeface="Arial" panose="020B0604020202020204" pitchFamily="34" charset="0"/>
              </a:rPr>
              <a:t>GOD’S PLAN IS ABSOLUTE/ACCURATE</a:t>
            </a:r>
            <a:r>
              <a:rPr lang="en-PH" sz="4000" b="1" dirty="0">
                <a:latin typeface="Arial" panose="020B0604020202020204" pitchFamily="34" charset="0"/>
                <a:cs typeface="Arial" panose="020B0604020202020204" pitchFamily="34" charset="0"/>
              </a:rPr>
              <a:t> - </a:t>
            </a:r>
            <a:r>
              <a:rPr lang="en-PH" sz="4000" b="1" i="1" dirty="0">
                <a:latin typeface="Arial" panose="020B0604020202020204" pitchFamily="34" charset="0"/>
                <a:cs typeface="Arial" panose="020B0604020202020204" pitchFamily="34" charset="0"/>
              </a:rPr>
              <a:t>“What then shall we say to </a:t>
            </a:r>
            <a:r>
              <a:rPr lang="en-PH" sz="4000" b="1" dirty="0">
                <a:latin typeface="Arial" panose="020B0604020202020204" pitchFamily="34" charset="0"/>
                <a:cs typeface="Arial" panose="020B0604020202020204" pitchFamily="34" charset="0"/>
              </a:rPr>
              <a:t>these things</a:t>
            </a:r>
            <a:r>
              <a:rPr lang="en-PH" sz="4000" b="1" i="1" dirty="0">
                <a:latin typeface="Arial" panose="020B0604020202020204" pitchFamily="34" charset="0"/>
                <a:cs typeface="Arial" panose="020B0604020202020204" pitchFamily="34" charset="0"/>
              </a:rPr>
              <a:t>?”</a:t>
            </a:r>
            <a:r>
              <a:rPr lang="en-PH" sz="4000" b="1" dirty="0">
                <a:latin typeface="Arial" panose="020B0604020202020204" pitchFamily="34" charset="0"/>
                <a:cs typeface="Arial" panose="020B0604020202020204" pitchFamily="34" charset="0"/>
              </a:rPr>
              <a:t> (8:31a)</a:t>
            </a:r>
          </a:p>
          <a:p>
            <a:pPr marL="514350" indent="-514350">
              <a:buAutoNum type="alphaUcPeriod"/>
            </a:pPr>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      What are “these things”?</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381000"/>
            <a:ext cx="8077200" cy="5139869"/>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“these things” </a:t>
            </a:r>
            <a:r>
              <a:rPr lang="en-PH" sz="3600" dirty="0">
                <a:latin typeface="Arial" panose="020B0604020202020204" pitchFamily="34" charset="0"/>
                <a:cs typeface="Arial" panose="020B0604020202020204" pitchFamily="34" charset="0"/>
              </a:rPr>
              <a:t>– </a:t>
            </a:r>
            <a:r>
              <a:rPr lang="en-PH" sz="3600" b="1" dirty="0">
                <a:latin typeface="Arial" panose="020B0604020202020204" pitchFamily="34" charset="0"/>
                <a:cs typeface="Arial" panose="020B0604020202020204" pitchFamily="34" charset="0"/>
              </a:rPr>
              <a:t>facts</a:t>
            </a:r>
            <a:r>
              <a:rPr lang="en-PH" sz="3600" dirty="0">
                <a:latin typeface="Arial" panose="020B0604020202020204" pitchFamily="34" charset="0"/>
                <a:cs typeface="Arial" panose="020B0604020202020204" pitchFamily="34" charset="0"/>
              </a:rPr>
              <a:t>: </a:t>
            </a:r>
            <a:r>
              <a:rPr lang="en-PH" sz="3600" b="1" dirty="0">
                <a:latin typeface="Arial" panose="020B0604020202020204" pitchFamily="34" charset="0"/>
                <a:cs typeface="Arial" panose="020B0604020202020204" pitchFamily="34" charset="0"/>
              </a:rPr>
              <a:t>man’s sin, salvation of God, faith, assurance, hope…</a:t>
            </a:r>
          </a:p>
          <a:p>
            <a:endParaRPr lang="en-PH" sz="2000" dirty="0">
              <a:latin typeface="Arial" panose="020B0604020202020204" pitchFamily="34" charset="0"/>
              <a:cs typeface="Arial" panose="020B0604020202020204" pitchFamily="34" charset="0"/>
            </a:endParaRPr>
          </a:p>
          <a:p>
            <a:r>
              <a:rPr lang="en-PH" sz="3600" b="1" dirty="0">
                <a:latin typeface="Arial" panose="020B0604020202020204" pitchFamily="34" charset="0"/>
                <a:cs typeface="Arial" panose="020B0604020202020204" pitchFamily="34" charset="0"/>
              </a:rPr>
              <a:t>Romans 8:1 </a:t>
            </a:r>
            <a:r>
              <a:rPr lang="en-PH" sz="3600" i="1" dirty="0">
                <a:latin typeface="Arial" panose="020B0604020202020204" pitchFamily="34" charset="0"/>
                <a:cs typeface="Arial" panose="020B0604020202020204" pitchFamily="34" charset="0"/>
              </a:rPr>
              <a:t>“…</a:t>
            </a:r>
            <a:r>
              <a:rPr lang="en-PH" sz="3600" b="1" i="1" dirty="0">
                <a:latin typeface="Arial" panose="020B0604020202020204" pitchFamily="34" charset="0"/>
                <a:cs typeface="Arial" panose="020B0604020202020204" pitchFamily="34" charset="0"/>
              </a:rPr>
              <a:t>no more condemnation for those in Christ…</a:t>
            </a:r>
            <a:r>
              <a:rPr lang="en-PH" sz="3600" b="1" dirty="0">
                <a:latin typeface="Arial" panose="020B0604020202020204" pitchFamily="34" charset="0"/>
                <a:cs typeface="Arial" panose="020B0604020202020204" pitchFamily="34" charset="0"/>
              </a:rPr>
              <a:t>”</a:t>
            </a:r>
          </a:p>
          <a:p>
            <a:endParaRPr lang="en-PH" sz="2000" b="1" dirty="0">
              <a:latin typeface="Arial" panose="020B0604020202020204" pitchFamily="34" charset="0"/>
              <a:cs typeface="Arial" panose="020B0604020202020204" pitchFamily="34" charset="0"/>
            </a:endParaRPr>
          </a:p>
          <a:p>
            <a:r>
              <a:rPr lang="en-PH" sz="3600" b="1" dirty="0">
                <a:latin typeface="Arial" panose="020B0604020202020204" pitchFamily="34" charset="0"/>
                <a:cs typeface="Arial" panose="020B0604020202020204" pitchFamily="34" charset="0"/>
              </a:rPr>
              <a:t>We have the Holy Spirit (8:4-27)</a:t>
            </a:r>
            <a:r>
              <a:rPr lang="en-PH" sz="3600" dirty="0">
                <a:latin typeface="Arial" panose="020B0604020202020204" pitchFamily="34" charset="0"/>
                <a:cs typeface="Arial" panose="020B0604020202020204" pitchFamily="34" charset="0"/>
              </a:rPr>
              <a:t>, and </a:t>
            </a:r>
            <a:r>
              <a:rPr lang="en-PH" sz="3600" b="1" dirty="0">
                <a:latin typeface="Arial" panose="020B0604020202020204" pitchFamily="34" charset="0"/>
                <a:cs typeface="Arial" panose="020B0604020202020204" pitchFamily="34" charset="0"/>
              </a:rPr>
              <a:t>the outworking of the sovereignty of God in salvation (8:28-30)</a:t>
            </a:r>
            <a:r>
              <a:rPr lang="en-PH" sz="36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5600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669</TotalTime>
  <Words>1321</Words>
  <Application>Microsoft Office PowerPoint</Application>
  <PresentationFormat>On-screen Show (4:3)</PresentationFormat>
  <Paragraphs>109</Paragraphs>
  <Slides>38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Constantia</vt:lpstr>
      <vt:lpstr>Wingdings 2</vt: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 Ragos</dc:creator>
  <cp:lastModifiedBy>Marc Grande</cp:lastModifiedBy>
  <cp:revision>74</cp:revision>
  <dcterms:created xsi:type="dcterms:W3CDTF">2016-06-18T17:23:11Z</dcterms:created>
  <dcterms:modified xsi:type="dcterms:W3CDTF">2022-11-08T08:21:18Z</dcterms:modified>
</cp:coreProperties>
</file>