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57" r:id="rId3"/>
    <p:sldId id="270" r:id="rId4"/>
    <p:sldId id="271" r:id="rId5"/>
    <p:sldId id="272" r:id="rId6"/>
    <p:sldId id="273"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113" d="100"/>
          <a:sy n="113" d="100"/>
        </p:scale>
        <p:origin x="1590" y="114"/>
      </p:cViewPr>
      <p:guideLst>
        <p:guide pos="2880"/>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5/7/2022</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5/7/2022</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2107" y="1905000"/>
            <a:ext cx="6859786"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188982" y="4724400"/>
            <a:ext cx="6475638"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Subtitle 2"/>
          <p:cNvSpPr>
            <a:spLocks noGrp="1"/>
          </p:cNvSpPr>
          <p:nvPr>
            <p:ph type="subTitle" idx="1"/>
          </p:nvPr>
        </p:nvSpPr>
        <p:spPr>
          <a:xfrm>
            <a:off x="1142107" y="5105400"/>
            <a:ext cx="6859786"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142108" y="1514475"/>
            <a:ext cx="7929246"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5/7/2022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3233" y="274640"/>
            <a:ext cx="1028968" cy="5901747"/>
          </a:xfrm>
        </p:spPr>
        <p:txBody>
          <a:bodyPr vert="eaVert"/>
          <a:lstStyle/>
          <a:p>
            <a:r>
              <a:rPr lang="en-US"/>
              <a:t>Click to edit Master title style</a:t>
            </a:r>
            <a:endParaRPr/>
          </a:p>
        </p:txBody>
      </p:sp>
      <p:grpSp>
        <p:nvGrpSpPr>
          <p:cNvPr id="7" name="line" descr="Line graphic"/>
          <p:cNvGrpSpPr/>
          <p:nvPr/>
        </p:nvGrpSpPr>
        <p:grpSpPr bwMode="invGray">
          <a:xfrm rot="5400000">
            <a:off x="4338754" y="3480593"/>
            <a:ext cx="6492240" cy="48019"/>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Vertical Text Placeholder 2"/>
          <p:cNvSpPr>
            <a:spLocks noGrp="1"/>
          </p:cNvSpPr>
          <p:nvPr>
            <p:ph type="body" orient="vert" idx="1" hasCustomPrompt="1"/>
          </p:nvPr>
        </p:nvSpPr>
        <p:spPr>
          <a:xfrm>
            <a:off x="456128" y="277814"/>
            <a:ext cx="6859787"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5/7/2022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58473" y="180973"/>
            <a:ext cx="6859785" cy="1020762"/>
          </a:xfrm>
        </p:spPr>
        <p:txBody>
          <a:bodyPr>
            <a:normAutofit/>
          </a:bodyPr>
          <a:lstStyle>
            <a:lvl1pPr>
              <a:defRPr sz="3600"/>
            </a:lvl1pPr>
          </a:lstStyle>
          <a:p>
            <a:r>
              <a:rPr lang="en-US"/>
              <a:t>Click to edit Master title style</a:t>
            </a:r>
            <a:endParaRPr/>
          </a:p>
        </p:txBody>
      </p:sp>
      <p:grpSp>
        <p:nvGrpSpPr>
          <p:cNvPr id="167" name="line" descr="Line graphic"/>
          <p:cNvGrpSpPr/>
          <p:nvPr/>
        </p:nvGrpSpPr>
        <p:grpSpPr bwMode="invGray">
          <a:xfrm>
            <a:off x="358474" y="1514994"/>
            <a:ext cx="7929246"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idx="1"/>
          </p:nvPr>
        </p:nvSpPr>
        <p:spPr>
          <a:xfrm>
            <a:off x="385216" y="1892262"/>
            <a:ext cx="8490824" cy="4267200"/>
          </a:xfrm>
        </p:spPr>
        <p:txBody>
          <a:bodyPr>
            <a:normAutofit/>
          </a:bodyPr>
          <a:lstStyle>
            <a:lvl1pPr>
              <a:defRPr sz="3600"/>
            </a:lvl1pPr>
            <a:lvl2pPr marL="548640">
              <a:defRPr sz="3600"/>
            </a:lvl2pPr>
            <a:lvl3pPr marL="777240">
              <a:defRPr sz="3600"/>
            </a:lvl3pPr>
            <a:lvl4pPr marL="1005840">
              <a:defRPr sz="3600"/>
            </a:lvl4pPr>
            <a:lvl5pPr marL="1234440">
              <a:defRPr sz="3600"/>
            </a:lvl5pPr>
            <a:lvl6pPr marL="1463040">
              <a:defRPr baseline="0"/>
            </a:lvl6pPr>
            <a:lvl7pPr marL="1691640">
              <a:defRPr baseline="0"/>
            </a:lvl7pPr>
            <a:lvl8pPr marL="1920240">
              <a:defRPr baseline="0"/>
            </a:lvl8pPr>
            <a:lvl9pPr marL="2148840">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9AFE8FB1-0A7A-443E-AAF7-31D4FA1AA312}" type="datetimeFigureOut">
              <a:rPr lang="en-US"/>
              <a:t>5/7/2022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2107" y="1905000"/>
            <a:ext cx="6859786"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188982" y="4724400"/>
            <a:ext cx="6475638"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p>
          </p:txBody>
        </p:sp>
      </p:grpSp>
      <p:sp>
        <p:nvSpPr>
          <p:cNvPr id="3" name="Text Placeholder 2"/>
          <p:cNvSpPr>
            <a:spLocks noGrp="1"/>
          </p:cNvSpPr>
          <p:nvPr>
            <p:ph type="body" idx="1"/>
          </p:nvPr>
        </p:nvSpPr>
        <p:spPr>
          <a:xfrm>
            <a:off x="1142107" y="5102526"/>
            <a:ext cx="6859786"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9AFE8FB1-0A7A-443E-AAF7-31D4FA1AA312}" type="datetimeFigureOut">
              <a:rPr lang="en-US"/>
              <a:t>5/7/2022</a:t>
            </a:fld>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lstStyle/>
          <a:p>
            <a:r>
              <a:rPr lang="en-US"/>
              <a:t>Click to edit Master title style</a:t>
            </a:r>
            <a:endParaRPr/>
          </a:p>
        </p:txBody>
      </p:sp>
      <p:grpSp>
        <p:nvGrpSpPr>
          <p:cNvPr id="158" name="line" descr="Line graphic"/>
          <p:cNvGrpSpPr/>
          <p:nvPr/>
        </p:nvGrpSpPr>
        <p:grpSpPr bwMode="invGray">
          <a:xfrm>
            <a:off x="1142108" y="1514475"/>
            <a:ext cx="7929246"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Content Placeholder 2"/>
          <p:cNvSpPr>
            <a:spLocks noGrp="1"/>
          </p:cNvSpPr>
          <p:nvPr>
            <p:ph sz="half" idx="1"/>
          </p:nvPr>
        </p:nvSpPr>
        <p:spPr>
          <a:xfrm>
            <a:off x="1142107" y="1905000"/>
            <a:ext cx="3315563"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686332" y="1905000"/>
            <a:ext cx="3315562"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5/7/2022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142108" y="1514475"/>
            <a:ext cx="7929246"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3" name="Text Placeholder 2"/>
          <p:cNvSpPr>
            <a:spLocks noGrp="1"/>
          </p:cNvSpPr>
          <p:nvPr>
            <p:ph type="body" idx="1"/>
          </p:nvPr>
        </p:nvSpPr>
        <p:spPr>
          <a:xfrm>
            <a:off x="1142107" y="1905000"/>
            <a:ext cx="3313277"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2107" y="2819400"/>
            <a:ext cx="3313277"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688616" y="1905000"/>
            <a:ext cx="3313277"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88616" y="2819400"/>
            <a:ext cx="3313277"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9AFE8FB1-0A7A-443E-AAF7-31D4FA1AA312}" type="datetimeFigureOut">
              <a:rPr lang="en-US"/>
              <a:t>5/7/2022</a:t>
            </a:fld>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142108" y="1514475"/>
            <a:ext cx="7929246"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9AFE8FB1-0A7A-443E-AAF7-31D4FA1AA312}" type="datetimeFigureOut">
              <a:rPr lang="en-US"/>
              <a:t>5/7/2022</a:t>
            </a:fld>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9AFE8FB1-0A7A-443E-AAF7-31D4FA1AA312}" type="datetimeFigureOut">
              <a:rPr lang="en-US"/>
              <a:t>5/7/2022</a:t>
            </a:fld>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142107" y="3429000"/>
            <a:ext cx="2057936"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Content Placeholder 2"/>
          <p:cNvSpPr>
            <a:spLocks noGrp="1"/>
          </p:cNvSpPr>
          <p:nvPr>
            <p:ph idx="1"/>
          </p:nvPr>
        </p:nvSpPr>
        <p:spPr>
          <a:xfrm>
            <a:off x="3533436" y="1905000"/>
            <a:ext cx="4253068"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3314242" y="1630822"/>
            <a:ext cx="4719500"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5/7/2022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2108" y="274638"/>
            <a:ext cx="6859785"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309719" y="1884311"/>
            <a:ext cx="4253068"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085908" y="1630822"/>
            <a:ext cx="4719500"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sz="1800">
                    <a:ln>
                      <a:noFill/>
                    </a:ln>
                  </a:endParaRPr>
                </a:p>
              </p:txBody>
            </p:sp>
          </p:grpSp>
        </p:grpSp>
      </p:grpSp>
      <p:sp>
        <p:nvSpPr>
          <p:cNvPr id="4" name="Text Placeholder 3"/>
          <p:cNvSpPr>
            <a:spLocks noGrp="1"/>
          </p:cNvSpPr>
          <p:nvPr>
            <p:ph type="body" sz="half" idx="2"/>
          </p:nvPr>
        </p:nvSpPr>
        <p:spPr>
          <a:xfrm>
            <a:off x="5931014" y="3411748"/>
            <a:ext cx="2057936"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9AFE8FB1-0A7A-443E-AAF7-31D4FA1AA312}" type="datetimeFigureOut">
              <a:rPr lang="en-US"/>
              <a:t>5/7/2022</a:t>
            </a:fld>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274638"/>
            <a:ext cx="6859785"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42108" y="1905000"/>
            <a:ext cx="6859786" cy="4267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142107" y="6400801"/>
            <a:ext cx="4744685" cy="276226"/>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6058287" y="6400801"/>
            <a:ext cx="933137"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9AFE8FB1-0A7A-443E-AAF7-31D4FA1AA312}" type="datetimeFigureOut">
              <a:rPr lang="en-US" smtClean="0"/>
              <a:pPr/>
              <a:t>5/7/2022</a:t>
            </a:fld>
            <a:endParaRPr lang="en-US" dirty="0"/>
          </a:p>
        </p:txBody>
      </p:sp>
      <p:sp>
        <p:nvSpPr>
          <p:cNvPr id="6" name="Slide Number Placeholder 5"/>
          <p:cNvSpPr>
            <a:spLocks noGrp="1"/>
          </p:cNvSpPr>
          <p:nvPr>
            <p:ph type="sldNum" sz="quarter" idx="4"/>
          </p:nvPr>
        </p:nvSpPr>
        <p:spPr>
          <a:xfrm>
            <a:off x="7144419" y="6400801"/>
            <a:ext cx="857475" cy="276226"/>
          </a:xfrm>
          <a:prstGeom prst="rect">
            <a:avLst/>
          </a:prstGeom>
        </p:spPr>
        <p:txBody>
          <a:bodyPr vert="horz" lIns="91440" tIns="45720" rIns="91440" bIns="45720" rtlCol="0" anchor="ctr"/>
          <a:lstStyle>
            <a:lvl1pPr algn="r">
              <a:defRPr sz="1200">
                <a:solidFill>
                  <a:schemeClr val="tx1">
                    <a:tint val="75000"/>
                  </a:schemeClr>
                </a:solidFill>
              </a:defRPr>
            </a:lvl1pPr>
          </a:lstStyle>
          <a:p>
            <a:fld id="{25BA54BD-C84D-46CE-8B72-31BFB26ABA43}" type="slidenum">
              <a:rPr lang="en-US" smtClean="0"/>
              <a:pPr/>
              <a:t>‹#›</a:t>
            </a:fld>
            <a:endParaRPr lang="en-US"/>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Grounded in the Gospel</a:t>
            </a:r>
          </a:p>
        </p:txBody>
      </p:sp>
      <p:sp>
        <p:nvSpPr>
          <p:cNvPr id="3" name="Subtitle 2"/>
          <p:cNvSpPr>
            <a:spLocks noGrp="1"/>
          </p:cNvSpPr>
          <p:nvPr>
            <p:ph type="subTitle" idx="1"/>
          </p:nvPr>
        </p:nvSpPr>
        <p:spPr/>
        <p:txBody>
          <a:bodyPr>
            <a:normAutofit/>
          </a:bodyPr>
          <a:lstStyle/>
          <a:p>
            <a:r>
              <a:rPr lang="en-US" sz="4400" dirty="0"/>
              <a:t>Ephesians 6:15</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We are to be grounded in the gospel.</a:t>
            </a:r>
          </a:p>
          <a:p>
            <a:pPr lvl="0"/>
            <a:r>
              <a:rPr lang="en-US" dirty="0"/>
              <a:t>It is our firm foundation, the strong footing that we use as we engage the enemy in war.</a:t>
            </a:r>
          </a:p>
          <a:p>
            <a:pPr lvl="0"/>
            <a:r>
              <a:rPr lang="en-US" dirty="0"/>
              <a:t>There is a need for us to have a strong grasp of the elements of the gospel so we can defend it!</a:t>
            </a:r>
          </a:p>
          <a:p>
            <a:pPr lvl="0"/>
            <a:r>
              <a:rPr lang="en-US" dirty="0"/>
              <a:t>The gospel is easy to understand, yet it is deep and profound.</a:t>
            </a:r>
          </a:p>
        </p:txBody>
      </p:sp>
      <p:sp>
        <p:nvSpPr>
          <p:cNvPr id="6" name="Title 12">
            <a:extLst>
              <a:ext uri="{FF2B5EF4-FFF2-40B4-BE49-F238E27FC236}">
                <a16:creationId xmlns:a16="http://schemas.microsoft.com/office/drawing/2014/main" id="{62A1EF05-142E-472B-8FCB-AB2FE6AEA344}"/>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118368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The gospel is so grand that requires the magnificent work of the Holy Spirit in the heart of man to enable him to appreciate and understand it.</a:t>
            </a:r>
          </a:p>
          <a:p>
            <a:pPr lvl="0"/>
            <a:r>
              <a:rPr lang="en-US" dirty="0"/>
              <a:t>The more we dig deeper to understand it, the more we appreciate its amazing implications and consequences.</a:t>
            </a:r>
          </a:p>
          <a:p>
            <a:pPr lvl="0"/>
            <a:r>
              <a:rPr lang="en-US" dirty="0"/>
              <a:t>Gospel review….</a:t>
            </a:r>
          </a:p>
        </p:txBody>
      </p:sp>
      <p:sp>
        <p:nvSpPr>
          <p:cNvPr id="6" name="Title 12">
            <a:extLst>
              <a:ext uri="{FF2B5EF4-FFF2-40B4-BE49-F238E27FC236}">
                <a16:creationId xmlns:a16="http://schemas.microsoft.com/office/drawing/2014/main" id="{C8746A74-D1DA-45CD-B24B-378A70AC0D6B}"/>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923850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Satan hates the gospel that is why he is always attacking it from the New Testament until now.</a:t>
            </a:r>
          </a:p>
          <a:p>
            <a:pPr lvl="0"/>
            <a:r>
              <a:rPr lang="en-US" dirty="0"/>
              <a:t>We should align ourselves with the ranks of faithful teachers and believers in defending the purity of the gospel.</a:t>
            </a:r>
          </a:p>
        </p:txBody>
      </p:sp>
      <p:sp>
        <p:nvSpPr>
          <p:cNvPr id="6" name="Title 12">
            <a:extLst>
              <a:ext uri="{FF2B5EF4-FFF2-40B4-BE49-F238E27FC236}">
                <a16:creationId xmlns:a16="http://schemas.microsoft.com/office/drawing/2014/main" id="{022DAB95-4583-4151-B7FE-A157D89EDDD5}"/>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2585941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lnSpcReduction="10000"/>
          </a:bodyPr>
          <a:lstStyle/>
          <a:p>
            <a:pPr lvl="0"/>
            <a:r>
              <a:rPr lang="en-US" dirty="0"/>
              <a:t>Modern day heresies:</a:t>
            </a:r>
          </a:p>
          <a:p>
            <a:pPr lvl="0"/>
            <a:r>
              <a:rPr lang="en-US" dirty="0"/>
              <a:t>The radical non-lordship salvation heresy - to believe in Jesus and be saved without committing to Him as Lord.</a:t>
            </a:r>
          </a:p>
          <a:p>
            <a:r>
              <a:rPr lang="en-US" dirty="0"/>
              <a:t>The Christian Psychology - denies the sufficiency of Christ and the gospel.</a:t>
            </a:r>
          </a:p>
          <a:p>
            <a:r>
              <a:rPr lang="en-US" dirty="0"/>
              <a:t>The Seeker Church Movement - softened the offense of the cross to make the gospel more palatable and user-friendly.  </a:t>
            </a:r>
          </a:p>
          <a:p>
            <a:pPr lvl="0"/>
            <a:endParaRPr lang="en-US" dirty="0"/>
          </a:p>
        </p:txBody>
      </p:sp>
      <p:sp>
        <p:nvSpPr>
          <p:cNvPr id="6" name="Title 12">
            <a:extLst>
              <a:ext uri="{FF2B5EF4-FFF2-40B4-BE49-F238E27FC236}">
                <a16:creationId xmlns:a16="http://schemas.microsoft.com/office/drawing/2014/main" id="{E44E7406-0012-423E-AF1D-CCDED445366F}"/>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48040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lnSpcReduction="10000"/>
          </a:bodyPr>
          <a:lstStyle/>
          <a:p>
            <a:pPr lvl="0"/>
            <a:r>
              <a:rPr lang="en-US" dirty="0"/>
              <a:t>Modern day heresies:</a:t>
            </a:r>
          </a:p>
          <a:p>
            <a:r>
              <a:rPr lang="en-US" dirty="0"/>
              <a:t>The Postmodern views of the emerging church - It proclaims a tolerant, all-inclusive universalism that does not confront sinners with their need to repent and believe the gospel.</a:t>
            </a:r>
          </a:p>
          <a:p>
            <a:pPr lvl="0"/>
            <a:r>
              <a:rPr lang="en-US" dirty="0"/>
              <a:t>“The New Perspective on Paul”</a:t>
            </a:r>
          </a:p>
          <a:p>
            <a:pPr lvl="0"/>
            <a:r>
              <a:rPr lang="en-US" dirty="0"/>
              <a:t>“Open Theism”; Prosperity Gospel; Roman Catholicism; Native and Eastern religions….</a:t>
            </a:r>
          </a:p>
          <a:p>
            <a:pPr lvl="0"/>
            <a:endParaRPr lang="en-US" dirty="0"/>
          </a:p>
        </p:txBody>
      </p:sp>
      <p:sp>
        <p:nvSpPr>
          <p:cNvPr id="6" name="Title 12">
            <a:extLst>
              <a:ext uri="{FF2B5EF4-FFF2-40B4-BE49-F238E27FC236}">
                <a16:creationId xmlns:a16="http://schemas.microsoft.com/office/drawing/2014/main" id="{46D1E672-9952-4829-8629-1BF8B0BEA625}"/>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48903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1000"/>
                                        <p:tgtEl>
                                          <p:spTgt spid="14">
                                            <p:txEl>
                                              <p:pRg st="3" end="3"/>
                                            </p:txEl>
                                          </p:spTgt>
                                        </p:tgtEl>
                                      </p:cBhvr>
                                    </p:animEffect>
                                    <p:anim calcmode="lin" valueType="num">
                                      <p:cBhvr>
                                        <p:cTn id="2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Satan’s attack is relentless, it is often subtle.</a:t>
            </a:r>
          </a:p>
          <a:p>
            <a:r>
              <a:rPr lang="en-US" dirty="0"/>
              <a:t>Our clear understanding of the gospel will enable us to defend the gospel against errors and heresies that destroys the soul for all eternity.</a:t>
            </a:r>
          </a:p>
          <a:p>
            <a:pPr lvl="0"/>
            <a:endParaRPr lang="en-US" dirty="0"/>
          </a:p>
        </p:txBody>
      </p:sp>
      <p:sp>
        <p:nvSpPr>
          <p:cNvPr id="6" name="Title 12">
            <a:extLst>
              <a:ext uri="{FF2B5EF4-FFF2-40B4-BE49-F238E27FC236}">
                <a16:creationId xmlns:a16="http://schemas.microsoft.com/office/drawing/2014/main" id="{EE139252-3679-481D-9ABD-64602C93B568}"/>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681156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fontScale="92500" lnSpcReduction="20000"/>
          </a:bodyPr>
          <a:lstStyle/>
          <a:p>
            <a:pPr lvl="0"/>
            <a:r>
              <a:rPr lang="en-US" dirty="0"/>
              <a:t>Application</a:t>
            </a:r>
          </a:p>
          <a:p>
            <a:r>
              <a:rPr lang="en-US" dirty="0"/>
              <a:t>To be prepared with the shoes of the gospel of peace, </a:t>
            </a:r>
          </a:p>
          <a:p>
            <a:pPr lvl="0"/>
            <a:r>
              <a:rPr lang="en-US" dirty="0"/>
              <a:t>We first apply it to ourselves.</a:t>
            </a:r>
          </a:p>
          <a:p>
            <a:pPr lvl="0"/>
            <a:r>
              <a:rPr lang="en-US" dirty="0"/>
              <a:t>Remember what it cost God to secure our salvation!</a:t>
            </a:r>
          </a:p>
          <a:p>
            <a:pPr lvl="0"/>
            <a:r>
              <a:rPr lang="en-US" dirty="0"/>
              <a:t>We need to see sin as God sees sin. To have a very high view of God.</a:t>
            </a:r>
          </a:p>
          <a:p>
            <a:pPr lvl="0"/>
            <a:r>
              <a:rPr lang="en-US" dirty="0"/>
              <a:t>Do everything to avoid offending God.</a:t>
            </a:r>
          </a:p>
          <a:p>
            <a:pPr lvl="0"/>
            <a:endParaRPr lang="en-US" dirty="0"/>
          </a:p>
        </p:txBody>
      </p:sp>
      <p:sp>
        <p:nvSpPr>
          <p:cNvPr id="6" name="Title 12">
            <a:extLst>
              <a:ext uri="{FF2B5EF4-FFF2-40B4-BE49-F238E27FC236}">
                <a16:creationId xmlns:a16="http://schemas.microsoft.com/office/drawing/2014/main" id="{79CAF9B0-9730-4D34-85B6-9E10A6E439C8}"/>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264064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4" end="4"/>
                                            </p:txEl>
                                          </p:spTgt>
                                        </p:tgtEl>
                                        <p:attrNameLst>
                                          <p:attrName>style.visibility</p:attrName>
                                        </p:attrNameLst>
                                      </p:cBhvr>
                                      <p:to>
                                        <p:strVal val="visible"/>
                                      </p:to>
                                    </p:set>
                                    <p:animEffect transition="in" filter="fade">
                                      <p:cBhvr>
                                        <p:cTn id="35" dur="1000"/>
                                        <p:tgtEl>
                                          <p:spTgt spid="14">
                                            <p:txEl>
                                              <p:pRg st="4" end="4"/>
                                            </p:txEl>
                                          </p:spTgt>
                                        </p:tgtEl>
                                      </p:cBhvr>
                                    </p:animEffect>
                                    <p:anim calcmode="lin" valueType="num">
                                      <p:cBhvr>
                                        <p:cTn id="36"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4">
                                            <p:txEl>
                                              <p:pRg st="5" end="5"/>
                                            </p:txEl>
                                          </p:spTgt>
                                        </p:tgtEl>
                                        <p:attrNameLst>
                                          <p:attrName>style.visibility</p:attrName>
                                        </p:attrNameLst>
                                      </p:cBhvr>
                                      <p:to>
                                        <p:strVal val="visible"/>
                                      </p:to>
                                    </p:set>
                                    <p:animEffect transition="in" filter="fade">
                                      <p:cBhvr>
                                        <p:cTn id="42" dur="1000"/>
                                        <p:tgtEl>
                                          <p:spTgt spid="14">
                                            <p:txEl>
                                              <p:pRg st="5" end="5"/>
                                            </p:txEl>
                                          </p:spTgt>
                                        </p:tgtEl>
                                      </p:cBhvr>
                                    </p:animEffect>
                                    <p:anim calcmode="lin" valueType="num">
                                      <p:cBhvr>
                                        <p:cTn id="43" dur="10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lnSpcReduction="10000"/>
          </a:bodyPr>
          <a:lstStyle/>
          <a:p>
            <a:pPr lvl="0"/>
            <a:r>
              <a:rPr lang="en-US" dirty="0"/>
              <a:t>Application</a:t>
            </a:r>
          </a:p>
          <a:p>
            <a:r>
              <a:rPr lang="en-US" dirty="0"/>
              <a:t>Live a lifestyle of repentance.</a:t>
            </a:r>
          </a:p>
          <a:p>
            <a:r>
              <a:rPr lang="en-US" dirty="0"/>
              <a:t>Secondly, we preach the gospel to ourselves.</a:t>
            </a:r>
          </a:p>
          <a:p>
            <a:r>
              <a:rPr lang="en-US" i="1" dirty="0"/>
              <a:t>“God did not give us His gospel just so we could embrace it and be converted. Actually, He offers it to us every day as a gift that keeps on giving to us everything we need for life and godliness.” Jerry Bridges</a:t>
            </a:r>
            <a:r>
              <a:rPr lang="en-US" dirty="0"/>
              <a:t> </a:t>
            </a:r>
          </a:p>
        </p:txBody>
      </p:sp>
      <p:sp>
        <p:nvSpPr>
          <p:cNvPr id="6" name="Title 12">
            <a:extLst>
              <a:ext uri="{FF2B5EF4-FFF2-40B4-BE49-F238E27FC236}">
                <a16:creationId xmlns:a16="http://schemas.microsoft.com/office/drawing/2014/main" id="{BF2F14F5-F783-4E4D-91E7-29FCBDB73EDE}"/>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1037129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1000"/>
                                        <p:tgtEl>
                                          <p:spTgt spid="14">
                                            <p:txEl>
                                              <p:pRg st="3" end="3"/>
                                            </p:txEl>
                                          </p:spTgt>
                                        </p:tgtEl>
                                      </p:cBhvr>
                                    </p:animEffect>
                                    <p:anim calcmode="lin" valueType="num">
                                      <p:cBhvr>
                                        <p:cTn id="2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fontScale="92500" lnSpcReduction="10000"/>
          </a:bodyPr>
          <a:lstStyle/>
          <a:p>
            <a:pPr lvl="0"/>
            <a:r>
              <a:rPr lang="en-US" dirty="0"/>
              <a:t>Application</a:t>
            </a:r>
          </a:p>
          <a:p>
            <a:r>
              <a:rPr lang="en-US" dirty="0"/>
              <a:t>Preaching the gospel to yourself intensifies your love for God.</a:t>
            </a:r>
          </a:p>
          <a:p>
            <a:r>
              <a:rPr lang="en-US" dirty="0"/>
              <a:t>Preaching the gospel to yourself quenches your pride.</a:t>
            </a:r>
          </a:p>
          <a:p>
            <a:r>
              <a:rPr lang="en-US" dirty="0"/>
              <a:t>Preaching the gospel to yourself increases your love for others.</a:t>
            </a:r>
          </a:p>
          <a:p>
            <a:r>
              <a:rPr lang="en-US" dirty="0"/>
              <a:t>Preaching the gospel to yourself brings peace to your life.  </a:t>
            </a:r>
          </a:p>
        </p:txBody>
      </p:sp>
      <p:sp>
        <p:nvSpPr>
          <p:cNvPr id="6" name="Title 12">
            <a:extLst>
              <a:ext uri="{FF2B5EF4-FFF2-40B4-BE49-F238E27FC236}">
                <a16:creationId xmlns:a16="http://schemas.microsoft.com/office/drawing/2014/main" id="{7E815212-7CB3-4B76-80C3-D76106178C40}"/>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248929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1000"/>
                                        <p:tgtEl>
                                          <p:spTgt spid="14">
                                            <p:txEl>
                                              <p:pRg st="3" end="3"/>
                                            </p:txEl>
                                          </p:spTgt>
                                        </p:tgtEl>
                                      </p:cBhvr>
                                    </p:animEffect>
                                    <p:anim calcmode="lin" valueType="num">
                                      <p:cBhvr>
                                        <p:cTn id="2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1000"/>
                                        <p:tgtEl>
                                          <p:spTgt spid="14">
                                            <p:txEl>
                                              <p:pRg st="4" end="4"/>
                                            </p:txEl>
                                          </p:spTgt>
                                        </p:tgtEl>
                                      </p:cBhvr>
                                    </p:animEffect>
                                    <p:anim calcmode="lin" valueType="num">
                                      <p:cBhvr>
                                        <p:cTn id="29"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Application</a:t>
            </a:r>
          </a:p>
          <a:p>
            <a:pPr lvl="0"/>
            <a:r>
              <a:rPr lang="en-US" dirty="0"/>
              <a:t>First, it brings us peace with God. </a:t>
            </a:r>
          </a:p>
          <a:p>
            <a:pPr lvl="0"/>
            <a:r>
              <a:rPr lang="en-US" dirty="0"/>
              <a:t>You cannot fight the evil one unless you have God’s peace in your heart because you are reconciled to Him through the blood of Christ.</a:t>
            </a:r>
          </a:p>
          <a:p>
            <a:pPr lvl="0"/>
            <a:endParaRPr lang="en-US" dirty="0"/>
          </a:p>
        </p:txBody>
      </p:sp>
      <p:sp>
        <p:nvSpPr>
          <p:cNvPr id="6" name="Title 12">
            <a:extLst>
              <a:ext uri="{FF2B5EF4-FFF2-40B4-BE49-F238E27FC236}">
                <a16:creationId xmlns:a16="http://schemas.microsoft.com/office/drawing/2014/main" id="{E60CFD85-6421-42C9-9523-AEE4E08B44A0}"/>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3345830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I. Introduction</a:t>
            </a:r>
          </a:p>
        </p:txBody>
      </p:sp>
      <p:sp>
        <p:nvSpPr>
          <p:cNvPr id="14" name="Content Placeholder 13"/>
          <p:cNvSpPr>
            <a:spLocks noGrp="1"/>
          </p:cNvSpPr>
          <p:nvPr>
            <p:ph idx="1"/>
          </p:nvPr>
        </p:nvSpPr>
        <p:spPr/>
        <p:txBody>
          <a:bodyPr>
            <a:normAutofit lnSpcReduction="10000"/>
          </a:bodyPr>
          <a:lstStyle/>
          <a:p>
            <a:r>
              <a:rPr lang="en-US" dirty="0"/>
              <a:t>Heresy is one of the worst forms of cruelty.</a:t>
            </a:r>
          </a:p>
          <a:p>
            <a:r>
              <a:rPr lang="en-US" dirty="0"/>
              <a:t>It destroys the lives of people for time and eternity.</a:t>
            </a:r>
          </a:p>
          <a:p>
            <a:r>
              <a:rPr lang="en-US" i="1" dirty="0"/>
              <a:t>“Nothing is more wicked that for someone to claim to speak for God to the salvation of souls when in reality he speaks for Satan to the damnation of souls.” John McArthur</a:t>
            </a:r>
            <a:endParaRPr lang="en-US" dirty="0"/>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Application</a:t>
            </a:r>
          </a:p>
          <a:p>
            <a:pPr lvl="0"/>
            <a:r>
              <a:rPr lang="en-US" dirty="0"/>
              <a:t>Second, the gospel brings us peace with one another.</a:t>
            </a:r>
          </a:p>
          <a:p>
            <a:pPr lvl="0"/>
            <a:r>
              <a:rPr lang="en-US" dirty="0"/>
              <a:t>He brought together into one the formerly hostile Jews and Gentiles, reconciling “them both in one body to God through the cross.” </a:t>
            </a:r>
          </a:p>
          <a:p>
            <a:r>
              <a:rPr lang="en-US" dirty="0"/>
              <a:t>The battle against Satan is not just individual; it also is corporate. </a:t>
            </a:r>
          </a:p>
          <a:p>
            <a:pPr lvl="0"/>
            <a:endParaRPr lang="en-US" dirty="0"/>
          </a:p>
        </p:txBody>
      </p:sp>
      <p:sp>
        <p:nvSpPr>
          <p:cNvPr id="6" name="Title 12">
            <a:extLst>
              <a:ext uri="{FF2B5EF4-FFF2-40B4-BE49-F238E27FC236}">
                <a16:creationId xmlns:a16="http://schemas.microsoft.com/office/drawing/2014/main" id="{A1517B6D-2383-46ED-AA22-C7FAB88838B0}"/>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1378452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1000"/>
                                        <p:tgtEl>
                                          <p:spTgt spid="14">
                                            <p:txEl>
                                              <p:pRg st="3" end="3"/>
                                            </p:txEl>
                                          </p:spTgt>
                                        </p:tgtEl>
                                      </p:cBhvr>
                                    </p:animEffect>
                                    <p:anim calcmode="lin" valueType="num">
                                      <p:cBhvr>
                                        <p:cTn id="2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a:bodyPr>
          <a:lstStyle/>
          <a:p>
            <a:pPr lvl="0"/>
            <a:r>
              <a:rPr lang="en-US" dirty="0"/>
              <a:t>Application</a:t>
            </a:r>
          </a:p>
          <a:p>
            <a:pPr lvl="0"/>
            <a:r>
              <a:rPr lang="en-US" dirty="0"/>
              <a:t>The gospel not only communicates our need of forgiveness from the penalty of sin, but the gospel also stresses God’s ongoing presence for all believers in need of strength in the battle against the power of sin, the attacks of the enemy and to live a life glorifying to God.</a:t>
            </a:r>
          </a:p>
          <a:p>
            <a:pPr lvl="0"/>
            <a:endParaRPr lang="en-US" dirty="0"/>
          </a:p>
        </p:txBody>
      </p:sp>
      <p:sp>
        <p:nvSpPr>
          <p:cNvPr id="6" name="Title 12">
            <a:extLst>
              <a:ext uri="{FF2B5EF4-FFF2-40B4-BE49-F238E27FC236}">
                <a16:creationId xmlns:a16="http://schemas.microsoft.com/office/drawing/2014/main" id="{201AA26B-8CEA-4765-89B9-3AB720BC4F83}"/>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18218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400" y="180973"/>
            <a:ext cx="8839200" cy="1020762"/>
          </a:xfrm>
        </p:spPr>
        <p:txBody>
          <a:bodyPr>
            <a:normAutofit/>
          </a:bodyPr>
          <a:lstStyle/>
          <a:p>
            <a:r>
              <a:rPr lang="en-US" dirty="0"/>
              <a:t>IV. Conclusion</a:t>
            </a:r>
          </a:p>
        </p:txBody>
      </p:sp>
      <p:sp>
        <p:nvSpPr>
          <p:cNvPr id="14" name="Content Placeholder 13"/>
          <p:cNvSpPr>
            <a:spLocks noGrp="1"/>
          </p:cNvSpPr>
          <p:nvPr>
            <p:ph idx="1"/>
          </p:nvPr>
        </p:nvSpPr>
        <p:spPr>
          <a:xfrm>
            <a:off x="152400" y="1892262"/>
            <a:ext cx="8839200" cy="4784765"/>
          </a:xfrm>
        </p:spPr>
        <p:txBody>
          <a:bodyPr>
            <a:normAutofit/>
          </a:bodyPr>
          <a:lstStyle/>
          <a:p>
            <a:pPr lvl="0"/>
            <a:r>
              <a:rPr lang="en-US" dirty="0"/>
              <a:t>The gospel is absolutely necessary for the unbeliever without Christ, as well as for the believer endeavoring to serve and live for Christ. </a:t>
            </a:r>
          </a:p>
          <a:p>
            <a:r>
              <a:rPr lang="en-US" dirty="0"/>
              <a:t>The gospel is the central point not only of our justification but also our sanctification.</a:t>
            </a:r>
          </a:p>
          <a:p>
            <a:r>
              <a:rPr lang="en-US" dirty="0"/>
              <a:t>Always remember the power of God is contained in the gospel. </a:t>
            </a:r>
          </a:p>
          <a:p>
            <a:pPr lvl="0"/>
            <a:endParaRPr lang="en-US" dirty="0"/>
          </a:p>
        </p:txBody>
      </p:sp>
    </p:spTree>
    <p:extLst>
      <p:ext uri="{BB962C8B-B14F-4D97-AF65-F5344CB8AC3E}">
        <p14:creationId xmlns:p14="http://schemas.microsoft.com/office/powerpoint/2010/main" val="2843171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965739"/>
          </a:xfrm>
        </p:spPr>
        <p:txBody>
          <a:bodyPr>
            <a:normAutofit fontScale="92500" lnSpcReduction="20000"/>
          </a:bodyPr>
          <a:lstStyle/>
          <a:p>
            <a:pPr lvl="0"/>
            <a:r>
              <a:rPr lang="en-US" sz="3900" dirty="0"/>
              <a:t>Do you have your boots on? </a:t>
            </a:r>
          </a:p>
          <a:p>
            <a:r>
              <a:rPr lang="en-US" sz="3900" dirty="0"/>
              <a:t>Appropriate the gospel of peace personally and preach it often to your own soul, as well as to those who are lost. </a:t>
            </a:r>
          </a:p>
          <a:p>
            <a:r>
              <a:rPr lang="en-US" sz="3900" dirty="0"/>
              <a:t>Heresy is the worst form of cruelty because it concerns the welfare of a soul for eternity.</a:t>
            </a:r>
          </a:p>
          <a:p>
            <a:pPr lvl="0"/>
            <a:r>
              <a:rPr lang="en-US" sz="3900" dirty="0"/>
              <a:t>Be prepared with the boots of the gospel of peace by understanding the gospel message so that you can be grounded on it and defend it against error. </a:t>
            </a:r>
          </a:p>
          <a:p>
            <a:pPr lvl="0"/>
            <a:endParaRPr lang="en-US" dirty="0"/>
          </a:p>
        </p:txBody>
      </p:sp>
      <p:sp>
        <p:nvSpPr>
          <p:cNvPr id="6" name="Title 12">
            <a:extLst>
              <a:ext uri="{FF2B5EF4-FFF2-40B4-BE49-F238E27FC236}">
                <a16:creationId xmlns:a16="http://schemas.microsoft.com/office/drawing/2014/main" id="{08FFB5EF-46DC-47AC-BBE5-A4A0D5C5B96C}"/>
              </a:ext>
            </a:extLst>
          </p:cNvPr>
          <p:cNvSpPr>
            <a:spLocks noGrp="1"/>
          </p:cNvSpPr>
          <p:nvPr>
            <p:ph type="title"/>
          </p:nvPr>
        </p:nvSpPr>
        <p:spPr>
          <a:xfrm>
            <a:off x="152400" y="180973"/>
            <a:ext cx="8839200" cy="1020762"/>
          </a:xfrm>
        </p:spPr>
        <p:txBody>
          <a:bodyPr>
            <a:normAutofit/>
          </a:bodyPr>
          <a:lstStyle/>
          <a:p>
            <a:r>
              <a:rPr lang="en-US" dirty="0"/>
              <a:t>IV. Conclusion</a:t>
            </a:r>
          </a:p>
        </p:txBody>
      </p:sp>
    </p:spTree>
    <p:extLst>
      <p:ext uri="{BB962C8B-B14F-4D97-AF65-F5344CB8AC3E}">
        <p14:creationId xmlns:p14="http://schemas.microsoft.com/office/powerpoint/2010/main" val="400330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I. Introduction</a:t>
            </a:r>
          </a:p>
        </p:txBody>
      </p:sp>
      <p:sp>
        <p:nvSpPr>
          <p:cNvPr id="14" name="Content Placeholder 13"/>
          <p:cNvSpPr>
            <a:spLocks noGrp="1"/>
          </p:cNvSpPr>
          <p:nvPr>
            <p:ph idx="1"/>
          </p:nvPr>
        </p:nvSpPr>
        <p:spPr/>
        <p:txBody>
          <a:bodyPr>
            <a:normAutofit/>
          </a:bodyPr>
          <a:lstStyle/>
          <a:p>
            <a:r>
              <a:rPr lang="en-US" dirty="0"/>
              <a:t>Heresy deceives people to follow a way that goes directly to the eternal horrors of hell.</a:t>
            </a:r>
          </a:p>
        </p:txBody>
      </p:sp>
    </p:spTree>
    <p:extLst>
      <p:ext uri="{BB962C8B-B14F-4D97-AF65-F5344CB8AC3E}">
        <p14:creationId xmlns:p14="http://schemas.microsoft.com/office/powerpoint/2010/main" val="614625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28600" y="180973"/>
            <a:ext cx="8763000" cy="1020762"/>
          </a:xfrm>
        </p:spPr>
        <p:txBody>
          <a:bodyPr>
            <a:normAutofit fontScale="90000"/>
          </a:bodyPr>
          <a:lstStyle/>
          <a:p>
            <a:r>
              <a:rPr lang="en-US" dirty="0"/>
              <a:t>I. Review “Full Armor of God” Eph 6:19-18</a:t>
            </a:r>
          </a:p>
        </p:txBody>
      </p:sp>
      <p:sp>
        <p:nvSpPr>
          <p:cNvPr id="14" name="Content Placeholder 13"/>
          <p:cNvSpPr>
            <a:spLocks noGrp="1"/>
          </p:cNvSpPr>
          <p:nvPr>
            <p:ph idx="1"/>
          </p:nvPr>
        </p:nvSpPr>
        <p:spPr/>
        <p:txBody>
          <a:bodyPr>
            <a:normAutofit fontScale="92500" lnSpcReduction="10000"/>
          </a:bodyPr>
          <a:lstStyle/>
          <a:p>
            <a:r>
              <a:rPr lang="en-US" dirty="0"/>
              <a:t>“Fighting Battles Wisely” Eph. 6:10-13</a:t>
            </a:r>
          </a:p>
          <a:p>
            <a:r>
              <a:rPr lang="en-US" dirty="0"/>
              <a:t>The effectivity of our Christian life depends greatly on how we choose our battles, and in order to fight our battles wisely, we are commanded by Paul to:</a:t>
            </a:r>
          </a:p>
          <a:p>
            <a:r>
              <a:rPr lang="en-US" b="1" dirty="0"/>
              <a:t>Know your situation</a:t>
            </a:r>
            <a:r>
              <a:rPr lang="en-US" dirty="0"/>
              <a:t> vv. 10-11</a:t>
            </a:r>
          </a:p>
          <a:p>
            <a:r>
              <a:rPr lang="en-US" b="1" dirty="0"/>
              <a:t>Know you enemy!</a:t>
            </a:r>
            <a:r>
              <a:rPr lang="en-US" dirty="0"/>
              <a:t> v. 12</a:t>
            </a:r>
          </a:p>
          <a:p>
            <a:r>
              <a:rPr lang="en-US" b="1" dirty="0"/>
              <a:t>Know your weapon </a:t>
            </a:r>
            <a:r>
              <a:rPr lang="en-US" dirty="0"/>
              <a:t>v. 13</a:t>
            </a:r>
          </a:p>
        </p:txBody>
      </p:sp>
    </p:spTree>
    <p:extLst>
      <p:ext uri="{BB962C8B-B14F-4D97-AF65-F5344CB8AC3E}">
        <p14:creationId xmlns:p14="http://schemas.microsoft.com/office/powerpoint/2010/main" val="859963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4" end="4"/>
                                            </p:txEl>
                                          </p:spTgt>
                                        </p:tgtEl>
                                        <p:attrNameLst>
                                          <p:attrName>style.visibility</p:attrName>
                                        </p:attrNameLst>
                                      </p:cBhvr>
                                      <p:to>
                                        <p:strVal val="visible"/>
                                      </p:to>
                                    </p:set>
                                    <p:animEffect transition="in" filter="fade">
                                      <p:cBhvr>
                                        <p:cTn id="35" dur="1000"/>
                                        <p:tgtEl>
                                          <p:spTgt spid="14">
                                            <p:txEl>
                                              <p:pRg st="4" end="4"/>
                                            </p:txEl>
                                          </p:spTgt>
                                        </p:tgtEl>
                                      </p:cBhvr>
                                    </p:animEffect>
                                    <p:anim calcmode="lin" valueType="num">
                                      <p:cBhvr>
                                        <p:cTn id="36"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p:txBody>
          <a:bodyPr>
            <a:normAutofit/>
          </a:bodyPr>
          <a:lstStyle/>
          <a:p>
            <a:r>
              <a:rPr lang="en-US" dirty="0"/>
              <a:t>“Truth Matters” Eph. 6:14</a:t>
            </a:r>
          </a:p>
          <a:p>
            <a:pPr lvl="0"/>
            <a:r>
              <a:rPr lang="en-US" dirty="0"/>
              <a:t>As we stand firm for our battles against the spiritual forces that threatens and maligns the fundamentals of Christian faith, we are commanded to:</a:t>
            </a:r>
          </a:p>
          <a:p>
            <a:r>
              <a:rPr lang="en-US" b="1" dirty="0"/>
              <a:t>Fight for truth with truth </a:t>
            </a:r>
            <a:r>
              <a:rPr lang="en-US" dirty="0"/>
              <a:t>v. 14a</a:t>
            </a:r>
          </a:p>
          <a:p>
            <a:r>
              <a:rPr lang="en-US" b="1" dirty="0"/>
              <a:t>Exemplify righteousness </a:t>
            </a:r>
            <a:r>
              <a:rPr lang="en-US" dirty="0"/>
              <a:t>v. 14b</a:t>
            </a:r>
          </a:p>
        </p:txBody>
      </p:sp>
      <p:sp>
        <p:nvSpPr>
          <p:cNvPr id="6" name="Title 12">
            <a:extLst>
              <a:ext uri="{FF2B5EF4-FFF2-40B4-BE49-F238E27FC236}">
                <a16:creationId xmlns:a16="http://schemas.microsoft.com/office/drawing/2014/main" id="{E0C6CDB2-D17B-4DB4-9DC4-3EB364E7FC00}"/>
              </a:ext>
            </a:extLst>
          </p:cNvPr>
          <p:cNvSpPr>
            <a:spLocks noGrp="1"/>
          </p:cNvSpPr>
          <p:nvPr>
            <p:ph type="title"/>
          </p:nvPr>
        </p:nvSpPr>
        <p:spPr>
          <a:xfrm>
            <a:off x="228600" y="180973"/>
            <a:ext cx="8763000" cy="1020762"/>
          </a:xfrm>
        </p:spPr>
        <p:txBody>
          <a:bodyPr>
            <a:normAutofit fontScale="90000"/>
          </a:bodyPr>
          <a:lstStyle/>
          <a:p>
            <a:r>
              <a:rPr lang="en-US" dirty="0"/>
              <a:t>I. Review “Full Armor of God” Eph 6:19-18</a:t>
            </a:r>
          </a:p>
        </p:txBody>
      </p:sp>
    </p:spTree>
    <p:extLst>
      <p:ext uri="{BB962C8B-B14F-4D97-AF65-F5344CB8AC3E}">
        <p14:creationId xmlns:p14="http://schemas.microsoft.com/office/powerpoint/2010/main" val="868506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400" y="180973"/>
            <a:ext cx="8839200" cy="1020762"/>
          </a:xfrm>
        </p:spPr>
        <p:txBody>
          <a:bodyPr>
            <a:normAutofit fontScale="90000"/>
          </a:bodyPr>
          <a:lstStyle/>
          <a:p>
            <a:r>
              <a:rPr lang="en-US" dirty="0"/>
              <a:t>II. Review “Full Armor of God” Eph 6:19-18</a:t>
            </a:r>
          </a:p>
        </p:txBody>
      </p:sp>
      <p:sp>
        <p:nvSpPr>
          <p:cNvPr id="14" name="Content Placeholder 13"/>
          <p:cNvSpPr>
            <a:spLocks noGrp="1"/>
          </p:cNvSpPr>
          <p:nvPr>
            <p:ph idx="1"/>
          </p:nvPr>
        </p:nvSpPr>
        <p:spPr/>
        <p:txBody>
          <a:bodyPr>
            <a:normAutofit fontScale="92500" lnSpcReduction="10000"/>
          </a:bodyPr>
          <a:lstStyle/>
          <a:p>
            <a:r>
              <a:rPr lang="en-US" dirty="0"/>
              <a:t>“Truth Matters” Eph. 6:14</a:t>
            </a:r>
          </a:p>
          <a:p>
            <a:pPr lvl="0"/>
            <a:r>
              <a:rPr lang="en-US" dirty="0"/>
              <a:t>We are called to contend earnestly for the faith:</a:t>
            </a:r>
          </a:p>
          <a:p>
            <a:r>
              <a:rPr lang="en-US" b="1" dirty="0"/>
              <a:t>Build yourself up in the faith</a:t>
            </a:r>
            <a:r>
              <a:rPr lang="en-US" dirty="0"/>
              <a:t> </a:t>
            </a:r>
          </a:p>
          <a:p>
            <a:r>
              <a:rPr lang="en-US" b="1" dirty="0"/>
              <a:t>Pray in the Spirit</a:t>
            </a:r>
          </a:p>
          <a:p>
            <a:r>
              <a:rPr lang="en-US" b="1" dirty="0"/>
              <a:t>Live by faith and obedience to God</a:t>
            </a:r>
          </a:p>
          <a:p>
            <a:r>
              <a:rPr lang="en-US" b="1" dirty="0"/>
              <a:t>Wait with hope</a:t>
            </a:r>
            <a:endParaRPr lang="en-US" dirty="0"/>
          </a:p>
        </p:txBody>
      </p:sp>
    </p:spTree>
    <p:extLst>
      <p:ext uri="{BB962C8B-B14F-4D97-AF65-F5344CB8AC3E}">
        <p14:creationId xmlns:p14="http://schemas.microsoft.com/office/powerpoint/2010/main" val="2482608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Effect transition="in" filter="fade">
                                      <p:cBhvr>
                                        <p:cTn id="7" dur="1000"/>
                                        <p:tgtEl>
                                          <p:spTgt spid="14">
                                            <p:txEl>
                                              <p:pRg st="1" end="1"/>
                                            </p:txEl>
                                          </p:spTgt>
                                        </p:tgtEl>
                                      </p:cBhvr>
                                    </p:animEffect>
                                    <p:anim calcmode="lin" valueType="num">
                                      <p:cBhvr>
                                        <p:cTn id="8"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animEffect transition="in" filter="fade">
                                      <p:cBhvr>
                                        <p:cTn id="14" dur="1000"/>
                                        <p:tgtEl>
                                          <p:spTgt spid="14">
                                            <p:txEl>
                                              <p:pRg st="2" end="2"/>
                                            </p:txEl>
                                          </p:spTgt>
                                        </p:tgtEl>
                                      </p:cBhvr>
                                    </p:animEffect>
                                    <p:anim calcmode="lin" valueType="num">
                                      <p:cBhvr>
                                        <p:cTn id="15"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3" end="3"/>
                                            </p:txEl>
                                          </p:spTgt>
                                        </p:tgtEl>
                                        <p:attrNameLst>
                                          <p:attrName>style.visibility</p:attrName>
                                        </p:attrNameLst>
                                      </p:cBhvr>
                                      <p:to>
                                        <p:strVal val="visible"/>
                                      </p:to>
                                    </p:set>
                                    <p:animEffect transition="in" filter="fade">
                                      <p:cBhvr>
                                        <p:cTn id="21" dur="1000"/>
                                        <p:tgtEl>
                                          <p:spTgt spid="14">
                                            <p:txEl>
                                              <p:pRg st="3" end="3"/>
                                            </p:txEl>
                                          </p:spTgt>
                                        </p:tgtEl>
                                      </p:cBhvr>
                                    </p:animEffect>
                                    <p:anim calcmode="lin" valueType="num">
                                      <p:cBhvr>
                                        <p:cTn id="22"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4" end="4"/>
                                            </p:txEl>
                                          </p:spTgt>
                                        </p:tgtEl>
                                        <p:attrNameLst>
                                          <p:attrName>style.visibility</p:attrName>
                                        </p:attrNameLst>
                                      </p:cBhvr>
                                      <p:to>
                                        <p:strVal val="visible"/>
                                      </p:to>
                                    </p:set>
                                    <p:animEffect transition="in" filter="fade">
                                      <p:cBhvr>
                                        <p:cTn id="28" dur="1000"/>
                                        <p:tgtEl>
                                          <p:spTgt spid="14">
                                            <p:txEl>
                                              <p:pRg st="4" end="4"/>
                                            </p:txEl>
                                          </p:spTgt>
                                        </p:tgtEl>
                                      </p:cBhvr>
                                    </p:animEffect>
                                    <p:anim calcmode="lin" valueType="num">
                                      <p:cBhvr>
                                        <p:cTn id="29" dur="1000" fill="hold"/>
                                        <p:tgtEl>
                                          <p:spTgt spid="1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4">
                                            <p:txEl>
                                              <p:pRg st="5" end="5"/>
                                            </p:txEl>
                                          </p:spTgt>
                                        </p:tgtEl>
                                        <p:attrNameLst>
                                          <p:attrName>style.visibility</p:attrName>
                                        </p:attrNameLst>
                                      </p:cBhvr>
                                      <p:to>
                                        <p:strVal val="visible"/>
                                      </p:to>
                                    </p:set>
                                    <p:animEffect transition="in" filter="fade">
                                      <p:cBhvr>
                                        <p:cTn id="35" dur="1000"/>
                                        <p:tgtEl>
                                          <p:spTgt spid="14">
                                            <p:txEl>
                                              <p:pRg st="5" end="5"/>
                                            </p:txEl>
                                          </p:spTgt>
                                        </p:tgtEl>
                                      </p:cBhvr>
                                    </p:animEffect>
                                    <p:anim calcmode="lin" valueType="num">
                                      <p:cBhvr>
                                        <p:cTn id="36" dur="1000" fill="hold"/>
                                        <p:tgtEl>
                                          <p:spTgt spid="14">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1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
        <p:nvSpPr>
          <p:cNvPr id="14" name="Content Placeholder 13"/>
          <p:cNvSpPr>
            <a:spLocks noGrp="1"/>
          </p:cNvSpPr>
          <p:nvPr>
            <p:ph idx="1"/>
          </p:nvPr>
        </p:nvSpPr>
        <p:spPr/>
        <p:txBody>
          <a:bodyPr>
            <a:normAutofit fontScale="92500" lnSpcReduction="20000"/>
          </a:bodyPr>
          <a:lstStyle/>
          <a:p>
            <a:r>
              <a:rPr lang="en-US" dirty="0"/>
              <a:t>Read v. 15</a:t>
            </a:r>
          </a:p>
          <a:p>
            <a:pPr lvl="0"/>
            <a:r>
              <a:rPr lang="en-US" dirty="0"/>
              <a:t>The soldier could be fully armored, but if his feet is hurt, he cannot walk, much more march or fight.</a:t>
            </a:r>
          </a:p>
          <a:p>
            <a:r>
              <a:rPr lang="en-US" dirty="0"/>
              <a:t>Its critical for them to wear protective rugged shoes, otherwise, they are in for a sure defeat.</a:t>
            </a:r>
          </a:p>
          <a:p>
            <a:r>
              <a:rPr lang="en-US" dirty="0"/>
              <a:t>No one can engage in fight effectively or go about effectively in his endeavors without a proper gear.</a:t>
            </a:r>
          </a:p>
          <a:p>
            <a:endParaRPr lang="en-US" dirty="0"/>
          </a:p>
        </p:txBody>
      </p:sp>
    </p:spTree>
    <p:extLst>
      <p:ext uri="{BB962C8B-B14F-4D97-AF65-F5344CB8AC3E}">
        <p14:creationId xmlns:p14="http://schemas.microsoft.com/office/powerpoint/2010/main" val="716481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763000" cy="4784765"/>
          </a:xfrm>
        </p:spPr>
        <p:txBody>
          <a:bodyPr>
            <a:normAutofit fontScale="92500" lnSpcReduction="20000"/>
          </a:bodyPr>
          <a:lstStyle/>
          <a:p>
            <a:r>
              <a:rPr lang="en-US" dirty="0"/>
              <a:t>Soldiers use sturdy boots with spikes at the bottom to establish firm footing when they fight. </a:t>
            </a:r>
          </a:p>
          <a:p>
            <a:r>
              <a:rPr lang="en-US" dirty="0"/>
              <a:t>V. 14 “standing firm” </a:t>
            </a:r>
          </a:p>
          <a:p>
            <a:r>
              <a:rPr lang="en-US" i="1" dirty="0"/>
              <a:t>“Josephus described them as ‘shoes thickly studded with sharp nails’… so as to ensure a good grip. The military successes both of Alexander the Great and of Julius Caesar were due in large measure to their armies’ being well shod and thus able to undertake long marches at incredible speed over rough terrain.” (Wood)</a:t>
            </a:r>
            <a:endParaRPr lang="en-US" dirty="0"/>
          </a:p>
        </p:txBody>
      </p:sp>
      <p:sp>
        <p:nvSpPr>
          <p:cNvPr id="6" name="Title 12">
            <a:extLst>
              <a:ext uri="{FF2B5EF4-FFF2-40B4-BE49-F238E27FC236}">
                <a16:creationId xmlns:a16="http://schemas.microsoft.com/office/drawing/2014/main" id="{F3089F30-6A0D-4EEF-80D4-BA23936AC620}"/>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51709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152400" y="1892262"/>
            <a:ext cx="8839200" cy="4784765"/>
          </a:xfrm>
        </p:spPr>
        <p:txBody>
          <a:bodyPr>
            <a:normAutofit lnSpcReduction="10000"/>
          </a:bodyPr>
          <a:lstStyle/>
          <a:p>
            <a:pPr lvl="0"/>
            <a:r>
              <a:rPr lang="en-US" dirty="0"/>
              <a:t>Even if you are fully armed and has a strong body, if you have wounded feet, you will be an easy prey for the enemy.</a:t>
            </a:r>
          </a:p>
          <a:p>
            <a:pPr lvl="0"/>
            <a:r>
              <a:rPr lang="en-US" dirty="0"/>
              <a:t>Preparation, means “a prepared foundation”.</a:t>
            </a:r>
          </a:p>
          <a:p>
            <a:r>
              <a:rPr lang="en-US" dirty="0"/>
              <a:t>v. 15, is that the gospel provides the strong footing for everything that we do.</a:t>
            </a:r>
          </a:p>
          <a:p>
            <a:r>
              <a:rPr lang="en-US" dirty="0"/>
              <a:t>We are to stand firm and fight to defend the faith against the attacks of the enemy, </a:t>
            </a:r>
          </a:p>
        </p:txBody>
      </p:sp>
      <p:sp>
        <p:nvSpPr>
          <p:cNvPr id="6" name="Title 12">
            <a:extLst>
              <a:ext uri="{FF2B5EF4-FFF2-40B4-BE49-F238E27FC236}">
                <a16:creationId xmlns:a16="http://schemas.microsoft.com/office/drawing/2014/main" id="{F2FBD149-FE3C-4FF6-BD4E-37DC9E2524CD}"/>
              </a:ext>
            </a:extLst>
          </p:cNvPr>
          <p:cNvSpPr>
            <a:spLocks noGrp="1"/>
          </p:cNvSpPr>
          <p:nvPr>
            <p:ph type="title"/>
          </p:nvPr>
        </p:nvSpPr>
        <p:spPr>
          <a:xfrm>
            <a:off x="152400" y="180973"/>
            <a:ext cx="8839200" cy="1020762"/>
          </a:xfrm>
        </p:spPr>
        <p:txBody>
          <a:bodyPr>
            <a:normAutofit fontScale="90000"/>
          </a:bodyPr>
          <a:lstStyle/>
          <a:p>
            <a:r>
              <a:rPr lang="en-US" dirty="0"/>
              <a:t>III. Message: “Grounded in the Gospel”</a:t>
            </a:r>
          </a:p>
        </p:txBody>
      </p:sp>
    </p:spTree>
    <p:extLst>
      <p:ext uri="{BB962C8B-B14F-4D97-AF65-F5344CB8AC3E}">
        <p14:creationId xmlns:p14="http://schemas.microsoft.com/office/powerpoint/2010/main" val="1891475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anim calcmode="lin" valueType="num">
                                      <p:cBhvr>
                                        <p:cTn id="8"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xEl>
                                              <p:pRg st="1" end="1"/>
                                            </p:txEl>
                                          </p:spTgt>
                                        </p:tgtEl>
                                        <p:attrNameLst>
                                          <p:attrName>style.visibility</p:attrName>
                                        </p:attrNameLst>
                                      </p:cBhvr>
                                      <p:to>
                                        <p:strVal val="visible"/>
                                      </p:to>
                                    </p:set>
                                    <p:animEffect transition="in" filter="fade">
                                      <p:cBhvr>
                                        <p:cTn id="14" dur="1000"/>
                                        <p:tgtEl>
                                          <p:spTgt spid="14">
                                            <p:txEl>
                                              <p:pRg st="1" end="1"/>
                                            </p:txEl>
                                          </p:spTgt>
                                        </p:tgtEl>
                                      </p:cBhvr>
                                    </p:animEffect>
                                    <p:anim calcmode="lin" valueType="num">
                                      <p:cBhvr>
                                        <p:cTn id="15" dur="1000" fill="hold"/>
                                        <p:tgtEl>
                                          <p:spTgt spid="1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4">
                                            <p:txEl>
                                              <p:pRg st="2" end="2"/>
                                            </p:txEl>
                                          </p:spTgt>
                                        </p:tgtEl>
                                        <p:attrNameLst>
                                          <p:attrName>style.visibility</p:attrName>
                                        </p:attrNameLst>
                                      </p:cBhvr>
                                      <p:to>
                                        <p:strVal val="visible"/>
                                      </p:to>
                                    </p:set>
                                    <p:animEffect transition="in" filter="fade">
                                      <p:cBhvr>
                                        <p:cTn id="21" dur="1000"/>
                                        <p:tgtEl>
                                          <p:spTgt spid="14">
                                            <p:txEl>
                                              <p:pRg st="2" end="2"/>
                                            </p:txEl>
                                          </p:spTgt>
                                        </p:tgtEl>
                                      </p:cBhvr>
                                    </p:animEffect>
                                    <p:anim calcmode="lin" valueType="num">
                                      <p:cBhvr>
                                        <p:cTn id="22" dur="1000" fill="hold"/>
                                        <p:tgtEl>
                                          <p:spTgt spid="1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4">
                                            <p:txEl>
                                              <p:pRg st="3" end="3"/>
                                            </p:txEl>
                                          </p:spTgt>
                                        </p:tgtEl>
                                        <p:attrNameLst>
                                          <p:attrName>style.visibility</p:attrName>
                                        </p:attrNameLst>
                                      </p:cBhvr>
                                      <p:to>
                                        <p:strVal val="visible"/>
                                      </p:to>
                                    </p:set>
                                    <p:animEffect transition="in" filter="fade">
                                      <p:cBhvr>
                                        <p:cTn id="28" dur="1000"/>
                                        <p:tgtEl>
                                          <p:spTgt spid="14">
                                            <p:txEl>
                                              <p:pRg st="3" end="3"/>
                                            </p:txEl>
                                          </p:spTgt>
                                        </p:tgtEl>
                                      </p:cBhvr>
                                    </p:animEffect>
                                    <p:anim calcmode="lin" valueType="num">
                                      <p:cBhvr>
                                        <p:cTn id="29" dur="1000" fill="hold"/>
                                        <p:tgtEl>
                                          <p:spTgt spid="1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1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161</TotalTime>
  <Words>1375</Words>
  <Application>Microsoft Office PowerPoint</Application>
  <PresentationFormat>On-screen Show (4:3)</PresentationFormat>
  <Paragraphs>104</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Consolas</vt:lpstr>
      <vt:lpstr>Corbel</vt:lpstr>
      <vt:lpstr>Chalkboard 16x9</vt:lpstr>
      <vt:lpstr>Grounded in the Gospel</vt:lpstr>
      <vt:lpstr>I. Introduction</vt:lpstr>
      <vt:lpstr>I. Introduction</vt:lpstr>
      <vt:lpstr>I. Review “Full Armor of God” Eph 6:19-18</vt:lpstr>
      <vt:lpstr>I. Review “Full Armor of God” Eph 6:19-18</vt:lpstr>
      <vt:lpstr>II. Review “Full Armor of God” Eph 6:19-18</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III. Message: “Grounded in the Gospel”</vt:lpstr>
      <vt:lpstr>IV. Conclusion</vt:lpstr>
      <vt:lpstr>IV.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Grounded in the Gospel</dc:title>
  <dc:creator>Estacio, Gary</dc:creator>
  <cp:lastModifiedBy>Christopher Ian Calunge</cp:lastModifiedBy>
  <cp:revision>10</cp:revision>
  <dcterms:created xsi:type="dcterms:W3CDTF">2022-05-07T08:05:50Z</dcterms:created>
  <dcterms:modified xsi:type="dcterms:W3CDTF">2022-05-07T15:15:40Z</dcterms:modified>
</cp:coreProperties>
</file>