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8" r:id="rId2"/>
    <p:sldId id="296" r:id="rId3"/>
    <p:sldId id="297" r:id="rId4"/>
    <p:sldId id="259" r:id="rId5"/>
    <p:sldId id="260" r:id="rId6"/>
    <p:sldId id="261" r:id="rId7"/>
    <p:sldId id="262" r:id="rId8"/>
    <p:sldId id="263" r:id="rId9"/>
    <p:sldId id="264" r:id="rId10"/>
    <p:sldId id="29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8" r:id="rId30"/>
    <p:sldId id="299" r:id="rId31"/>
    <p:sldId id="300" r:id="rId32"/>
    <p:sldId id="283" r:id="rId33"/>
    <p:sldId id="28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524000"/>
            <a:ext cx="8001000" cy="198596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810000"/>
            <a:ext cx="8000999" cy="19859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0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3048000"/>
            <a:ext cx="8001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4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1524000"/>
            <a:ext cx="2028825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1524000"/>
            <a:ext cx="5715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21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7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30351"/>
            <a:ext cx="8001000" cy="227965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4589464"/>
            <a:ext cx="8001000" cy="1183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8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6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7048"/>
            <a:ext cx="8001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286000"/>
            <a:ext cx="3429001" cy="761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1" y="3059114"/>
            <a:ext cx="3429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499" y="2286001"/>
            <a:ext cx="3429001" cy="761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3059114"/>
            <a:ext cx="3428999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2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6858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1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9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2865835" cy="152400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0" y="1524000"/>
            <a:ext cx="4572000" cy="3810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3048000"/>
            <a:ext cx="2865835" cy="30480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524000"/>
            <a:ext cx="2857500" cy="1524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00500" y="1524000"/>
            <a:ext cx="4571999" cy="38100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1" y="3048000"/>
            <a:ext cx="2857500" cy="30480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3048000"/>
            <a:ext cx="8001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500" y="40159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43500" y="6096001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401594"/>
            <a:ext cx="17145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3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4569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38" r:id="rId6"/>
    <p:sldLayoutId id="2147483743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20462" y="1300762"/>
            <a:ext cx="6787166" cy="39699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GOD’S SUFFERING SERVANT,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OUR SAVIOR!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52:13-53:12</a:t>
            </a:r>
          </a:p>
        </p:txBody>
      </p:sp>
    </p:spTree>
    <p:extLst>
      <p:ext uri="{BB962C8B-B14F-4D97-AF65-F5344CB8AC3E}">
        <p14:creationId xmlns:p14="http://schemas.microsoft.com/office/powerpoint/2010/main" val="3759939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13661" y="482145"/>
            <a:ext cx="6949438" cy="58551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52:13-15 – The Servant’s      DISTINCTION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3400" b="1" dirty="0">
                <a:latin typeface="Arial" panose="020B0604020202020204" pitchFamily="34" charset="0"/>
                <a:cs typeface="Arial" panose="020B0604020202020204" pitchFamily="34" charset="0"/>
              </a:rPr>
              <a:t>Ch. 53:1-3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The Servant’s       REJECTION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53:4-6 – The Servant’s SUBSTITUTION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Ch. 53:7-9 – The Servant’s SUBMISSION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53:10-12 – The Servant’s EXALTATION</a:t>
            </a:r>
          </a:p>
        </p:txBody>
      </p:sp>
    </p:spTree>
    <p:extLst>
      <p:ext uri="{BB962C8B-B14F-4D97-AF65-F5344CB8AC3E}">
        <p14:creationId xmlns:p14="http://schemas.microsoft.com/office/powerpoint/2010/main" val="1748074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300765" y="1429555"/>
            <a:ext cx="6774289" cy="42014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THE SERVANT’S DISTINCTION (52:13-15)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has God’s chosen servant distinguished Himself?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1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30532" y="1330037"/>
            <a:ext cx="6284422" cy="22383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90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By HIS TITLE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</a:p>
          <a:p>
            <a:pPr lvl="0" algn="just">
              <a:lnSpc>
                <a:spcPct val="107000"/>
              </a:lnSpc>
              <a:spcBef>
                <a:spcPts val="900"/>
              </a:spcBef>
              <a:spcAft>
                <a:spcPts val="800"/>
              </a:spcAft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“behold, My </a:t>
            </a:r>
            <a:r>
              <a:rPr lang="en-US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ervant…” (52:13a)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824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14404" y="1080655"/>
            <a:ext cx="7714211" cy="3170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 By HIS ACTS/ATTRIBUTES: “…shall prosper (NASB) act wisely (ESV)…high, lifted up, greatly exalted… (52:13b,c)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797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014153" y="857249"/>
            <a:ext cx="6467302" cy="3996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Bef>
                <a:spcPts val="900"/>
              </a:spcBef>
              <a:spcAft>
                <a:spcPts val="800"/>
              </a:spcAft>
            </a:pPr>
            <a:r>
              <a:rPr lang="en-US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 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HIS APPEARANCE: “His appearance was marred (NASB, ESV) disfigured (NIV)…His form more than the sons of men (Isa. 52:14). 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234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47156" y="648393"/>
            <a:ext cx="7065819" cy="33376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Bef>
                <a:spcPts val="900"/>
              </a:spcBef>
              <a:spcAft>
                <a:spcPts val="800"/>
              </a:spcAft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 By HIS MESSAGE: “...sprinkle (NASB, NIV, ESV), startle (NRSV) many nations…kings shall shut their mouths… (Isa. 52:15)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650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931831" y="1674253"/>
            <a:ext cx="5280338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Mark 10:45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Philippians 2:6-8</a:t>
            </a: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Romans 15:18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-21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284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446415" y="1579419"/>
            <a:ext cx="5765754" cy="1361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THE SERVANT’S REJECTION (53:1-3)  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251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46220" y="1365160"/>
            <a:ext cx="6619741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God’s suffering Servant was rejected by rebellious people!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52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068947" y="857249"/>
            <a:ext cx="6941713" cy="42014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Isaiah: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“Who has believed our report?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to whom has the arm of the L</a:t>
            </a:r>
            <a:r>
              <a:rPr lang="en-US" sz="4000" b="1" i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ord 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been revealed?”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(v. 1).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53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27279" y="857249"/>
            <a:ext cx="7753081" cy="44039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– “Yahweh is Salvation”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Warned about coming judgment, encouraged repentance (Ch. 1-39), provided comfort, promise of hope, forgiveness and restoration of Israel (Ch. 40-66)</a:t>
            </a:r>
          </a:p>
        </p:txBody>
      </p:sp>
    </p:spTree>
    <p:extLst>
      <p:ext uri="{BB962C8B-B14F-4D97-AF65-F5344CB8AC3E}">
        <p14:creationId xmlns:p14="http://schemas.microsoft.com/office/powerpoint/2010/main" val="390569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931831" y="2266681"/>
            <a:ext cx="5280338" cy="14465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John 12:37-41</a:t>
            </a:r>
          </a:p>
          <a:p>
            <a:pPr algn="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Romans 10:16-17</a:t>
            </a:r>
          </a:p>
        </p:txBody>
      </p:sp>
    </p:spTree>
    <p:extLst>
      <p:ext uri="{BB962C8B-B14F-4D97-AF65-F5344CB8AC3E}">
        <p14:creationId xmlns:p14="http://schemas.microsoft.com/office/powerpoint/2010/main" val="3864930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53035" y="1081825"/>
            <a:ext cx="7482625" cy="44012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Many today still would not believe in Christ!  They wanted a certain kind of Christ that suits their own desires, a brand of Christianity that would make them comfortable in their sin!</a:t>
            </a:r>
          </a:p>
        </p:txBody>
      </p:sp>
    </p:spTree>
    <p:extLst>
      <p:ext uri="{BB962C8B-B14F-4D97-AF65-F5344CB8AC3E}">
        <p14:creationId xmlns:p14="http://schemas.microsoft.com/office/powerpoint/2010/main" val="2227313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519709" y="1017427"/>
            <a:ext cx="6259133" cy="4591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ONLY THOSE TO WHOM THE SPIRIT REVEALS CHRIST BELIEVE.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John 6:37, 44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Cor. 1:18-25; 2:9-15 </a:t>
            </a:r>
          </a:p>
        </p:txBody>
      </p:sp>
    </p:spTree>
    <p:extLst>
      <p:ext uri="{BB962C8B-B14F-4D97-AF65-F5344CB8AC3E}">
        <p14:creationId xmlns:p14="http://schemas.microsoft.com/office/powerpoint/2010/main" val="1960141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493950" y="1081824"/>
            <a:ext cx="6761407" cy="14886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THE SERVANT’S </a:t>
            </a:r>
            <a:r>
              <a:rPr lang="en-PH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SUBSTITUTION</a:t>
            </a: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(53:4-6)</a:t>
            </a:r>
            <a:endParaRPr lang="en-PH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138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043189" y="476515"/>
            <a:ext cx="7315199" cy="563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HEART OF THE PASSAGE, PRESENTS 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US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HEART OF THE GOSPEL MESSAGE: THE SINLESS SERVANT DYING AS THE SACRIFICE FOR SIN! 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5:21</a:t>
            </a: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1 Peter 3:18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1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03600" y="1711018"/>
            <a:ext cx="6868421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Our sin is so grievous, and offensive to a perfectly holy God that it deserves just punishment and wrath! 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7382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14400" y="1097281"/>
            <a:ext cx="7714211" cy="44012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it were not for the work of Christ, we sinful and rebellious human beings are without help and without hope.  </a:t>
            </a:r>
          </a:p>
          <a:p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would have perished for all eternity.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262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30534" y="1014157"/>
            <a:ext cx="7248698" cy="47575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But thank God, because of Christ’s suffering on our behalf, we have salvation!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propitiated God’s wrath, redeemed, forgave us, paid our ransom and has given us His righteousness!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4777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931831" y="1674253"/>
            <a:ext cx="5280338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Hebrews 10:12-23</a:t>
            </a:r>
          </a:p>
        </p:txBody>
      </p:sp>
    </p:spTree>
    <p:extLst>
      <p:ext uri="{BB962C8B-B14F-4D97-AF65-F5344CB8AC3E}">
        <p14:creationId xmlns:p14="http://schemas.microsoft.com/office/powerpoint/2010/main" val="1235773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553788" y="708336"/>
            <a:ext cx="8152330" cy="47117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Hymn by Isaac Watts, I. (1998). On the Humiliation and Exaltation of Christ</a:t>
            </a:r>
          </a:p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endParaRPr lang="en-US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“Like sheep we went astray,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broke the fold of God,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Each </a:t>
            </a:r>
            <a:r>
              <a:rPr lang="en-US" sz="3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wand’ring</a:t>
            </a: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a </a:t>
            </a:r>
            <a:r>
              <a:rPr lang="en-US" sz="3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diff’rent</a:t>
            </a: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way,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9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But all the downward road.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19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49248" y="1081825"/>
            <a:ext cx="6697013" cy="3996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offers a majestic portrait of God and His attributes; describes the person and ministry of the Messiah, His eternal kingdom and reign! 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367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386366" y="1674253"/>
            <a:ext cx="8384145" cy="27281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dreadful was the hour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God our </a:t>
            </a:r>
            <a:r>
              <a:rPr lang="en-US" sz="3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wand’rings</a:t>
            </a: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laid,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did at once his vengeance pour,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9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Upon the Shepherd’s head!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724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8787" y="1906071"/>
            <a:ext cx="8834906" cy="27281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glorious was the grace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Christ sustained the stroke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228600"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 life and blood the Shepherd pays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indent="-228600" algn="ctr">
              <a:lnSpc>
                <a:spcPct val="107000"/>
              </a:lnSpc>
              <a:spcAft>
                <a:spcPts val="9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ransom for the flock.”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90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14401" y="690999"/>
            <a:ext cx="7448204" cy="563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Gospel message – </a:t>
            </a: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deals with sin and our need for God’s mercy and grace!  </a:t>
            </a: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Repent and acknowledge that Christ’s work alone can atone for our sins!</a:t>
            </a:r>
          </a:p>
          <a:p>
            <a:pPr algn="ctr"/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2460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831277" y="1372635"/>
            <a:ext cx="7381703" cy="415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Believers – </a:t>
            </a:r>
          </a:p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give thanks and praise to God for His amazing love. </a:t>
            </a:r>
          </a:p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Be awed at the greatness of Christ sacrifice on our behalf.  Live for His glory!</a:t>
            </a:r>
          </a:p>
        </p:txBody>
      </p:sp>
    </p:spTree>
    <p:extLst>
      <p:ext uri="{BB962C8B-B14F-4D97-AF65-F5344CB8AC3E}">
        <p14:creationId xmlns:p14="http://schemas.microsoft.com/office/powerpoint/2010/main" val="718746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49248" y="1081825"/>
            <a:ext cx="6697013" cy="4098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Henry: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PH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 replete with the unsearchable riches of Christ that it may be called the Gospel of the Evangelist Isaiah.”</a:t>
            </a:r>
          </a:p>
        </p:txBody>
      </p:sp>
    </p:spTree>
    <p:extLst>
      <p:ext uri="{BB962C8B-B14F-4D97-AF65-F5344CB8AC3E}">
        <p14:creationId xmlns:p14="http://schemas.microsoft.com/office/powerpoint/2010/main" val="3498924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07583" y="1403796"/>
            <a:ext cx="7044744" cy="40988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Warren Wiersbe: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Like Mt. Everest, Isaiah 53 stands out in beauty and grandeur, but only because it reveals Jesus Christ and takes us to Mt. Calvary.”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66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07582" y="1468189"/>
            <a:ext cx="6941713" cy="38154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CONTEXT: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Begins in Isaiah 52:13. Chapter 53 (Crown Jewel), last of four Servant Songs include chapters 42, 49 and 50 </a:t>
            </a:r>
          </a:p>
          <a:p>
            <a:pPr algn="ctr"/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14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746975" y="450761"/>
            <a:ext cx="7984901" cy="563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IS THIS SERVANT?  </a:t>
            </a:r>
          </a:p>
          <a:p>
            <a:pPr algn="ctr"/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or Israel – </a:t>
            </a:r>
          </a:p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Jewish scholars interpret (ch.53) as a description of the sufferings of the nation Israel as well as Isaiah’s.</a:t>
            </a:r>
          </a:p>
          <a:p>
            <a:pPr algn="ctr"/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How and when did they die to  atone for the whole nation? Would God accept their affliction as payment for sins? </a:t>
            </a:r>
          </a:p>
        </p:txBody>
      </p:sp>
    </p:spTree>
    <p:extLst>
      <p:ext uri="{BB962C8B-B14F-4D97-AF65-F5344CB8AC3E}">
        <p14:creationId xmlns:p14="http://schemas.microsoft.com/office/powerpoint/2010/main" val="192008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91671" y="1571223"/>
            <a:ext cx="7225048" cy="3401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JESUS IS THE SUFFERING SERVANT!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Peter 1:10-12; 2:24-25   </a:t>
            </a:r>
          </a:p>
        </p:txBody>
      </p:sp>
    </p:spTree>
    <p:extLst>
      <p:ext uri="{BB962C8B-B14F-4D97-AF65-F5344CB8AC3E}">
        <p14:creationId xmlns:p14="http://schemas.microsoft.com/office/powerpoint/2010/main" val="34564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97526" y="857249"/>
            <a:ext cx="7614459" cy="46549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5 Paragraphs, with 3 verses each, Isaiah describes the glorious suffering of God’s chosen servant that elicits our awe, worship and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ppreciation of the Lord’s passion and suffering:</a:t>
            </a:r>
          </a:p>
        </p:txBody>
      </p:sp>
    </p:spTree>
    <p:extLst>
      <p:ext uri="{BB962C8B-B14F-4D97-AF65-F5344CB8AC3E}">
        <p14:creationId xmlns:p14="http://schemas.microsoft.com/office/powerpoint/2010/main" val="768339917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Custom 1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3FB96C"/>
      </a:accent1>
      <a:accent2>
        <a:srgbClr val="699EFA"/>
      </a:accent2>
      <a:accent3>
        <a:srgbClr val="8039C1"/>
      </a:accent3>
      <a:accent4>
        <a:srgbClr val="D1971A"/>
      </a:accent4>
      <a:accent5>
        <a:srgbClr val="E62B59"/>
      </a:accent5>
      <a:accent6>
        <a:srgbClr val="9CA2AB"/>
      </a:accent6>
      <a:hlink>
        <a:srgbClr val="FFFFFF"/>
      </a:hlink>
      <a:folHlink>
        <a:srgbClr val="57618E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812</Words>
  <Application>Microsoft Office PowerPoint</Application>
  <PresentationFormat>On-screen Show (4:3)</PresentationFormat>
  <Paragraphs>84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Arial Nova Cond</vt:lpstr>
      <vt:lpstr>Calibri</vt:lpstr>
      <vt:lpstr>Impact</vt:lpstr>
      <vt:lpstr>TornVTI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10</cp:revision>
  <dcterms:created xsi:type="dcterms:W3CDTF">2022-04-09T14:35:16Z</dcterms:created>
  <dcterms:modified xsi:type="dcterms:W3CDTF">2022-04-11T01:19:15Z</dcterms:modified>
</cp:coreProperties>
</file>