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0" r:id="rId2"/>
    <p:sldId id="261" r:id="rId3"/>
    <p:sldId id="287" r:id="rId4"/>
    <p:sldId id="262" r:id="rId5"/>
    <p:sldId id="263" r:id="rId6"/>
    <p:sldId id="286" r:id="rId7"/>
    <p:sldId id="264" r:id="rId8"/>
    <p:sldId id="265" r:id="rId9"/>
    <p:sldId id="266" r:id="rId10"/>
    <p:sldId id="267" r:id="rId11"/>
    <p:sldId id="272" r:id="rId12"/>
    <p:sldId id="273" r:id="rId13"/>
    <p:sldId id="274" r:id="rId14"/>
    <p:sldId id="288" r:id="rId15"/>
    <p:sldId id="275" r:id="rId16"/>
    <p:sldId id="268" r:id="rId17"/>
    <p:sldId id="269" r:id="rId18"/>
    <p:sldId id="270" r:id="rId19"/>
    <p:sldId id="271" r:id="rId20"/>
    <p:sldId id="289" r:id="rId21"/>
    <p:sldId id="290" r:id="rId22"/>
    <p:sldId id="291" r:id="rId23"/>
    <p:sldId id="292" r:id="rId24"/>
    <p:sldId id="276" r:id="rId25"/>
    <p:sldId id="277" r:id="rId26"/>
    <p:sldId id="294" r:id="rId27"/>
    <p:sldId id="295" r:id="rId28"/>
    <p:sldId id="278" r:id="rId29"/>
    <p:sldId id="296" r:id="rId30"/>
    <p:sldId id="279" r:id="rId31"/>
    <p:sldId id="293" r:id="rId32"/>
    <p:sldId id="25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2D0AE56-4A8D-40B7-8216-F3528CD385CE}" type="datetimeFigureOut">
              <a:rPr lang="en-PH" smtClean="0"/>
              <a:t>25/12/2022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5EB2FB6-7DA9-417E-A71D-E4DBB30BCA81}" type="slidenum">
              <a:rPr lang="en-PH" smtClean="0"/>
              <a:t>‹#›</a:t>
            </a:fld>
            <a:endParaRPr lang="en-PH"/>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2D0AE56-4A8D-40B7-8216-F3528CD385CE}" type="datetimeFigureOut">
              <a:rPr lang="en-PH" smtClean="0"/>
              <a:t>25/12/2022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5EB2FB6-7DA9-417E-A71D-E4DBB30BCA81}" type="slidenum">
              <a:rPr lang="en-PH" smtClean="0"/>
              <a:t>‹#›</a:t>
            </a:fld>
            <a:endParaRPr lang="en-P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D0AE56-4A8D-40B7-8216-F3528CD385CE}" type="datetimeFigureOut">
              <a:rPr lang="en-PH" smtClean="0"/>
              <a:t>25/12/2022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5EB2FB6-7DA9-417E-A71D-E4DBB30BCA81}" type="slidenum">
              <a:rPr lang="en-PH" smtClean="0"/>
              <a:t>‹#›</a:t>
            </a:fld>
            <a:endParaRPr lang="en-P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2D0AE56-4A8D-40B7-8216-F3528CD385CE}" type="datetimeFigureOut">
              <a:rPr lang="en-PH" smtClean="0"/>
              <a:t>25/12/2022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5EB2FB6-7DA9-417E-A71D-E4DBB30BCA81}" type="slidenum">
              <a:rPr lang="en-PH" smtClean="0"/>
              <a:t>‹#›</a:t>
            </a:fld>
            <a:endParaRPr lang="en-PH"/>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143000" y="731520"/>
            <a:ext cx="64008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D0AE56-4A8D-40B7-8216-F3528CD385CE}" type="datetimeFigureOut">
              <a:rPr lang="en-PH" smtClean="0"/>
              <a:t>25/12/2022</a:t>
            </a:fld>
            <a:endParaRPr lang="en-PH"/>
          </a:p>
        </p:txBody>
      </p:sp>
      <p:sp>
        <p:nvSpPr>
          <p:cNvPr id="5" name="Footer Placeholder 4"/>
          <p:cNvSpPr>
            <a:spLocks noGrp="1"/>
          </p:cNvSpPr>
          <p:nvPr>
            <p:ph type="ftr" sz="quarter" idx="11"/>
          </p:nvPr>
        </p:nvSpPr>
        <p:spPr/>
        <p:txBody>
          <a:bodyPr/>
          <a:lstStyle/>
          <a:p>
            <a:endParaRPr lang="en-PH"/>
          </a:p>
        </p:txBody>
      </p:sp>
      <p:sp>
        <p:nvSpPr>
          <p:cNvPr id="6" name="Slide Number Placeholder 5"/>
          <p:cNvSpPr>
            <a:spLocks noGrp="1"/>
          </p:cNvSpPr>
          <p:nvPr>
            <p:ph type="sldNum" sz="quarter" idx="12"/>
          </p:nvPr>
        </p:nvSpPr>
        <p:spPr/>
        <p:txBody>
          <a:bodyPr/>
          <a:lstStyle/>
          <a:p>
            <a:fld id="{35EB2FB6-7DA9-417E-A71D-E4DBB30BCA81}" type="slidenum">
              <a:rPr lang="en-PH" smtClean="0"/>
              <a:t>‹#›</a:t>
            </a:fld>
            <a:endParaRPr lang="en-P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2D0AE56-4A8D-40B7-8216-F3528CD385CE}" type="datetimeFigureOut">
              <a:rPr lang="en-PH" smtClean="0"/>
              <a:t>25/12/2022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35EB2FB6-7DA9-417E-A71D-E4DBB30BCA81}" type="slidenum">
              <a:rPr lang="en-PH" smtClean="0"/>
              <a:t>‹#›</a:t>
            </a:fld>
            <a:endParaRPr lang="en-PH"/>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142999" y="731519"/>
            <a:ext cx="3346704"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731520"/>
            <a:ext cx="3346704"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D0AE56-4A8D-40B7-8216-F3528CD385CE}" type="datetimeFigureOut">
              <a:rPr lang="en-PH" smtClean="0"/>
              <a:t>25/12/2022</a:t>
            </a:fld>
            <a:endParaRPr lang="en-PH"/>
          </a:p>
        </p:txBody>
      </p:sp>
      <p:sp>
        <p:nvSpPr>
          <p:cNvPr id="8" name="Footer Placeholder 7"/>
          <p:cNvSpPr>
            <a:spLocks noGrp="1"/>
          </p:cNvSpPr>
          <p:nvPr>
            <p:ph type="ftr" sz="quarter" idx="11"/>
          </p:nvPr>
        </p:nvSpPr>
        <p:spPr/>
        <p:txBody>
          <a:bodyPr/>
          <a:lstStyle/>
          <a:p>
            <a:endParaRPr lang="en-PH"/>
          </a:p>
        </p:txBody>
      </p:sp>
      <p:sp>
        <p:nvSpPr>
          <p:cNvPr id="9" name="Slide Number Placeholder 8"/>
          <p:cNvSpPr>
            <a:spLocks noGrp="1"/>
          </p:cNvSpPr>
          <p:nvPr>
            <p:ph type="sldNum" sz="quarter" idx="12"/>
          </p:nvPr>
        </p:nvSpPr>
        <p:spPr/>
        <p:txBody>
          <a:bodyPr/>
          <a:lstStyle/>
          <a:p>
            <a:fld id="{35EB2FB6-7DA9-417E-A71D-E4DBB30BCA81}" type="slidenum">
              <a:rPr lang="en-PH" smtClean="0"/>
              <a:t>‹#›</a:t>
            </a:fld>
            <a:endParaRPr lang="en-PH"/>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D0AE56-4A8D-40B7-8216-F3528CD385CE}" type="datetimeFigureOut">
              <a:rPr lang="en-PH" smtClean="0"/>
              <a:t>25/12/2022</a:t>
            </a:fld>
            <a:endParaRPr lang="en-PH"/>
          </a:p>
        </p:txBody>
      </p:sp>
      <p:sp>
        <p:nvSpPr>
          <p:cNvPr id="4" name="Footer Placeholder 3"/>
          <p:cNvSpPr>
            <a:spLocks noGrp="1"/>
          </p:cNvSpPr>
          <p:nvPr>
            <p:ph type="ftr" sz="quarter" idx="11"/>
          </p:nvPr>
        </p:nvSpPr>
        <p:spPr/>
        <p:txBody>
          <a:bodyPr/>
          <a:lstStyle/>
          <a:p>
            <a:endParaRPr lang="en-PH"/>
          </a:p>
        </p:txBody>
      </p:sp>
      <p:sp>
        <p:nvSpPr>
          <p:cNvPr id="5" name="Slide Number Placeholder 4"/>
          <p:cNvSpPr>
            <a:spLocks noGrp="1"/>
          </p:cNvSpPr>
          <p:nvPr>
            <p:ph type="sldNum" sz="quarter" idx="12"/>
          </p:nvPr>
        </p:nvSpPr>
        <p:spPr/>
        <p:txBody>
          <a:bodyPr/>
          <a:lstStyle/>
          <a:p>
            <a:fld id="{35EB2FB6-7DA9-417E-A71D-E4DBB30BCA81}" type="slidenum">
              <a:rPr lang="en-PH" smtClean="0"/>
              <a:t>‹#›</a:t>
            </a:fld>
            <a:endParaRPr lang="en-P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0AE56-4A8D-40B7-8216-F3528CD385CE}" type="datetimeFigureOut">
              <a:rPr lang="en-PH" smtClean="0"/>
              <a:t>25/12/2022</a:t>
            </a:fld>
            <a:endParaRPr lang="en-PH"/>
          </a:p>
        </p:txBody>
      </p:sp>
      <p:sp>
        <p:nvSpPr>
          <p:cNvPr id="3" name="Footer Placeholder 2"/>
          <p:cNvSpPr>
            <a:spLocks noGrp="1"/>
          </p:cNvSpPr>
          <p:nvPr>
            <p:ph type="ftr" sz="quarter" idx="11"/>
          </p:nvPr>
        </p:nvSpPr>
        <p:spPr/>
        <p:txBody>
          <a:bodyPr/>
          <a:lstStyle/>
          <a:p>
            <a:endParaRPr lang="en-PH"/>
          </a:p>
        </p:txBody>
      </p:sp>
      <p:sp>
        <p:nvSpPr>
          <p:cNvPr id="4" name="Slide Number Placeholder 3"/>
          <p:cNvSpPr>
            <a:spLocks noGrp="1"/>
          </p:cNvSpPr>
          <p:nvPr>
            <p:ph type="sldNum" sz="quarter" idx="12"/>
          </p:nvPr>
        </p:nvSpPr>
        <p:spPr/>
        <p:txBody>
          <a:bodyPr/>
          <a:lstStyle/>
          <a:p>
            <a:fld id="{35EB2FB6-7DA9-417E-A71D-E4DBB30BCA81}" type="slidenum">
              <a:rPr lang="en-PH" smtClean="0"/>
              <a:t>‹#›</a:t>
            </a:fld>
            <a:endParaRPr lang="en-P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D0AE56-4A8D-40B7-8216-F3528CD385CE}" type="datetimeFigureOut">
              <a:rPr lang="en-PH" smtClean="0"/>
              <a:t>25/12/2022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35EB2FB6-7DA9-417E-A71D-E4DBB30BCA81}" type="slidenum">
              <a:rPr lang="en-PH" smtClean="0"/>
              <a:t>‹#›</a:t>
            </a:fld>
            <a:endParaRPr lang="en-P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2D0AE56-4A8D-40B7-8216-F3528CD385CE}" type="datetimeFigureOut">
              <a:rPr lang="en-PH" smtClean="0"/>
              <a:t>25/12/2022</a:t>
            </a:fld>
            <a:endParaRPr lang="en-PH"/>
          </a:p>
        </p:txBody>
      </p:sp>
      <p:sp>
        <p:nvSpPr>
          <p:cNvPr id="6" name="Footer Placeholder 5"/>
          <p:cNvSpPr>
            <a:spLocks noGrp="1"/>
          </p:cNvSpPr>
          <p:nvPr>
            <p:ph type="ftr" sz="quarter" idx="11"/>
          </p:nvPr>
        </p:nvSpPr>
        <p:spPr/>
        <p:txBody>
          <a:bodyPr/>
          <a:lstStyle/>
          <a:p>
            <a:endParaRPr lang="en-PH"/>
          </a:p>
        </p:txBody>
      </p:sp>
      <p:sp>
        <p:nvSpPr>
          <p:cNvPr id="7" name="Slide Number Placeholder 6"/>
          <p:cNvSpPr>
            <a:spLocks noGrp="1"/>
          </p:cNvSpPr>
          <p:nvPr>
            <p:ph type="sldNum" sz="quarter" idx="12"/>
          </p:nvPr>
        </p:nvSpPr>
        <p:spPr/>
        <p:txBody>
          <a:bodyPr/>
          <a:lstStyle/>
          <a:p>
            <a:fld id="{35EB2FB6-7DA9-417E-A71D-E4DBB30BCA81}" type="slidenum">
              <a:rPr lang="en-PH" smtClean="0"/>
              <a:t>‹#›</a:t>
            </a:fld>
            <a:endParaRPr lang="en-PH"/>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2D0AE56-4A8D-40B7-8216-F3528CD385CE}" type="datetimeFigureOut">
              <a:rPr lang="en-PH" smtClean="0"/>
              <a:t>25/12/2022</a:t>
            </a:fld>
            <a:endParaRPr lang="en-PH"/>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PH"/>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5EB2FB6-7DA9-417E-A71D-E4DBB30BCA81}" type="slidenum">
              <a:rPr lang="en-PH" smtClean="0"/>
              <a:t>‹#›</a:t>
            </a:fld>
            <a:endParaRPr lang="en-PH"/>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990600"/>
            <a:ext cx="6781800" cy="3785652"/>
          </a:xfrm>
          <a:prstGeom prst="rect">
            <a:avLst/>
          </a:prstGeom>
        </p:spPr>
        <p:txBody>
          <a:bodyPr wrap="square">
            <a:spAutoFit/>
          </a:bodyPr>
          <a:lstStyle/>
          <a:p>
            <a:pPr algn="ctr"/>
            <a:r>
              <a:rPr lang="en-PH" sz="4000" b="1" dirty="0">
                <a:solidFill>
                  <a:srgbClr val="002060"/>
                </a:solidFill>
                <a:latin typeface="Arial" panose="020B0604020202020204" pitchFamily="34" charset="0"/>
                <a:cs typeface="Arial" panose="020B0604020202020204" pitchFamily="34" charset="0"/>
              </a:rPr>
              <a:t>CHRISTMAS</a:t>
            </a:r>
          </a:p>
          <a:p>
            <a:pPr algn="ctr"/>
            <a:r>
              <a:rPr lang="en-PH" sz="4000" b="1" dirty="0">
                <a:solidFill>
                  <a:srgbClr val="002060"/>
                </a:solidFill>
                <a:latin typeface="Arial" panose="020B0604020202020204" pitchFamily="34" charset="0"/>
                <a:cs typeface="Arial" panose="020B0604020202020204" pitchFamily="34" charset="0"/>
              </a:rPr>
              <a:t> RESPONSE:</a:t>
            </a:r>
          </a:p>
          <a:p>
            <a:pPr algn="ctr"/>
            <a:r>
              <a:rPr lang="en-PH" sz="4000" b="1" dirty="0">
                <a:solidFill>
                  <a:srgbClr val="002060"/>
                </a:solidFill>
                <a:latin typeface="Arial" panose="020B0604020202020204" pitchFamily="34" charset="0"/>
                <a:cs typeface="Arial" panose="020B0604020202020204" pitchFamily="34" charset="0"/>
              </a:rPr>
              <a:t>Amazement, Apathy, Antagonism and Alertness</a:t>
            </a:r>
          </a:p>
          <a:p>
            <a:pPr algn="ctr"/>
            <a:endParaRPr lang="en-PH" sz="4000" b="1" dirty="0">
              <a:solidFill>
                <a:srgbClr val="002060"/>
              </a:solidFill>
              <a:latin typeface="Arial" panose="020B0604020202020204" pitchFamily="34" charset="0"/>
              <a:cs typeface="Arial" panose="020B0604020202020204" pitchFamily="34" charset="0"/>
            </a:endParaRPr>
          </a:p>
          <a:p>
            <a:pPr algn="ctr"/>
            <a:r>
              <a:rPr lang="en-PH" sz="4000" b="1" dirty="0">
                <a:solidFill>
                  <a:srgbClr val="002060"/>
                </a:solidFill>
                <a:latin typeface="Arial" panose="020B0604020202020204" pitchFamily="34" charset="0"/>
                <a:cs typeface="Arial" panose="020B0604020202020204" pitchFamily="34" charset="0"/>
              </a:rPr>
              <a:t>Matthew 2:1-23</a:t>
            </a:r>
          </a:p>
        </p:txBody>
      </p:sp>
    </p:spTree>
    <p:extLst>
      <p:ext uri="{BB962C8B-B14F-4D97-AF65-F5344CB8AC3E}">
        <p14:creationId xmlns:p14="http://schemas.microsoft.com/office/powerpoint/2010/main" val="2955031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103055"/>
            <a:ext cx="7239000" cy="2554545"/>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If He is indeed King, are we worshipping and obeying him as we should, as He truly deserves? </a:t>
            </a:r>
            <a:endParaRPr lang="en-PH" sz="4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066800"/>
            <a:ext cx="7162800" cy="3477875"/>
          </a:xfrm>
          <a:prstGeom prst="rect">
            <a:avLst/>
          </a:prstGeom>
          <a:noFill/>
        </p:spPr>
        <p:txBody>
          <a:bodyPr wrap="square" rtlCol="0">
            <a:spAutoFit/>
          </a:bodyPr>
          <a:lstStyle/>
          <a:p>
            <a:pPr algn="ctr"/>
            <a:r>
              <a:rPr lang="en-PH" sz="4400" b="1" dirty="0">
                <a:solidFill>
                  <a:srgbClr val="002060"/>
                </a:solidFill>
                <a:latin typeface="Arial" panose="020B0604020202020204" pitchFamily="34" charset="0"/>
                <a:cs typeface="Arial" panose="020B0604020202020204" pitchFamily="34" charset="0"/>
              </a:rPr>
              <a:t>2. APATHY: </a:t>
            </a:r>
          </a:p>
          <a:p>
            <a:pPr algn="ctr"/>
            <a:r>
              <a:rPr lang="en-PH" sz="4400" b="1" dirty="0">
                <a:solidFill>
                  <a:srgbClr val="002060"/>
                </a:solidFill>
                <a:latin typeface="Arial" panose="020B0604020202020204" pitchFamily="34" charset="0"/>
                <a:cs typeface="Arial" panose="020B0604020202020204" pitchFamily="34" charset="0"/>
              </a:rPr>
              <a:t>The Jews’ Confusion and Lack of Concern  - </a:t>
            </a:r>
          </a:p>
          <a:p>
            <a:pPr algn="ctr"/>
            <a:endParaRPr lang="en-PH" sz="4400" b="1" dirty="0">
              <a:solidFill>
                <a:srgbClr val="002060"/>
              </a:solidFill>
              <a:latin typeface="Arial" panose="020B0604020202020204" pitchFamily="34" charset="0"/>
              <a:cs typeface="Arial" panose="020B0604020202020204" pitchFamily="34" charset="0"/>
            </a:endParaRPr>
          </a:p>
          <a:p>
            <a:pPr algn="ctr"/>
            <a:r>
              <a:rPr lang="en-PH" sz="4400" b="1" dirty="0">
                <a:solidFill>
                  <a:srgbClr val="002060"/>
                </a:solidFill>
                <a:latin typeface="Arial" panose="020B0604020202020204" pitchFamily="34" charset="0"/>
                <a:cs typeface="Arial" panose="020B0604020202020204" pitchFamily="34" charset="0"/>
              </a:rPr>
              <a:t>Matthew 2:3-6</a:t>
            </a:r>
          </a:p>
        </p:txBody>
      </p:sp>
    </p:spTree>
    <p:extLst>
      <p:ext uri="{BB962C8B-B14F-4D97-AF65-F5344CB8AC3E}">
        <p14:creationId xmlns:p14="http://schemas.microsoft.com/office/powerpoint/2010/main" val="4121492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7467600" cy="4401205"/>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Except for a faithful few, the vast majority of those who live in Jerusalem seemingly were unwilling to travel five short miles to Bethlehem where they could have found their promised Messiah! </a:t>
            </a:r>
          </a:p>
        </p:txBody>
      </p:sp>
    </p:spTree>
    <p:extLst>
      <p:ext uri="{BB962C8B-B14F-4D97-AF65-F5344CB8AC3E}">
        <p14:creationId xmlns:p14="http://schemas.microsoft.com/office/powerpoint/2010/main" val="3631102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636790"/>
            <a:ext cx="7696200" cy="5258491"/>
          </a:xfrm>
          <a:prstGeom prst="rect">
            <a:avLst/>
          </a:prstGeom>
          <a:noFill/>
        </p:spPr>
        <p:txBody>
          <a:bodyPr wrap="square" rtlCol="0">
            <a:spAutoFit/>
          </a:bodyPr>
          <a:lstStyle/>
          <a:p>
            <a:pPr>
              <a:lnSpc>
                <a:spcPct val="115000"/>
              </a:lnSpc>
              <a:spcAft>
                <a:spcPts val="10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They were unwilling to seek and to worship Him.  </a:t>
            </a:r>
          </a:p>
          <a:p>
            <a:pPr>
              <a:lnSpc>
                <a:spcPct val="115000"/>
              </a:lnSpc>
              <a:spcAft>
                <a:spcPts val="1000"/>
              </a:spcAft>
            </a:pPr>
            <a:endParaRPr lang="en-PH" sz="4000" b="1" dirty="0">
              <a:solidFill>
                <a:srgbClr val="000000"/>
              </a:solidFill>
              <a:latin typeface="Arial" panose="020B060402020202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They may have been humiliated by a caravan of Gentiles announcing that the </a:t>
            </a:r>
            <a:r>
              <a:rPr lang="en-PH" sz="4000" b="1"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“king of the Jews” </a:t>
            </a:r>
            <a:r>
              <a:rPr lang="en-PH" sz="40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was born.</a:t>
            </a:r>
            <a:endParaRPr lang="en-PH" sz="4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727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1219200"/>
            <a:ext cx="7543800" cy="3477875"/>
          </a:xfrm>
          <a:prstGeom prst="rect">
            <a:avLst/>
          </a:prstGeom>
          <a:noFill/>
        </p:spPr>
        <p:txBody>
          <a:bodyPr wrap="square" rtlCol="0">
            <a:spAutoFit/>
          </a:bodyPr>
          <a:lstStyle/>
          <a:p>
            <a:r>
              <a:rPr lang="en-PH" sz="4400" b="1" dirty="0">
                <a:solidFill>
                  <a:srgbClr val="002060"/>
                </a:solidFill>
                <a:latin typeface="Arial" panose="020B0604020202020204" pitchFamily="34" charset="0"/>
                <a:cs typeface="Arial" panose="020B0604020202020204" pitchFamily="34" charset="0"/>
              </a:rPr>
              <a:t>Jerusalem’s apathy eventually turned to agony by the slaughter of small children of Bethlehem and the surrounding vicinity.</a:t>
            </a:r>
            <a:r>
              <a:rPr lang="en-PH" sz="4400" dirty="0">
                <a:solidFill>
                  <a:srgbClr val="002060"/>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7883277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685800"/>
            <a:ext cx="7543800" cy="3785652"/>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Unbelieving Jews, just like all other unbelievers - refuse to seek God or to worship Him </a:t>
            </a:r>
          </a:p>
          <a:p>
            <a:r>
              <a:rPr lang="en-PH" sz="4000" b="1" dirty="0">
                <a:solidFill>
                  <a:srgbClr val="002060"/>
                </a:solidFill>
                <a:latin typeface="Arial" panose="020B0604020202020204" pitchFamily="34" charset="0"/>
                <a:cs typeface="Arial" panose="020B0604020202020204" pitchFamily="34" charset="0"/>
              </a:rPr>
              <a:t>(Rom. 1:21 ff.).</a:t>
            </a:r>
          </a:p>
          <a:p>
            <a:endParaRPr lang="en-PH" sz="4000" b="1" dirty="0">
              <a:solidFill>
                <a:srgbClr val="002060"/>
              </a:solidFill>
              <a:latin typeface="Arial" panose="020B0604020202020204" pitchFamily="34" charset="0"/>
              <a:cs typeface="Arial" panose="020B0604020202020204" pitchFamily="34" charset="0"/>
            </a:endParaRPr>
          </a:p>
          <a:p>
            <a:r>
              <a:rPr lang="en-PH" sz="4000" b="1" dirty="0">
                <a:solidFill>
                  <a:srgbClr val="002060"/>
                </a:solidFill>
                <a:latin typeface="Arial" panose="020B0604020202020204" pitchFamily="34" charset="0"/>
                <a:cs typeface="Arial" panose="020B0604020202020204" pitchFamily="34" charset="0"/>
              </a:rPr>
              <a:t>Matt. 11:25-30 </a:t>
            </a:r>
          </a:p>
        </p:txBody>
      </p:sp>
    </p:spTree>
    <p:extLst>
      <p:ext uri="{BB962C8B-B14F-4D97-AF65-F5344CB8AC3E}">
        <p14:creationId xmlns:p14="http://schemas.microsoft.com/office/powerpoint/2010/main" val="833466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8153400" cy="2554545"/>
          </a:xfrm>
          <a:prstGeom prst="rect">
            <a:avLst/>
          </a:prstGeom>
          <a:noFill/>
        </p:spPr>
        <p:txBody>
          <a:bodyPr wrap="square" rtlCol="0">
            <a:spAutoFit/>
          </a:bodyPr>
          <a:lstStyle/>
          <a:p>
            <a:pPr lvl="0" algn="ctr"/>
            <a:r>
              <a:rPr lang="en-PH" sz="4000" b="1" dirty="0">
                <a:solidFill>
                  <a:srgbClr val="002060"/>
                </a:solidFill>
                <a:latin typeface="Arial" panose="020B0604020202020204" pitchFamily="34" charset="0"/>
                <a:cs typeface="Arial" panose="020B0604020202020204" pitchFamily="34" charset="0"/>
              </a:rPr>
              <a:t>3</a:t>
            </a:r>
            <a:r>
              <a:rPr lang="en-PH" sz="4000" dirty="0">
                <a:solidFill>
                  <a:srgbClr val="002060"/>
                </a:solidFill>
                <a:latin typeface="Arial" panose="020B0604020202020204" pitchFamily="34" charset="0"/>
                <a:cs typeface="Arial" panose="020B0604020202020204" pitchFamily="34" charset="0"/>
              </a:rPr>
              <a:t>. </a:t>
            </a:r>
            <a:r>
              <a:rPr lang="en-PH" sz="4000" b="1" dirty="0">
                <a:solidFill>
                  <a:srgbClr val="002060"/>
                </a:solidFill>
                <a:latin typeface="Arial" panose="020B0604020202020204" pitchFamily="34" charset="0"/>
                <a:cs typeface="Arial" panose="020B0604020202020204" pitchFamily="34" charset="0"/>
              </a:rPr>
              <a:t>ANTAGONISM:  </a:t>
            </a:r>
          </a:p>
          <a:p>
            <a:pPr lvl="0" algn="ctr"/>
            <a:r>
              <a:rPr lang="en-PH" sz="4000" b="1" dirty="0">
                <a:solidFill>
                  <a:srgbClr val="002060"/>
                </a:solidFill>
                <a:latin typeface="Arial" panose="020B0604020202020204" pitchFamily="34" charset="0"/>
                <a:cs typeface="Arial" panose="020B0604020202020204" pitchFamily="34" charset="0"/>
              </a:rPr>
              <a:t>The Power-hungry Herod</a:t>
            </a:r>
          </a:p>
          <a:p>
            <a:pPr lvl="0" algn="ctr"/>
            <a:endParaRPr lang="en-PH" sz="4000" b="1" dirty="0">
              <a:solidFill>
                <a:srgbClr val="002060"/>
              </a:solidFill>
              <a:latin typeface="Arial" panose="020B0604020202020204" pitchFamily="34" charset="0"/>
              <a:cs typeface="Arial" panose="020B0604020202020204" pitchFamily="34" charset="0"/>
            </a:endParaRPr>
          </a:p>
          <a:p>
            <a:pPr lvl="0" algn="ctr"/>
            <a:r>
              <a:rPr lang="en-PH" sz="4000" b="1" dirty="0">
                <a:solidFill>
                  <a:srgbClr val="002060"/>
                </a:solidFill>
                <a:latin typeface="Arial" panose="020B0604020202020204" pitchFamily="34" charset="0"/>
                <a:cs typeface="Arial" panose="020B0604020202020204" pitchFamily="34" charset="0"/>
              </a:rPr>
              <a:t>Matthew 2:7-8; 13-16</a:t>
            </a:r>
            <a:endParaRPr lang="en-PH" sz="4000" dirty="0">
              <a:solidFill>
                <a:srgbClr val="002060"/>
              </a:solidFill>
              <a:latin typeface="Arial" panose="020B0604020202020204" pitchFamily="34" charset="0"/>
              <a:cs typeface="Arial" panose="020B0604020202020204" pitchFamily="34" charset="0"/>
            </a:endParaRPr>
          </a:p>
        </p:txBody>
      </p:sp>
      <p:sp>
        <p:nvSpPr>
          <p:cNvPr id="3" name="TextBox 2"/>
          <p:cNvSpPr txBox="1"/>
          <p:nvPr/>
        </p:nvSpPr>
        <p:spPr>
          <a:xfrm>
            <a:off x="762000" y="3352800"/>
            <a:ext cx="7696200" cy="2308324"/>
          </a:xfrm>
          <a:prstGeom prst="rect">
            <a:avLst/>
          </a:prstGeom>
          <a:noFill/>
        </p:spPr>
        <p:txBody>
          <a:bodyPr wrap="square" rtlCol="0">
            <a:spAutoFit/>
          </a:bodyPr>
          <a:lstStyle/>
          <a:p>
            <a:r>
              <a:rPr lang="en-PH" sz="3600" b="1" dirty="0">
                <a:solidFill>
                  <a:srgbClr val="002060"/>
                </a:solidFill>
                <a:latin typeface="Arial" panose="020B0604020202020204" pitchFamily="34" charset="0"/>
                <a:cs typeface="Arial" panose="020B0604020202020204" pitchFamily="34" charset="0"/>
              </a:rPr>
              <a:t>Imagine the impact on Herod when the magi arrived, asking the whereabouts of the </a:t>
            </a:r>
            <a:r>
              <a:rPr lang="en-PH" sz="3600" b="1" i="1" dirty="0">
                <a:solidFill>
                  <a:srgbClr val="002060"/>
                </a:solidFill>
                <a:latin typeface="Arial" panose="020B0604020202020204" pitchFamily="34" charset="0"/>
                <a:cs typeface="Arial" panose="020B0604020202020204" pitchFamily="34" charset="0"/>
              </a:rPr>
              <a:t>“king of the Jews</a:t>
            </a:r>
            <a:r>
              <a:rPr lang="en-PH" sz="3600" b="1" dirty="0">
                <a:solidFill>
                  <a:srgbClr val="002060"/>
                </a:solidFill>
                <a:latin typeface="Arial" panose="020B0604020202020204" pitchFamily="34" charset="0"/>
                <a:cs typeface="Arial" panose="020B0604020202020204" pitchFamily="34" charset="0"/>
              </a:rPr>
              <a:t>”?</a:t>
            </a:r>
            <a:endParaRPr lang="en-PH" sz="3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663476"/>
            <a:ext cx="7620000" cy="2308324"/>
          </a:xfrm>
          <a:prstGeom prst="rect">
            <a:avLst/>
          </a:prstGeom>
          <a:noFill/>
        </p:spPr>
        <p:txBody>
          <a:bodyPr wrap="square" rtlCol="0">
            <a:spAutoFit/>
          </a:bodyPr>
          <a:lstStyle/>
          <a:p>
            <a:r>
              <a:rPr lang="en-PH" sz="3600" b="1" dirty="0">
                <a:solidFill>
                  <a:srgbClr val="002060"/>
                </a:solidFill>
                <a:latin typeface="Arial" panose="020B0604020202020204" pitchFamily="34" charset="0"/>
                <a:cs typeface="Arial" panose="020B0604020202020204" pitchFamily="34" charset="0"/>
              </a:rPr>
              <a:t>The depravity of Herod is but the depravity of human hearts, given the right soil for it to fully develop (Jeremiah 17:9; Mark 7:21</a:t>
            </a:r>
            <a:r>
              <a:rPr lang="en-PH" sz="3600" dirty="0">
                <a:solidFill>
                  <a:srgbClr val="002060"/>
                </a:solidFill>
                <a:latin typeface="Arial" panose="020B0604020202020204" pitchFamily="34" charset="0"/>
                <a:cs typeface="Arial" panose="020B0604020202020204" pitchFamily="34" charset="0"/>
              </a:rPr>
              <a:t>)</a:t>
            </a:r>
            <a:r>
              <a:rPr lang="en-PH" sz="3600" b="1" dirty="0">
                <a:solidFill>
                  <a:srgbClr val="002060"/>
                </a:solidFill>
                <a:latin typeface="Arial" panose="020B0604020202020204" pitchFamily="34" charset="0"/>
                <a:cs typeface="Arial" panose="020B0604020202020204" pitchFamily="34" charset="0"/>
              </a:rPr>
              <a:t>. </a:t>
            </a:r>
            <a:endParaRPr lang="en-PH" sz="3600" dirty="0">
              <a:solidFill>
                <a:srgbClr val="002060"/>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36F55BD-E813-E559-3A69-A3210B389C57}"/>
              </a:ext>
            </a:extLst>
          </p:cNvPr>
          <p:cNvSpPr txBox="1"/>
          <p:nvPr/>
        </p:nvSpPr>
        <p:spPr>
          <a:xfrm>
            <a:off x="838200" y="3635276"/>
            <a:ext cx="7010400" cy="2308324"/>
          </a:xfrm>
          <a:prstGeom prst="rect">
            <a:avLst/>
          </a:prstGeom>
          <a:noFill/>
        </p:spPr>
        <p:txBody>
          <a:bodyPr wrap="square" rtlCol="0">
            <a:spAutoFit/>
          </a:bodyPr>
          <a:lstStyle/>
          <a:p>
            <a:r>
              <a:rPr lang="en-PH" sz="3600" b="1" dirty="0">
                <a:solidFill>
                  <a:srgbClr val="002060"/>
                </a:solidFill>
                <a:latin typeface="Arial" panose="020B0604020202020204" pitchFamily="34" charset="0"/>
                <a:cs typeface="Arial" panose="020B0604020202020204" pitchFamily="34" charset="0"/>
              </a:rPr>
              <a:t>HEROD REPRESENTS THOSE WHO CONTINUE TO LIVE IN SIN AND SELFISHNESS - WHO DENY AND REJECT CHRIST!</a:t>
            </a:r>
          </a:p>
        </p:txBody>
      </p:sp>
    </p:spTree>
    <p:extLst>
      <p:ext uri="{BB962C8B-B14F-4D97-AF65-F5344CB8AC3E}">
        <p14:creationId xmlns:p14="http://schemas.microsoft.com/office/powerpoint/2010/main" val="295503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38200" y="838200"/>
            <a:ext cx="7162800" cy="4524315"/>
          </a:xfrm>
          <a:prstGeom prst="rect">
            <a:avLst/>
          </a:prstGeom>
          <a:noFill/>
        </p:spPr>
        <p:txBody>
          <a:bodyPr wrap="square" rtlCol="0">
            <a:spAutoFit/>
          </a:bodyPr>
          <a:lstStyle/>
          <a:p>
            <a:r>
              <a:rPr lang="en-PH" sz="3600" b="1" dirty="0">
                <a:solidFill>
                  <a:srgbClr val="002060"/>
                </a:solidFill>
                <a:latin typeface="Arial" panose="020B0604020202020204" pitchFamily="34" charset="0"/>
                <a:cs typeface="Arial" panose="020B0604020202020204" pitchFamily="34" charset="0"/>
              </a:rPr>
              <a:t>IF IT WERE NOT BY THE GRACE OF GOD, MANY OF US WOULD STILL BE REJECTING CHRIST AND NOT KNOW HIS SALVATION.  </a:t>
            </a:r>
            <a:endParaRPr lang="en-PH" sz="3600" dirty="0">
              <a:solidFill>
                <a:srgbClr val="002060"/>
              </a:solidFill>
              <a:latin typeface="Arial" panose="020B0604020202020204" pitchFamily="34" charset="0"/>
              <a:cs typeface="Arial" panose="020B0604020202020204" pitchFamily="34" charset="0"/>
            </a:endParaRPr>
          </a:p>
          <a:p>
            <a:endParaRPr lang="en-PH" sz="3600" b="1" dirty="0">
              <a:solidFill>
                <a:srgbClr val="002060"/>
              </a:solidFill>
              <a:latin typeface="Arial" panose="020B0604020202020204" pitchFamily="34" charset="0"/>
              <a:cs typeface="Arial" panose="020B0604020202020204" pitchFamily="34" charset="0"/>
            </a:endParaRPr>
          </a:p>
          <a:p>
            <a:r>
              <a:rPr lang="en-PH" sz="3600" b="1" dirty="0">
                <a:solidFill>
                  <a:srgbClr val="002060"/>
                </a:solidFill>
                <a:latin typeface="Arial" panose="020B0604020202020204" pitchFamily="34" charset="0"/>
                <a:cs typeface="Arial" panose="020B0604020202020204" pitchFamily="34" charset="0"/>
              </a:rPr>
              <a:t>2 Corinthians 4:3-6; 5:14-17; 6:16-18</a:t>
            </a:r>
            <a:endParaRPr lang="en-PH" sz="3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990600"/>
            <a:ext cx="7696200" cy="4401205"/>
          </a:xfrm>
          <a:prstGeom prst="rect">
            <a:avLst/>
          </a:prstGeom>
          <a:noFill/>
        </p:spPr>
        <p:txBody>
          <a:bodyPr wrap="square" rtlCol="0">
            <a:spAutoFit/>
          </a:bodyPr>
          <a:lstStyle/>
          <a:p>
            <a:pPr algn="ctr"/>
            <a:r>
              <a:rPr lang="en-PH" sz="4000" b="1" dirty="0">
                <a:solidFill>
                  <a:srgbClr val="002060"/>
                </a:solidFill>
                <a:latin typeface="Arial" panose="020B0604020202020204" pitchFamily="34" charset="0"/>
                <a:cs typeface="Arial" panose="020B0604020202020204" pitchFamily="34" charset="0"/>
              </a:rPr>
              <a:t>THERE IS NO GREATER JOY THAN TO KNOW CHRIST AND REALIZE HIS FORGIVENESS OF OUR SINS.</a:t>
            </a:r>
            <a:endParaRPr lang="en-PH" sz="4000" dirty="0">
              <a:solidFill>
                <a:srgbClr val="002060"/>
              </a:solidFill>
              <a:latin typeface="Arial" panose="020B0604020202020204" pitchFamily="34" charset="0"/>
              <a:cs typeface="Arial" panose="020B0604020202020204" pitchFamily="34" charset="0"/>
            </a:endParaRPr>
          </a:p>
          <a:p>
            <a:pPr algn="ctr"/>
            <a:endParaRPr lang="en-PH" sz="4000" b="1" dirty="0">
              <a:solidFill>
                <a:srgbClr val="002060"/>
              </a:solidFill>
              <a:latin typeface="Arial" panose="020B0604020202020204" pitchFamily="34" charset="0"/>
              <a:cs typeface="Arial" panose="020B0604020202020204" pitchFamily="34" charset="0"/>
            </a:endParaRPr>
          </a:p>
          <a:p>
            <a:pPr algn="ctr"/>
            <a:r>
              <a:rPr lang="en-PH" sz="4000" b="1" dirty="0">
                <a:solidFill>
                  <a:srgbClr val="002060"/>
                </a:solidFill>
                <a:latin typeface="Arial" panose="020B0604020202020204" pitchFamily="34" charset="0"/>
                <a:cs typeface="Arial" panose="020B0604020202020204" pitchFamily="34" charset="0"/>
              </a:rPr>
              <a:t>Ephesians 1:7; 2:4-7</a:t>
            </a:r>
            <a:endParaRPr lang="en-PH" sz="4000" dirty="0">
              <a:solidFill>
                <a:srgbClr val="002060"/>
              </a:solidFill>
              <a:latin typeface="Arial" panose="020B0604020202020204" pitchFamily="34" charset="0"/>
              <a:cs typeface="Arial" panose="020B0604020202020204" pitchFamily="34" charset="0"/>
            </a:endParaRPr>
          </a:p>
          <a:p>
            <a:pPr algn="ctr"/>
            <a:endParaRPr lang="en-PH" sz="4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398925"/>
            <a:ext cx="7467600" cy="3477875"/>
          </a:xfrm>
          <a:prstGeom prst="rect">
            <a:avLst/>
          </a:prstGeom>
          <a:noFill/>
        </p:spPr>
        <p:txBody>
          <a:bodyPr wrap="square" rtlCol="0">
            <a:spAutoFit/>
          </a:bodyPr>
          <a:lstStyle/>
          <a:p>
            <a:pPr algn="ctr"/>
            <a:r>
              <a:rPr lang="en-PH" sz="4400" b="1" dirty="0">
                <a:solidFill>
                  <a:srgbClr val="002060"/>
                </a:solidFill>
                <a:latin typeface="Arial" panose="020B0604020202020204" pitchFamily="34" charset="0"/>
                <a:cs typeface="Arial" panose="020B0604020202020204" pitchFamily="34" charset="0"/>
              </a:rPr>
              <a:t>CHRISTMAS BASED ON THE REVELATION OF GOD BRINGS WITH IT DIFFERENT RESPONSES FROM PEOPLE. </a:t>
            </a:r>
          </a:p>
        </p:txBody>
      </p:sp>
    </p:spTree>
    <p:extLst>
      <p:ext uri="{BB962C8B-B14F-4D97-AF65-F5344CB8AC3E}">
        <p14:creationId xmlns:p14="http://schemas.microsoft.com/office/powerpoint/2010/main" val="29550312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90601"/>
            <a:ext cx="7162800" cy="3477875"/>
          </a:xfrm>
          <a:prstGeom prst="rect">
            <a:avLst/>
          </a:prstGeom>
          <a:noFill/>
        </p:spPr>
        <p:txBody>
          <a:bodyPr wrap="square" rtlCol="0">
            <a:spAutoFit/>
          </a:bodyPr>
          <a:lstStyle/>
          <a:p>
            <a:pPr marL="742950" indent="-742950" algn="ctr">
              <a:buAutoNum type="arabicPeriod" startAt="4"/>
            </a:pPr>
            <a:r>
              <a:rPr lang="en-US" sz="4400" b="1" dirty="0">
                <a:solidFill>
                  <a:srgbClr val="002060"/>
                </a:solidFill>
                <a:latin typeface="Arial" panose="020B0604020202020204" pitchFamily="34" charset="0"/>
                <a:cs typeface="Arial" panose="020B0604020202020204" pitchFamily="34" charset="0"/>
              </a:rPr>
              <a:t>ALERTNESS:  </a:t>
            </a:r>
          </a:p>
          <a:p>
            <a:pPr algn="ctr"/>
            <a:r>
              <a:rPr lang="en-US" sz="4400" b="1" dirty="0">
                <a:solidFill>
                  <a:srgbClr val="002060"/>
                </a:solidFill>
                <a:latin typeface="Arial" panose="020B0604020202020204" pitchFamily="34" charset="0"/>
                <a:cs typeface="Arial" panose="020B0604020202020204" pitchFamily="34" charset="0"/>
              </a:rPr>
              <a:t>The Immediate Submission/Obedience of Joseph and Mary –       vss. 13-15, 19-23</a:t>
            </a:r>
            <a:endParaRPr lang="en-PH" sz="4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6686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800" y="990600"/>
            <a:ext cx="7239000" cy="4154984"/>
          </a:xfrm>
          <a:prstGeom prst="rect">
            <a:avLst/>
          </a:prstGeom>
          <a:noFill/>
        </p:spPr>
        <p:txBody>
          <a:bodyPr wrap="square" rtlCol="0">
            <a:spAutoFit/>
          </a:bodyPr>
          <a:lstStyle/>
          <a:p>
            <a:pPr algn="ctr"/>
            <a:r>
              <a:rPr lang="en-PH" sz="4400" b="1" dirty="0">
                <a:solidFill>
                  <a:srgbClr val="002060"/>
                </a:solidFill>
                <a:latin typeface="Arial" panose="020B0604020202020204" pitchFamily="34" charset="0"/>
                <a:cs typeface="Arial" panose="020B0604020202020204" pitchFamily="34" charset="0"/>
              </a:rPr>
              <a:t>The command was urgent and necessary.  They showed willingness and wasted no time submitting to the Spirit’s guidance and direction!</a:t>
            </a:r>
            <a:endParaRPr lang="en-PH" sz="4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53291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1475125"/>
            <a:ext cx="7391400" cy="3170099"/>
          </a:xfrm>
          <a:prstGeom prst="rect">
            <a:avLst/>
          </a:prstGeom>
          <a:noFill/>
        </p:spPr>
        <p:txBody>
          <a:bodyPr wrap="square" rtlCol="0">
            <a:spAutoFit/>
          </a:bodyPr>
          <a:lstStyle/>
          <a:p>
            <a:pPr algn="ctr"/>
            <a:r>
              <a:rPr lang="en-PH" sz="4000" b="1" dirty="0">
                <a:solidFill>
                  <a:schemeClr val="bg2">
                    <a:lumMod val="10000"/>
                  </a:schemeClr>
                </a:solidFill>
                <a:effectLst/>
                <a:latin typeface="Arial" panose="020B0604020202020204" pitchFamily="34" charset="0"/>
                <a:ea typeface="Times New Roman" panose="02020603050405020304" pitchFamily="18" charset="0"/>
              </a:rPr>
              <a:t>Matthew saw in the obscurity of Nazareth the fulfillment of Old Testament indications of a humble and rejected Messiah.</a:t>
            </a:r>
            <a:endParaRPr lang="en-PH" sz="8000" b="1" dirty="0">
              <a:solidFill>
                <a:schemeClr val="bg2">
                  <a:lumMod val="10000"/>
                </a:schemeClr>
              </a:solidFill>
            </a:endParaRPr>
          </a:p>
        </p:txBody>
      </p:sp>
    </p:spTree>
    <p:extLst>
      <p:ext uri="{BB962C8B-B14F-4D97-AF65-F5344CB8AC3E}">
        <p14:creationId xmlns:p14="http://schemas.microsoft.com/office/powerpoint/2010/main" val="4213048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698242"/>
            <a:ext cx="7543800" cy="5016758"/>
          </a:xfrm>
          <a:prstGeom prst="rect">
            <a:avLst/>
          </a:prstGeom>
          <a:noFill/>
        </p:spPr>
        <p:txBody>
          <a:bodyPr wrap="square" rtlCol="0">
            <a:spAutoFit/>
          </a:bodyPr>
          <a:lstStyle/>
          <a:p>
            <a:r>
              <a:rPr lang="en-US" sz="4000" b="1" dirty="0">
                <a:solidFill>
                  <a:srgbClr val="002060"/>
                </a:solidFill>
                <a:latin typeface="Arial" panose="020B0604020202020204" pitchFamily="34" charset="0"/>
                <a:cs typeface="Arial" panose="020B0604020202020204" pitchFamily="34" charset="0"/>
              </a:rPr>
              <a:t>Joseph finally would disappear from the scene and Jesus grew supporting His family, loving His God, and proving Himself utterly faithful in many countless ways as He entered His appointed ministry. </a:t>
            </a:r>
            <a:endParaRPr lang="en-PH" sz="40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51909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533401"/>
            <a:ext cx="7315200" cy="5509200"/>
          </a:xfrm>
          <a:prstGeom prst="rect">
            <a:avLst/>
          </a:prstGeom>
          <a:noFill/>
        </p:spPr>
        <p:txBody>
          <a:bodyPr wrap="square" rtlCol="0">
            <a:spAutoFit/>
          </a:bodyPr>
          <a:lstStyle/>
          <a:p>
            <a:pPr algn="ctr"/>
            <a:r>
              <a:rPr lang="en-PH" sz="4400" b="1" dirty="0">
                <a:solidFill>
                  <a:srgbClr val="002060"/>
                </a:solidFill>
                <a:latin typeface="Arial" panose="020B0604020202020204" pitchFamily="34" charset="0"/>
                <a:cs typeface="Arial" panose="020B0604020202020204" pitchFamily="34" charset="0"/>
              </a:rPr>
              <a:t>WHICH MOST ACCURATELY REFLECTS YOUR RESPONSE TO THE COMING OF THE </a:t>
            </a:r>
          </a:p>
          <a:p>
            <a:pPr algn="ctr"/>
            <a:r>
              <a:rPr lang="en-PH" sz="4400" b="1" dirty="0">
                <a:solidFill>
                  <a:srgbClr val="002060"/>
                </a:solidFill>
                <a:latin typeface="Arial" panose="020B0604020202020204" pitchFamily="34" charset="0"/>
                <a:cs typeface="Arial" panose="020B0604020202020204" pitchFamily="34" charset="0"/>
              </a:rPr>
              <a:t>LORD JESUS?</a:t>
            </a:r>
          </a:p>
          <a:p>
            <a:pPr algn="ctr"/>
            <a:endParaRPr lang="en-PH" sz="4400" b="1" dirty="0">
              <a:solidFill>
                <a:srgbClr val="002060"/>
              </a:solidFill>
              <a:latin typeface="Arial" panose="020B0604020202020204" pitchFamily="34" charset="0"/>
              <a:cs typeface="Arial" panose="020B0604020202020204" pitchFamily="34" charset="0"/>
            </a:endParaRPr>
          </a:p>
          <a:p>
            <a:pPr algn="ctr"/>
            <a:r>
              <a:rPr lang="en-PH" sz="4400" b="1" dirty="0">
                <a:solidFill>
                  <a:srgbClr val="002060"/>
                </a:solidFill>
                <a:latin typeface="Arial" panose="020B0604020202020204" pitchFamily="34" charset="0"/>
                <a:cs typeface="Arial" panose="020B0604020202020204" pitchFamily="34" charset="0"/>
              </a:rPr>
              <a:t>Amazement? Apathy?</a:t>
            </a:r>
          </a:p>
          <a:p>
            <a:pPr algn="ctr"/>
            <a:r>
              <a:rPr lang="en-PH" sz="4400" b="1" dirty="0">
                <a:solidFill>
                  <a:srgbClr val="002060"/>
                </a:solidFill>
                <a:latin typeface="Arial" panose="020B0604020202020204" pitchFamily="34" charset="0"/>
                <a:cs typeface="Arial" panose="020B0604020202020204" pitchFamily="34" charset="0"/>
              </a:rPr>
              <a:t>Antagonism? Alertness? </a:t>
            </a:r>
            <a:endParaRPr lang="en-PH" sz="4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7315200" cy="4401205"/>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ARE WE SO PREOCCUPIED WITH OUR HOLIDAY CELEBRATION THAT WE  FAILED TO DO WHAT IS MOST IMPORTANT OF ALL - TO SEEK, HONOR, WORSHIP AND SERVE HIM? </a:t>
            </a:r>
          </a:p>
        </p:txBody>
      </p:sp>
    </p:spTree>
    <p:extLst>
      <p:ext uri="{BB962C8B-B14F-4D97-AF65-F5344CB8AC3E}">
        <p14:creationId xmlns:p14="http://schemas.microsoft.com/office/powerpoint/2010/main" val="29550312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838200"/>
            <a:ext cx="7620000" cy="5632311"/>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HAVE WE BECOME INDIFFERENT TO THE TRUE PURPOSE OF HIS COMING?</a:t>
            </a:r>
          </a:p>
          <a:p>
            <a:endParaRPr lang="en-PH" sz="4000" b="1" dirty="0">
              <a:solidFill>
                <a:srgbClr val="002060"/>
              </a:solidFill>
              <a:latin typeface="Arial" panose="020B0604020202020204" pitchFamily="34" charset="0"/>
              <a:cs typeface="Arial" panose="020B0604020202020204" pitchFamily="34" charset="0"/>
            </a:endParaRPr>
          </a:p>
          <a:p>
            <a:r>
              <a:rPr lang="en-PH" sz="4000" b="1" dirty="0">
                <a:solidFill>
                  <a:srgbClr val="002060"/>
                </a:solidFill>
                <a:latin typeface="Arial" panose="020B0604020202020204" pitchFamily="34" charset="0"/>
                <a:cs typeface="Arial" panose="020B0604020202020204" pitchFamily="34" charset="0"/>
              </a:rPr>
              <a:t>HAVE WE BEEN FOLLOWING AND LIVING LIKE THE WORLD IN ITS CONTINUAL ANTAGONISM AND REJECTION OF CHRIST?</a:t>
            </a:r>
          </a:p>
        </p:txBody>
      </p:sp>
    </p:spTree>
    <p:extLst>
      <p:ext uri="{BB962C8B-B14F-4D97-AF65-F5344CB8AC3E}">
        <p14:creationId xmlns:p14="http://schemas.microsoft.com/office/powerpoint/2010/main" val="953451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838200"/>
            <a:ext cx="6858000" cy="4401205"/>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MAY THE HOLY SPIRIT STIR UP OUR HEARTS ONCE AGAIN TO INQUIRE, TO  DELIGHT IN HIS WORD AND TO AWAKEN US TO THE REALITIES FOUND IN KNOWING CHRIST!</a:t>
            </a:r>
          </a:p>
        </p:txBody>
      </p:sp>
    </p:spTree>
    <p:extLst>
      <p:ext uri="{BB962C8B-B14F-4D97-AF65-F5344CB8AC3E}">
        <p14:creationId xmlns:p14="http://schemas.microsoft.com/office/powerpoint/2010/main" val="19455941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850642"/>
            <a:ext cx="7848600" cy="5016758"/>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THOSE WHO WORSHIPPED AND SERVED OUR LORD AT HIS BIRTH WERE TRULY THOSE WHOSE HEARTS WERE PREPARED AND RECOGNIZED THE PURPOSE OF HIS COMING. </a:t>
            </a:r>
          </a:p>
          <a:p>
            <a:endParaRPr lang="en-PH" sz="4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19200" y="938748"/>
            <a:ext cx="6934200" cy="3785652"/>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CHRIST IS INDEED LORD AND KING WHOSE KINGDOM HE HAS COME TO INAUGURATE AND THEREFORE, INITIATE A RESPONSE FROM US!</a:t>
            </a:r>
          </a:p>
        </p:txBody>
      </p:sp>
    </p:spTree>
    <p:extLst>
      <p:ext uri="{BB962C8B-B14F-4D97-AF65-F5344CB8AC3E}">
        <p14:creationId xmlns:p14="http://schemas.microsoft.com/office/powerpoint/2010/main" val="40852365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789087"/>
            <a:ext cx="8382000" cy="5078313"/>
          </a:xfrm>
          <a:prstGeom prst="rect">
            <a:avLst/>
          </a:prstGeom>
          <a:noFill/>
        </p:spPr>
        <p:txBody>
          <a:bodyPr wrap="square" rtlCol="0">
            <a:spAutoFit/>
          </a:bodyPr>
          <a:lstStyle/>
          <a:p>
            <a:pPr algn="ctr"/>
            <a:r>
              <a:rPr lang="en-US" sz="3600" b="1" dirty="0">
                <a:solidFill>
                  <a:srgbClr val="002060"/>
                </a:solidFill>
                <a:latin typeface="Arial" panose="020B0604020202020204" pitchFamily="34" charset="0"/>
                <a:cs typeface="Arial" panose="020B0604020202020204" pitchFamily="34" charset="0"/>
              </a:rPr>
              <a:t>“A stir begins as soon as Christ is born. He has not spoken a word; nor wrought a miracle; nor proclaimed a single doctrine; but at the very first…his influence upon the world is manifest. ‘When Jesus was born, there came wise men from the east,’ and so on. There is infinite power even in an infant Savior.” (Spurgeon)</a:t>
            </a:r>
            <a:endParaRPr lang="en-PH" sz="36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24044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685800"/>
            <a:ext cx="7772400" cy="5355312"/>
          </a:xfrm>
          <a:prstGeom prst="rect">
            <a:avLst/>
          </a:prstGeom>
        </p:spPr>
        <p:txBody>
          <a:bodyPr wrap="square">
            <a:spAutoFit/>
          </a:bodyPr>
          <a:lstStyle/>
          <a:p>
            <a:r>
              <a:rPr lang="en-PH" sz="3800" b="1" dirty="0">
                <a:solidFill>
                  <a:srgbClr val="002060"/>
                </a:solidFill>
                <a:latin typeface="Arial" panose="020B0604020202020204" pitchFamily="34" charset="0"/>
                <a:cs typeface="Arial" panose="020B0604020202020204" pitchFamily="34" charset="0"/>
              </a:rPr>
              <a:t>ARE WE NOW PREPARING OURSELVES FOR HIS SECOND COMING?  </a:t>
            </a:r>
          </a:p>
          <a:p>
            <a:endParaRPr lang="en-PH" sz="3800" b="1" dirty="0">
              <a:solidFill>
                <a:srgbClr val="002060"/>
              </a:solidFill>
              <a:latin typeface="Arial" panose="020B0604020202020204" pitchFamily="34" charset="0"/>
              <a:cs typeface="Arial" panose="020B0604020202020204" pitchFamily="34" charset="0"/>
            </a:endParaRPr>
          </a:p>
          <a:p>
            <a:r>
              <a:rPr lang="en-PH" sz="3800" b="1" dirty="0">
                <a:solidFill>
                  <a:srgbClr val="002060"/>
                </a:solidFill>
                <a:latin typeface="Arial" panose="020B0604020202020204" pitchFamily="34" charset="0"/>
                <a:cs typeface="Arial" panose="020B0604020202020204" pitchFamily="34" charset="0"/>
              </a:rPr>
              <a:t>WILL THE LORD FIND HEARTS WHO ARE GENUINELY AMAZED AND ALERT (NOT APATHETIC NOR ANTAGONISTIC) AT THE REVELATION OF HIMSELF?</a:t>
            </a:r>
          </a:p>
        </p:txBody>
      </p:sp>
    </p:spTree>
    <p:extLst>
      <p:ext uri="{BB962C8B-B14F-4D97-AF65-F5344CB8AC3E}">
        <p14:creationId xmlns:p14="http://schemas.microsoft.com/office/powerpoint/2010/main" val="295503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C831A91-AD13-9B47-19EA-EF005ABBA1F5}"/>
              </a:ext>
            </a:extLst>
          </p:cNvPr>
          <p:cNvSpPr txBox="1"/>
          <p:nvPr/>
        </p:nvSpPr>
        <p:spPr>
          <a:xfrm>
            <a:off x="838200" y="1066800"/>
            <a:ext cx="7620000" cy="5016758"/>
          </a:xfrm>
          <a:prstGeom prst="rect">
            <a:avLst/>
          </a:prstGeom>
          <a:noFill/>
        </p:spPr>
        <p:txBody>
          <a:bodyPr wrap="square">
            <a:spAutoFit/>
          </a:bodyPr>
          <a:lstStyle/>
          <a:p>
            <a:pPr algn="ctr"/>
            <a:r>
              <a:rPr lang="en-PH" sz="4000" b="1" dirty="0">
                <a:solidFill>
                  <a:srgbClr val="002060"/>
                </a:solidFill>
                <a:latin typeface="Arial" panose="020B0604020202020204" pitchFamily="34" charset="0"/>
                <a:cs typeface="Arial" panose="020B0604020202020204" pitchFamily="34" charset="0"/>
              </a:rPr>
              <a:t>MAY WE CONTINUE TO SEEK, LOVE, WORSHIP, AND GLORIFY CHRIST!</a:t>
            </a:r>
          </a:p>
          <a:p>
            <a:pPr algn="ctr"/>
            <a:r>
              <a:rPr lang="en-PH" sz="4000" b="1" dirty="0">
                <a:solidFill>
                  <a:srgbClr val="002060"/>
                </a:solidFill>
                <a:latin typeface="Arial" panose="020B0604020202020204" pitchFamily="34" charset="0"/>
                <a:cs typeface="Arial" panose="020B0604020202020204" pitchFamily="34" charset="0"/>
              </a:rPr>
              <a:t> </a:t>
            </a:r>
          </a:p>
          <a:p>
            <a:pPr algn="ctr"/>
            <a:r>
              <a:rPr lang="en-PH" sz="4000" b="1" dirty="0">
                <a:solidFill>
                  <a:srgbClr val="002060"/>
                </a:solidFill>
                <a:latin typeface="Arial" panose="020B0604020202020204" pitchFamily="34" charset="0"/>
                <a:cs typeface="Arial" panose="020B0604020202020204" pitchFamily="34" charset="0"/>
              </a:rPr>
              <a:t>MAY WE LIVE FOR AND SERVE HIM FAITHFULLY AND DILIGENTLY AS WE  ANTICIPATE HIS RETURN!</a:t>
            </a:r>
          </a:p>
        </p:txBody>
      </p:sp>
    </p:spTree>
    <p:extLst>
      <p:ext uri="{BB962C8B-B14F-4D97-AF65-F5344CB8AC3E}">
        <p14:creationId xmlns:p14="http://schemas.microsoft.com/office/powerpoint/2010/main" val="3746512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466AC4A-893C-EE6B-011A-AA76B5260653}"/>
              </a:ext>
            </a:extLst>
          </p:cNvPr>
          <p:cNvSpPr txBox="1"/>
          <p:nvPr/>
        </p:nvSpPr>
        <p:spPr>
          <a:xfrm>
            <a:off x="1295400" y="1600200"/>
            <a:ext cx="6705600" cy="2554545"/>
          </a:xfrm>
          <a:prstGeom prst="rect">
            <a:avLst/>
          </a:prstGeom>
          <a:noFill/>
        </p:spPr>
        <p:txBody>
          <a:bodyPr wrap="square" rtlCol="0">
            <a:spAutoFit/>
          </a:bodyPr>
          <a:lstStyle/>
          <a:p>
            <a:pPr algn="ctr"/>
            <a:r>
              <a:rPr lang="en-PH" sz="4000" b="1" dirty="0">
                <a:solidFill>
                  <a:schemeClr val="bg2">
                    <a:lumMod val="10000"/>
                  </a:schemeClr>
                </a:solidFill>
                <a:latin typeface="Arial" panose="020B0604020202020204" pitchFamily="34" charset="0"/>
                <a:cs typeface="Arial" panose="020B0604020202020204" pitchFamily="34" charset="0"/>
              </a:rPr>
              <a:t>HAVE A WORSHIPFUL CELEBRATION OF CHRIST AND A JOYFUL NEW YEAR TO ALL! </a:t>
            </a:r>
          </a:p>
        </p:txBody>
      </p:sp>
    </p:spTree>
    <p:extLst>
      <p:ext uri="{BB962C8B-B14F-4D97-AF65-F5344CB8AC3E}">
        <p14:creationId xmlns:p14="http://schemas.microsoft.com/office/powerpoint/2010/main" val="1526338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533400"/>
            <a:ext cx="7620000" cy="4832092"/>
          </a:xfrm>
          <a:prstGeom prst="rect">
            <a:avLst/>
          </a:prstGeom>
          <a:noFill/>
        </p:spPr>
        <p:txBody>
          <a:bodyPr wrap="square" rtlCol="0">
            <a:spAutoFit/>
          </a:bodyPr>
          <a:lstStyle/>
          <a:p>
            <a:pPr lvl="0" algn="ctr"/>
            <a:r>
              <a:rPr lang="en-PH" sz="4400" b="1" dirty="0">
                <a:solidFill>
                  <a:srgbClr val="002060"/>
                </a:solidFill>
                <a:latin typeface="Arial" panose="020B0604020202020204" pitchFamily="34" charset="0"/>
                <a:cs typeface="Arial" panose="020B0604020202020204" pitchFamily="34" charset="0"/>
              </a:rPr>
              <a:t>DIFFERENT RESPONSES TO DIVINE REVELATION:</a:t>
            </a:r>
          </a:p>
          <a:p>
            <a:pPr lvl="0" algn="ctr"/>
            <a:endParaRPr lang="en-PH" sz="4400" b="1" dirty="0">
              <a:solidFill>
                <a:srgbClr val="002060"/>
              </a:solidFill>
              <a:latin typeface="Arial" panose="020B0604020202020204" pitchFamily="34" charset="0"/>
              <a:cs typeface="Arial" panose="020B0604020202020204" pitchFamily="34" charset="0"/>
            </a:endParaRPr>
          </a:p>
          <a:p>
            <a:pPr lvl="0" algn="ctr"/>
            <a:r>
              <a:rPr lang="en-PH" sz="4400" b="1" dirty="0">
                <a:solidFill>
                  <a:srgbClr val="002060"/>
                </a:solidFill>
                <a:latin typeface="Arial" panose="020B0604020202020204" pitchFamily="34" charset="0"/>
                <a:cs typeface="Arial" panose="020B0604020202020204" pitchFamily="34" charset="0"/>
              </a:rPr>
              <a:t>1. AMAZEMENT:  </a:t>
            </a:r>
          </a:p>
          <a:p>
            <a:pPr lvl="0" algn="ctr"/>
            <a:r>
              <a:rPr lang="en-PH" sz="4400" b="1" dirty="0">
                <a:solidFill>
                  <a:srgbClr val="002060"/>
                </a:solidFill>
                <a:latin typeface="Arial" panose="020B0604020202020204" pitchFamily="34" charset="0"/>
                <a:cs typeface="Arial" panose="020B0604020202020204" pitchFamily="34" charset="0"/>
              </a:rPr>
              <a:t>The Mysterious Magi – Matt. 2:1-2, 9-12</a:t>
            </a:r>
            <a:endParaRPr lang="en-PH" sz="4400" dirty="0">
              <a:solidFill>
                <a:srgbClr val="002060"/>
              </a:solidFill>
              <a:latin typeface="Arial" panose="020B0604020202020204" pitchFamily="34" charset="0"/>
              <a:cs typeface="Arial" panose="020B0604020202020204" pitchFamily="34" charset="0"/>
            </a:endParaRPr>
          </a:p>
          <a:p>
            <a:pPr algn="ctr"/>
            <a:endParaRPr lang="en-PH" sz="44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838200"/>
            <a:ext cx="7010400" cy="1938992"/>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THEY WERE:</a:t>
            </a:r>
            <a:endParaRPr lang="en-PH" sz="4000" dirty="0">
              <a:solidFill>
                <a:srgbClr val="002060"/>
              </a:solidFill>
              <a:latin typeface="Arial" panose="020B0604020202020204" pitchFamily="34" charset="0"/>
              <a:cs typeface="Arial" panose="020B0604020202020204" pitchFamily="34" charset="0"/>
            </a:endParaRPr>
          </a:p>
          <a:p>
            <a:pPr lvl="0"/>
            <a:endParaRPr lang="en-PH" sz="4000" b="1" dirty="0">
              <a:solidFill>
                <a:srgbClr val="002060"/>
              </a:solidFill>
              <a:latin typeface="Arial" panose="020B0604020202020204" pitchFamily="34" charset="0"/>
              <a:cs typeface="Arial" panose="020B0604020202020204" pitchFamily="34" charset="0"/>
            </a:endParaRPr>
          </a:p>
          <a:p>
            <a:pPr lvl="0"/>
            <a:r>
              <a:rPr lang="en-PH" sz="4000" b="1" dirty="0">
                <a:solidFill>
                  <a:srgbClr val="002060"/>
                </a:solidFill>
                <a:latin typeface="Arial" panose="020B0604020202020204" pitchFamily="34" charset="0"/>
                <a:cs typeface="Arial" panose="020B0604020202020204" pitchFamily="34" charset="0"/>
              </a:rPr>
              <a:t>a. Seeking (Inquiring)</a:t>
            </a:r>
            <a:endParaRPr lang="en-PH" sz="4000" dirty="0">
              <a:solidFill>
                <a:srgbClr val="002060"/>
              </a:solidFill>
              <a:latin typeface="Arial" panose="020B0604020202020204" pitchFamily="34" charset="0"/>
              <a:cs typeface="Arial" panose="020B0604020202020204" pitchFamily="34" charset="0"/>
            </a:endParaRPr>
          </a:p>
        </p:txBody>
      </p:sp>
      <p:sp>
        <p:nvSpPr>
          <p:cNvPr id="4" name="TextBox 3"/>
          <p:cNvSpPr txBox="1"/>
          <p:nvPr/>
        </p:nvSpPr>
        <p:spPr>
          <a:xfrm>
            <a:off x="1295400" y="3276600"/>
            <a:ext cx="7010400" cy="1754326"/>
          </a:xfrm>
          <a:prstGeom prst="rect">
            <a:avLst/>
          </a:prstGeom>
          <a:noFill/>
        </p:spPr>
        <p:txBody>
          <a:bodyPr wrap="square" rtlCol="0">
            <a:spAutoFit/>
          </a:bodyPr>
          <a:lstStyle/>
          <a:p>
            <a:r>
              <a:rPr lang="en-PH" sz="3600" b="1" i="1" dirty="0">
                <a:solidFill>
                  <a:srgbClr val="002060"/>
                </a:solidFill>
                <a:latin typeface="Arial" panose="020B0604020202020204" pitchFamily="34" charset="0"/>
                <a:cs typeface="Arial" panose="020B0604020202020204" pitchFamily="34" charset="0"/>
              </a:rPr>
              <a:t>…the magi eagerly seek Him, rejoicing greatly at the return of the star (v. 10). </a:t>
            </a:r>
            <a:endParaRPr lang="en-PH" sz="3600" i="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4400" y="762000"/>
            <a:ext cx="7848600" cy="5016758"/>
          </a:xfrm>
          <a:prstGeom prst="rect">
            <a:avLst/>
          </a:prstGeom>
          <a:noFill/>
        </p:spPr>
        <p:txBody>
          <a:bodyPr wrap="square" rtlCol="0">
            <a:spAutoFit/>
          </a:bodyPr>
          <a:lstStyle/>
          <a:p>
            <a:pPr lvl="0"/>
            <a:r>
              <a:rPr lang="en-PH" sz="4000" b="1" dirty="0">
                <a:solidFill>
                  <a:srgbClr val="002060"/>
                </a:solidFill>
                <a:latin typeface="Arial" panose="020B0604020202020204" pitchFamily="34" charset="0"/>
                <a:cs typeface="Arial" panose="020B0604020202020204" pitchFamily="34" charset="0"/>
              </a:rPr>
              <a:t>b. Honoring (Humbling)</a:t>
            </a:r>
          </a:p>
          <a:p>
            <a:endParaRPr lang="en-PH" sz="4000" b="1" dirty="0">
              <a:solidFill>
                <a:srgbClr val="002060"/>
              </a:solidFill>
              <a:latin typeface="Arial" panose="020B0604020202020204" pitchFamily="34" charset="0"/>
              <a:cs typeface="Arial" panose="020B0604020202020204" pitchFamily="34" charset="0"/>
            </a:endParaRPr>
          </a:p>
          <a:p>
            <a:r>
              <a:rPr lang="en-PH" sz="4000" b="1" i="1" dirty="0">
                <a:solidFill>
                  <a:srgbClr val="002060"/>
                </a:solidFill>
                <a:latin typeface="Arial" panose="020B0604020202020204" pitchFamily="34" charset="0"/>
                <a:cs typeface="Arial" panose="020B0604020202020204" pitchFamily="34" charset="0"/>
              </a:rPr>
              <a:t>They knew that the baby, was the “king of the Jews” although</a:t>
            </a:r>
            <a:r>
              <a:rPr lang="en-PH" sz="4000" b="1" dirty="0">
                <a:solidFill>
                  <a:srgbClr val="002060"/>
                </a:solidFill>
                <a:latin typeface="Arial" panose="020B0604020202020204" pitchFamily="34" charset="0"/>
                <a:cs typeface="Arial" panose="020B0604020202020204" pitchFamily="34" charset="0"/>
              </a:rPr>
              <a:t> surrounded by the trappings of poverty - </a:t>
            </a:r>
            <a:r>
              <a:rPr lang="en-PH" sz="4000" b="1" i="1" dirty="0">
                <a:solidFill>
                  <a:srgbClr val="002060"/>
                </a:solidFill>
                <a:latin typeface="Arial" panose="020B0604020202020204" pitchFamily="34" charset="0"/>
                <a:cs typeface="Arial" panose="020B0604020202020204" pitchFamily="34" charset="0"/>
              </a:rPr>
              <a:t>swaddling clothes</a:t>
            </a:r>
            <a:r>
              <a:rPr lang="en-PH" sz="4000" b="1" dirty="0">
                <a:solidFill>
                  <a:srgbClr val="002060"/>
                </a:solidFill>
                <a:latin typeface="Arial" panose="020B0604020202020204" pitchFamily="34" charset="0"/>
                <a:cs typeface="Arial" panose="020B0604020202020204" pitchFamily="34" charset="0"/>
              </a:rPr>
              <a:t>, a borrowed house, poor parents...</a:t>
            </a:r>
          </a:p>
        </p:txBody>
      </p:sp>
    </p:spTree>
    <p:extLst>
      <p:ext uri="{BB962C8B-B14F-4D97-AF65-F5344CB8AC3E}">
        <p14:creationId xmlns:p14="http://schemas.microsoft.com/office/powerpoint/2010/main" val="2960439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14400" y="762000"/>
            <a:ext cx="7543800" cy="3416320"/>
          </a:xfrm>
          <a:prstGeom prst="rect">
            <a:avLst/>
          </a:prstGeom>
          <a:noFill/>
        </p:spPr>
        <p:txBody>
          <a:bodyPr wrap="square" rtlCol="0">
            <a:spAutoFit/>
          </a:bodyPr>
          <a:lstStyle/>
          <a:p>
            <a:pPr lvl="0"/>
            <a:r>
              <a:rPr lang="en-PH" sz="3600" b="1" dirty="0">
                <a:solidFill>
                  <a:srgbClr val="002060"/>
                </a:solidFill>
                <a:latin typeface="Arial" panose="020B0604020202020204" pitchFamily="34" charset="0"/>
                <a:cs typeface="Arial" panose="020B0604020202020204" pitchFamily="34" charset="0"/>
              </a:rPr>
              <a:t>c</a:t>
            </a:r>
            <a:r>
              <a:rPr lang="en-PH" sz="3600" dirty="0">
                <a:solidFill>
                  <a:srgbClr val="002060"/>
                </a:solidFill>
                <a:latin typeface="Arial" panose="020B0604020202020204" pitchFamily="34" charset="0"/>
                <a:cs typeface="Arial" panose="020B0604020202020204" pitchFamily="34" charset="0"/>
              </a:rPr>
              <a:t>. </a:t>
            </a:r>
            <a:r>
              <a:rPr lang="en-PH" sz="3600" b="1" dirty="0">
                <a:solidFill>
                  <a:srgbClr val="002060"/>
                </a:solidFill>
                <a:latin typeface="Arial" panose="020B0604020202020204" pitchFamily="34" charset="0"/>
                <a:cs typeface="Arial" panose="020B0604020202020204" pitchFamily="34" charset="0"/>
              </a:rPr>
              <a:t>Worshipping (Giving)</a:t>
            </a:r>
            <a:endParaRPr lang="en-PH" sz="3600" dirty="0">
              <a:solidFill>
                <a:srgbClr val="002060"/>
              </a:solidFill>
              <a:latin typeface="Arial" panose="020B0604020202020204" pitchFamily="34" charset="0"/>
              <a:cs typeface="Arial" panose="020B0604020202020204" pitchFamily="34" charset="0"/>
            </a:endParaRPr>
          </a:p>
          <a:p>
            <a:endParaRPr lang="en-PH" sz="3600" b="1" dirty="0">
              <a:solidFill>
                <a:srgbClr val="002060"/>
              </a:solidFill>
              <a:latin typeface="Arial" panose="020B0604020202020204" pitchFamily="34" charset="0"/>
              <a:cs typeface="Arial" panose="020B0604020202020204" pitchFamily="34" charset="0"/>
            </a:endParaRPr>
          </a:p>
          <a:p>
            <a:r>
              <a:rPr lang="en-PH" sz="3600" b="1" i="1" dirty="0">
                <a:solidFill>
                  <a:srgbClr val="002060"/>
                </a:solidFill>
                <a:latin typeface="Arial" panose="020B0604020202020204" pitchFamily="34" charset="0"/>
                <a:cs typeface="Arial" panose="020B0604020202020204" pitchFamily="34" charset="0"/>
              </a:rPr>
              <a:t>“They fell in worship of the Lord Jesus and gave Him expensive gifts of gold, frankincense and myrrh” (v. 11).</a:t>
            </a:r>
            <a:r>
              <a:rPr lang="en-PH" sz="3600" b="1" dirty="0">
                <a:solidFill>
                  <a:srgbClr val="002060"/>
                </a:solidFill>
                <a:latin typeface="Arial" panose="020B0604020202020204" pitchFamily="34" charset="0"/>
                <a:cs typeface="Arial" panose="020B0604020202020204" pitchFamily="34" charset="0"/>
              </a:rPr>
              <a:t> </a:t>
            </a:r>
            <a:endParaRPr lang="en-PH" sz="3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990600"/>
            <a:ext cx="7543800" cy="3785652"/>
          </a:xfrm>
          <a:prstGeom prst="rect">
            <a:avLst/>
          </a:prstGeom>
          <a:noFill/>
        </p:spPr>
        <p:txBody>
          <a:bodyPr wrap="square" rtlCol="0">
            <a:spAutoFit/>
          </a:bodyPr>
          <a:lstStyle/>
          <a:p>
            <a:r>
              <a:rPr lang="en-PH" sz="4000" b="1" dirty="0">
                <a:solidFill>
                  <a:srgbClr val="002060"/>
                </a:solidFill>
                <a:latin typeface="Arial" panose="020B0604020202020204" pitchFamily="34" charset="0"/>
                <a:cs typeface="Arial" panose="020B0604020202020204" pitchFamily="34" charset="0"/>
              </a:rPr>
              <a:t>OUR RESPONSE NOW:</a:t>
            </a:r>
            <a:endParaRPr lang="en-PH" sz="4000" dirty="0">
              <a:solidFill>
                <a:srgbClr val="002060"/>
              </a:solidFill>
              <a:latin typeface="Arial" panose="020B0604020202020204" pitchFamily="34" charset="0"/>
              <a:cs typeface="Arial" panose="020B0604020202020204" pitchFamily="34" charset="0"/>
            </a:endParaRPr>
          </a:p>
          <a:p>
            <a:endParaRPr lang="en-PH" sz="4000" b="1" dirty="0">
              <a:solidFill>
                <a:srgbClr val="002060"/>
              </a:solidFill>
              <a:latin typeface="Arial" panose="020B0604020202020204" pitchFamily="34" charset="0"/>
              <a:cs typeface="Arial" panose="020B0604020202020204" pitchFamily="34" charset="0"/>
            </a:endParaRPr>
          </a:p>
          <a:p>
            <a:r>
              <a:rPr lang="en-PH" sz="4000" b="1" dirty="0">
                <a:solidFill>
                  <a:srgbClr val="002060"/>
                </a:solidFill>
                <a:latin typeface="Arial" panose="020B0604020202020204" pitchFamily="34" charset="0"/>
                <a:cs typeface="Arial" panose="020B0604020202020204" pitchFamily="34" charset="0"/>
              </a:rPr>
              <a:t>Are we truly seeking the Lord, and are determined to pursue Him no matter what the cost?</a:t>
            </a:r>
            <a:endParaRPr lang="en-PH" sz="4000" dirty="0">
              <a:solidFill>
                <a:srgbClr val="002060"/>
              </a:solidFill>
              <a:latin typeface="Arial" panose="020B0604020202020204" pitchFamily="34" charset="0"/>
              <a:cs typeface="Arial" panose="020B0604020202020204" pitchFamily="34" charset="0"/>
            </a:endParaRPr>
          </a:p>
          <a:p>
            <a:endParaRPr lang="en-PH" sz="40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031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457200"/>
            <a:ext cx="7620000" cy="5632311"/>
          </a:xfrm>
          <a:prstGeom prst="rect">
            <a:avLst/>
          </a:prstGeom>
        </p:spPr>
        <p:txBody>
          <a:bodyPr wrap="square">
            <a:spAutoFit/>
          </a:bodyPr>
          <a:lstStyle/>
          <a:p>
            <a:r>
              <a:rPr lang="en-PH" sz="4000" b="1" dirty="0">
                <a:solidFill>
                  <a:srgbClr val="002060"/>
                </a:solidFill>
                <a:latin typeface="Arial" panose="020B0604020202020204" pitchFamily="34" charset="0"/>
                <a:cs typeface="Arial" panose="020B0604020202020204" pitchFamily="34" charset="0"/>
              </a:rPr>
              <a:t>How much do we honor and love Christ? Have we offered him the gift of our hearts?</a:t>
            </a:r>
            <a:endParaRPr lang="en-PH" sz="4000" dirty="0">
              <a:solidFill>
                <a:srgbClr val="002060"/>
              </a:solidFill>
              <a:latin typeface="Arial" panose="020B0604020202020204" pitchFamily="34" charset="0"/>
              <a:cs typeface="Arial" panose="020B0604020202020204" pitchFamily="34" charset="0"/>
            </a:endParaRPr>
          </a:p>
          <a:p>
            <a:endParaRPr lang="en-PH" sz="4000" b="1" dirty="0">
              <a:solidFill>
                <a:srgbClr val="002060"/>
              </a:solidFill>
              <a:latin typeface="Arial" panose="020B0604020202020204" pitchFamily="34" charset="0"/>
              <a:cs typeface="Arial" panose="020B0604020202020204" pitchFamily="34" charset="0"/>
            </a:endParaRPr>
          </a:p>
          <a:p>
            <a:r>
              <a:rPr lang="en-PH" sz="4000" b="1" dirty="0">
                <a:solidFill>
                  <a:srgbClr val="002060"/>
                </a:solidFill>
                <a:latin typeface="Arial" panose="020B0604020202020204" pitchFamily="34" charset="0"/>
                <a:cs typeface="Arial" panose="020B0604020202020204" pitchFamily="34" charset="0"/>
              </a:rPr>
              <a:t>Is there anything more valuable to us than Christ? </a:t>
            </a:r>
          </a:p>
          <a:p>
            <a:endParaRPr lang="en-PH" sz="4000" b="1" dirty="0">
              <a:solidFill>
                <a:srgbClr val="002060"/>
              </a:solidFill>
              <a:latin typeface="Arial" panose="020B0604020202020204" pitchFamily="34" charset="0"/>
              <a:cs typeface="Arial" panose="020B0604020202020204" pitchFamily="34" charset="0"/>
            </a:endParaRPr>
          </a:p>
          <a:p>
            <a:r>
              <a:rPr lang="en-PH" sz="4000" b="1" dirty="0">
                <a:solidFill>
                  <a:srgbClr val="002060"/>
                </a:solidFill>
                <a:latin typeface="Arial" panose="020B0604020202020204" pitchFamily="34" charset="0"/>
                <a:cs typeface="Arial" panose="020B0604020202020204" pitchFamily="34" charset="0"/>
              </a:rPr>
              <a:t>How is our desire for and devotion to Him?</a:t>
            </a:r>
          </a:p>
        </p:txBody>
      </p:sp>
    </p:spTree>
    <p:extLst>
      <p:ext uri="{BB962C8B-B14F-4D97-AF65-F5344CB8AC3E}">
        <p14:creationId xmlns:p14="http://schemas.microsoft.com/office/powerpoint/2010/main" val="2955031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lipstream">
  <a:themeElements>
    <a:clrScheme name="Custom 3">
      <a:dk1>
        <a:srgbClr val="FFFF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511</TotalTime>
  <Words>889</Words>
  <Application>Microsoft Office PowerPoint</Application>
  <PresentationFormat>On-screen Show (4:3)</PresentationFormat>
  <Paragraphs>80</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Georgia</vt:lpstr>
      <vt:lpstr>Trebuchet MS</vt:lpstr>
      <vt:lpstr>Slipstream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Ence Ragos</dc:creator>
  <cp:lastModifiedBy>Marc Grande</cp:lastModifiedBy>
  <cp:revision>52</cp:revision>
  <dcterms:created xsi:type="dcterms:W3CDTF">2015-12-23T22:47:13Z</dcterms:created>
  <dcterms:modified xsi:type="dcterms:W3CDTF">2022-12-25T04:07:29Z</dcterms:modified>
</cp:coreProperties>
</file>