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1" r:id="rId1"/>
  </p:sldMasterIdLst>
  <p:sldIdLst>
    <p:sldId id="258" r:id="rId2"/>
    <p:sldId id="259" r:id="rId3"/>
    <p:sldId id="260" r:id="rId4"/>
    <p:sldId id="294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95" r:id="rId20"/>
    <p:sldId id="275" r:id="rId21"/>
    <p:sldId id="284" r:id="rId22"/>
    <p:sldId id="276" r:id="rId23"/>
    <p:sldId id="277" r:id="rId24"/>
    <p:sldId id="291" r:id="rId2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135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86847D-1CF6-46BA-B46B-48BED0604A2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 b="1" cap="all" spc="1500" baseline="0">
                <a:latin typeface="+mj-lt"/>
                <a:ea typeface="Source Sans Pro SemiBold" panose="020B0603030403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FB4F5A5-C931-4A4C-B6B1-EF4C95965B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 cap="all" spc="400" baseline="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grpSp>
        <p:nvGrpSpPr>
          <p:cNvPr id="7" name="Graphic 185">
            <a:extLst>
              <a:ext uri="{FF2B5EF4-FFF2-40B4-BE49-F238E27FC236}">
                <a16:creationId xmlns:a16="http://schemas.microsoft.com/office/drawing/2014/main" id="{8A351602-3772-4279-B0D3-A523F6F6EAB3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A5AAAA75-5FFB-4C07-AD4A-3146773E6CDD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1479895E-3847-44BB-8404-28F14219FB70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0E02F68-8149-4236-8D9F-6B550F78B932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56FCAAB-F073-4561-A484-42C7DD10DC26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CF8DB94-87A3-43E9-9BBB-301CFF0FB05B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DE4AEC-B6E4-439C-B716-EBE3D4D1DC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D0F569-AC90-44EB-9EF4-4E5C2F5D823C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78BC18-102E-45BF-8FEA-801E9C59D1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AA8BF5F-B1F8-461F-9B3D-7D50D02423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7D6BF779-0B8C-4CC2-9268-9506AD0C5331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169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F3A871-D377-4EC0-9ACF-86842F01E1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3D53202-92A9-45A3-B812-777DB9578B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grpSp>
        <p:nvGrpSpPr>
          <p:cNvPr id="7" name="Graphic 185">
            <a:extLst>
              <a:ext uri="{FF2B5EF4-FFF2-40B4-BE49-F238E27FC236}">
                <a16:creationId xmlns:a16="http://schemas.microsoft.com/office/drawing/2014/main" id="{7196FB0C-3A9D-4892-90C9-21F3459AAD9E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16938C96-CF0F-4B69-A695-913F11BFC6F0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3CA7E6BB-6B60-4BF5-9D3E-A3FE782EF5B0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F693EDA-57B3-4AEB-863B-B198C2A5A8E3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3A04A96-045F-4B6E-AEEE-11A2FA01B4FC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7FB357DC-5AD3-44F4-879B-5AD6B18AC36F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2CA47F-83AD-4BE3-AC2F-6C17883F78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BA7D41-E8B7-4A0B-B861-3EC4AE88917D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118A72-3200-4597-A9C5-0D9ECFF3E8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70055A-71D4-49B4-8A8F-19AFDB84E9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0B0E5D27-C447-432F-982D-B60FDD6F34AD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98241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8C59DBB-9256-464D-8A6A-8BDA71541D6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A25E310-E6CB-4838-8E9B-B288DA5527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grpSp>
        <p:nvGrpSpPr>
          <p:cNvPr id="7" name="Graphic 185">
            <a:extLst>
              <a:ext uri="{FF2B5EF4-FFF2-40B4-BE49-F238E27FC236}">
                <a16:creationId xmlns:a16="http://schemas.microsoft.com/office/drawing/2014/main" id="{BCF412A8-E798-47AD-ABD9-98D76A55D30B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E70160C5-475D-401A-AEE2-2C04E99A1518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07CC7CE9-9C7F-49C2-8609-47BF523390F5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26FD5F1-978C-45AF-9086-D5DBE1F01681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873AB1C-723A-4FB4-9B23-65BAF5074833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1DE5510-5094-4FA4-96E5-AD4841D1C38A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CE2202-679F-48B0-B2DD-F6F5471122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34823-0B19-4B4E-A643-7A3B0A3D24D6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7BC83D-E4C0-49E1-ADA1-1AF403984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BF211E-B2EA-4CDC-9E84-B689839492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1FE2F5FD-5D31-4C1D-82F8-93624C7B0A3C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7057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F88500-1605-41EA-A15F-9B79DF7E40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B14AC8-25A5-4D7F-BF23-CB20AA2ECF5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grpSp>
        <p:nvGrpSpPr>
          <p:cNvPr id="8" name="Graphic 185">
            <a:extLst>
              <a:ext uri="{FF2B5EF4-FFF2-40B4-BE49-F238E27FC236}">
                <a16:creationId xmlns:a16="http://schemas.microsoft.com/office/drawing/2014/main" id="{8997F1B7-1EE7-4EA5-A5A4-866F9A810C9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B5E13483-2FB6-4753-8402-06FDC3498E06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8F0DF22-F640-4002-B783-DF1C6A9473F6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C2787B8-7984-4332-B611-D3D3DE898FE0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5AF3646C-B3D7-4F57-8FD2-CD93CEB39214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C65FA7DA-93A0-43A4-834C-0F1BB9806A8C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995D22-0146-4DE2-9E78-4C00333D49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2D79EF-17C8-45D8-9866-DAF5723FC604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59717A-A1FE-485D-AFFF-2C7026C710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6DB88B-64CF-4100-8F07-D191DD7939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104332FF-8349-42A5-B5C8-5EE3825CE252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9291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2BFE6C-EBF1-47DE-8468-E7125172B7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4104992-D139-48DC-BCCE-D71EA23CA2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grpSp>
        <p:nvGrpSpPr>
          <p:cNvPr id="7" name="Graphic 185">
            <a:extLst>
              <a:ext uri="{FF2B5EF4-FFF2-40B4-BE49-F238E27FC236}">
                <a16:creationId xmlns:a16="http://schemas.microsoft.com/office/drawing/2014/main" id="{A8C5E768-0E62-4DE7-A0AF-93121DA8439E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6402845F-9E8A-41E1-B051-1AAA46C997A2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A45C410-5FD0-4339-A3BC-A865DE4190AF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7B0B703-8BA8-483C-A433-C44C809687DE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ECCFA03D-B879-419B-88B9-F4F3645C8AF5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6B0260A-6B2D-4F54-8614-60BC3103E166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1AB8F6-0796-47E9-B1D4-760B7CCFC7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FC2ADC-3680-4013-A757-E4663495DB98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7886FC0-7327-44D9-B689-0AE73FD255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9D265-BFBA-4C93-9B1A-B9483AE6BF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464F5FEB-DE92-47DA-8C46-DC088E8960A4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5821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7637BE-B22F-40EE-94F0-04549BC562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A71582-4BAF-4211-AD4A-476ED6EB115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9DCF6B-C800-4345-BAE9-EE9FA65903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grpSp>
        <p:nvGrpSpPr>
          <p:cNvPr id="8" name="Graphic 185">
            <a:extLst>
              <a:ext uri="{FF2B5EF4-FFF2-40B4-BE49-F238E27FC236}">
                <a16:creationId xmlns:a16="http://schemas.microsoft.com/office/drawing/2014/main" id="{E6190A1E-5381-43C4-B058-7758339984D6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F7E35469-0BEA-4E5E-955F-1AA300A62DE5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8F650BE-565E-4A52-8143-7A87700FC5F5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86A3F89-AA2A-44E5-915E-C47A069EB685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5C57F514-AB27-4489-8D3C-01DD1025DDAD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0141169F-1C39-4D04-AF32-D0D14D004B05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087465-759F-4895-8FC6-DD464FB91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1BA94-5DCA-4F19-960F-0FB2BD5EE85A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F1AA18-D8A5-44D9-881C-522258ED54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C1BA574-A76A-4F4C-8CBD-768278B66E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2793E083-ADC4-4391-83DD-781529A66110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08356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31B666-D6BE-4FA8-9CF1-F15FD58B0C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BCE4B4A-DE64-4563-83CD-C40B1D681D9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1DA0314-0202-4E6D-8352-C28376A9C08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7B56083-87B4-4603-B6FF-A9EB68E3E6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3708CF-F028-4917-A9CB-59BF5248A2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grpSp>
        <p:nvGrpSpPr>
          <p:cNvPr id="10" name="Graphic 185">
            <a:extLst>
              <a:ext uri="{FF2B5EF4-FFF2-40B4-BE49-F238E27FC236}">
                <a16:creationId xmlns:a16="http://schemas.microsoft.com/office/drawing/2014/main" id="{81B934BF-E239-47E1-93E9-EA3182162D21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3BBF177-5044-426A-93ED-64BDC84BF184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74270648-77F5-4D28-B691-DA57AA28FD73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6086B770-2F70-4B7B-9525-286BBD63AD72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57DDC14D-7AE3-41CD-ADFC-A3601D4F9DF3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42181834-8401-4B66-85EE-1CBF57807DAB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433C091-3B62-4087-9A97-63BBE28CFF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BED947-38D9-44AC-8B89-E79758333B77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0710C3-2723-4847-BCAF-96D9FAE505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6618B2C-95AC-4438-97FD-07ACF297B8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D6B0F5A7-6E8A-4BCD-8F1F-233ECD21B262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03311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29CF7F-748D-4598-983E-96A2BE269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grpSp>
        <p:nvGrpSpPr>
          <p:cNvPr id="6" name="Graphic 185">
            <a:extLst>
              <a:ext uri="{FF2B5EF4-FFF2-40B4-BE49-F238E27FC236}">
                <a16:creationId xmlns:a16="http://schemas.microsoft.com/office/drawing/2014/main" id="{DFD4D3BE-80D4-4E69-9C76-F0D8517DF690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A0B6E97F-00E1-4372-8978-8BCBDC9026E6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CC7651B7-7A30-4AFA-A4D7-0B0C5D2DDAAF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FD2FC5CA-556B-4409-B084-34753A1F04E6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E63FB41-EE1F-4889-9096-3A38936330D5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0DD19F3B-7B3E-4861-8FDA-D0116C96C16E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10A2C46-C908-4010-AAE2-9FA41B145C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81E23F-BD3C-4F23-B116-2B758120C8AC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7CF5279-7D37-4D98-9A70-987C84F62C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896FAD0-59EF-49AA-BBC6-A0EC184DD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876EB399-18D2-46D5-8757-35FCFF8EA80D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3845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aphic 185">
            <a:extLst>
              <a:ext uri="{FF2B5EF4-FFF2-40B4-BE49-F238E27FC236}">
                <a16:creationId xmlns:a16="http://schemas.microsoft.com/office/drawing/2014/main" id="{773CCE17-EE0F-40E0-B7AE-CF7677B64709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6" name="Freeform: Shape 5">
              <a:extLst>
                <a:ext uri="{FF2B5EF4-FFF2-40B4-BE49-F238E27FC236}">
                  <a16:creationId xmlns:a16="http://schemas.microsoft.com/office/drawing/2014/main" id="{B0AC6C4E-6EA5-454A-AB84-8B94D8B585EC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B4329338-925B-4677-BA6E-4357D37DB545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334C0A08-043F-4818-BA1D-BCC9F811A873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DCB185DD-ED0D-4633-8098-95C4A6F177CC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2AD50526-B611-40B6-BB45-AE82F0EF5992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708C302-4224-4668-8CAC-3267172A0C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CFAA9-6D59-4D98-869E-ACBDB83B2CA4}" type="datetime1">
              <a:rPr lang="en-US" smtClean="0"/>
              <a:t>5/23/2022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C8FC22-AEB6-4BAF-BF93-41A2C757CC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52CA88A-5462-4F17-AFA0-52721ADDBB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70CCC791-94D7-4BB8-9EDF-423CEA1F6215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39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E6AC37-C5B5-462A-BE4A-E55CEBF2A3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4B007F-32A8-4688-BBEF-4FCB99DF5E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DF2E2EB-BF8A-44A4-8AE0-BD6C31B1D9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grpSp>
        <p:nvGrpSpPr>
          <p:cNvPr id="8" name="Graphic 185">
            <a:extLst>
              <a:ext uri="{FF2B5EF4-FFF2-40B4-BE49-F238E27FC236}">
                <a16:creationId xmlns:a16="http://schemas.microsoft.com/office/drawing/2014/main" id="{FC9E188F-54C8-4547-9F8C-525712AD7DB6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B99C4538-3939-47A9-A590-09FF21960653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541CA75-5D05-4996-A26D-CE0C909CD5F7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6305856-26BC-4BCC-BEF3-5E9CED941775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C69651C-AC37-4CD2-8367-19297D7E2389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C3E9031B-BA8D-4D9D-9BB3-A16F7A80F854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69840A2-CF60-4C47-B955-E65BC451FE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10804-27E3-430A-BB42-B831260DE39A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179DC6E-CC55-47AB-A405-5FB7EE2D19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D5D5E7D-EBA7-4DB0-8C78-7EB8A85FA4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C5B051DE-636E-4B3C-9886-2055CE23E49A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9872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F1D355-3146-41D1-B7DC-20B8ACE39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AD4AAFB-E8F8-4FD1-8C6A-ED2C3FAD503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E051AF1-B16F-43B9-95CC-C17B570DEC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grpSp>
        <p:nvGrpSpPr>
          <p:cNvPr id="8" name="Graphic 185">
            <a:extLst>
              <a:ext uri="{FF2B5EF4-FFF2-40B4-BE49-F238E27FC236}">
                <a16:creationId xmlns:a16="http://schemas.microsoft.com/office/drawing/2014/main" id="{C8B77273-9FF7-4B93-8385-AD09A5F86AE5}"/>
              </a:ext>
            </a:extLst>
          </p:cNvPr>
          <p:cNvGrpSpPr/>
          <p:nvPr/>
        </p:nvGrpSpPr>
        <p:grpSpPr>
          <a:xfrm>
            <a:off x="10999563" y="5987064"/>
            <a:ext cx="1054467" cy="469689"/>
            <a:chOff x="9841624" y="4115729"/>
            <a:chExt cx="602170" cy="268223"/>
          </a:xfrm>
          <a:solidFill>
            <a:schemeClr val="tx1"/>
          </a:solidFill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3117A673-3729-4EAD-9E8C-52BEBF74B857}"/>
                </a:ext>
              </a:extLst>
            </p:cNvPr>
            <p:cNvSpPr/>
            <p:nvPr/>
          </p:nvSpPr>
          <p:spPr>
            <a:xfrm>
              <a:off x="9841624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E8DB752-94CD-4A94-BDE3-DD285EB89F3F}"/>
                </a:ext>
              </a:extLst>
            </p:cNvPr>
            <p:cNvSpPr/>
            <p:nvPr/>
          </p:nvSpPr>
          <p:spPr>
            <a:xfrm>
              <a:off x="9941445" y="4115729"/>
              <a:ext cx="202882" cy="268223"/>
            </a:xfrm>
            <a:custGeom>
              <a:avLst/>
              <a:gdLst>
                <a:gd name="connsiteX0" fmla="*/ 20765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765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2F8DDFC-E5CA-4F36-B2BE-BCE49D4F6C95}"/>
                </a:ext>
              </a:extLst>
            </p:cNvPr>
            <p:cNvSpPr/>
            <p:nvPr/>
          </p:nvSpPr>
          <p:spPr>
            <a:xfrm>
              <a:off x="10041267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0BB589AE-2F9C-4C83-8DC7-1205CB037525}"/>
                </a:ext>
              </a:extLst>
            </p:cNvPr>
            <p:cNvSpPr/>
            <p:nvPr/>
          </p:nvSpPr>
          <p:spPr>
            <a:xfrm>
              <a:off x="10141090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7AC9A2DE-3C9E-4CD0-8C7A-CC5F9F9942E4}"/>
                </a:ext>
              </a:extLst>
            </p:cNvPr>
            <p:cNvSpPr/>
            <p:nvPr/>
          </p:nvSpPr>
          <p:spPr>
            <a:xfrm>
              <a:off x="10240911" y="4115729"/>
              <a:ext cx="202882" cy="268223"/>
            </a:xfrm>
            <a:custGeom>
              <a:avLst/>
              <a:gdLst>
                <a:gd name="connsiteX0" fmla="*/ 20669 w 202882"/>
                <a:gd name="connsiteY0" fmla="*/ 268224 h 268223"/>
                <a:gd name="connsiteX1" fmla="*/ 0 w 202882"/>
                <a:gd name="connsiteY1" fmla="*/ 268224 h 268223"/>
                <a:gd name="connsiteX2" fmla="*/ 182118 w 202882"/>
                <a:gd name="connsiteY2" fmla="*/ 0 h 268223"/>
                <a:gd name="connsiteX3" fmla="*/ 202883 w 202882"/>
                <a:gd name="connsiteY3" fmla="*/ 0 h 268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882" h="268223">
                  <a:moveTo>
                    <a:pt x="20669" y="268224"/>
                  </a:moveTo>
                  <a:lnTo>
                    <a:pt x="0" y="268224"/>
                  </a:lnTo>
                  <a:lnTo>
                    <a:pt x="182118" y="0"/>
                  </a:lnTo>
                  <a:lnTo>
                    <a:pt x="202883" y="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68C8714-2467-4715-934E-6787C84F79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E22DE3-3D1A-4D53-B9A6-6C7463B8C992}" type="datetime1">
              <a:rPr lang="en-US" smtClean="0"/>
              <a:t>5/23/2022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6F13D6-03EC-4D31-8BB1-9FFDE3633C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Sample Footer Text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C65D4DD-A2A4-4DF6-9527-E5F12FEB93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0C42-9A0B-4425-92C2-70FCF7C45734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FD202F3A-9FDE-4E11-B865-FBAEC415F880}"/>
              </a:ext>
            </a:extLst>
          </p:cNvPr>
          <p:cNvSpPr/>
          <p:nvPr/>
        </p:nvSpPr>
        <p:spPr>
          <a:xfrm>
            <a:off x="320736" y="652894"/>
            <a:ext cx="319941" cy="319941"/>
          </a:xfrm>
          <a:prstGeom prst="ellipse">
            <a:avLst/>
          </a:prstGeom>
          <a:solidFill>
            <a:schemeClr val="accent3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9103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633F5C3-CD4B-4472-B59A-49D460CB1C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772236B-AB2C-4D6F-AE15-700992DA91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90F509-07BE-4446-8772-F44E09936B7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="1" cap="all" spc="100" baseline="0">
                <a:solidFill>
                  <a:schemeClr val="tx1">
                    <a:tint val="75000"/>
                  </a:schemeClr>
                </a:solidFill>
                <a:latin typeface="+mn-lt"/>
                <a:ea typeface="Source Sans Pro SemiBold" panose="020B0603030403020204" pitchFamily="34" charset="0"/>
              </a:defRPr>
            </a:lvl1pPr>
          </a:lstStyle>
          <a:p>
            <a:fld id="{5ECD8B30-1B71-45A1-8314-D59C86F581E1}" type="datetime1">
              <a:rPr lang="en-US" smtClean="0"/>
              <a:pPr/>
              <a:t>5/23/2022</a:t>
            </a:fld>
            <a:endParaRPr lang="en-US" b="1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1B927E-3833-4F85-99B5-56B5F1E540D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 cap="all" spc="100" baseline="0">
                <a:solidFill>
                  <a:schemeClr val="tx1">
                    <a:tint val="75000"/>
                  </a:schemeClr>
                </a:solidFill>
                <a:latin typeface="+mn-lt"/>
                <a:ea typeface="Source Sans Pro SemiBold" panose="020B0603030403020204" pitchFamily="34" charset="0"/>
              </a:defRPr>
            </a:lvl1pPr>
          </a:lstStyle>
          <a:p>
            <a:r>
              <a:rPr lang="en-US" dirty="0"/>
              <a:t>Sample Footer Text</a:t>
            </a:r>
            <a:endParaRPr lang="en-US" b="1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28CB64-4E98-43DE-B543-7BE5B329DBA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 cap="all" spc="100" baseline="0">
                <a:solidFill>
                  <a:schemeClr val="tx1">
                    <a:tint val="75000"/>
                  </a:schemeClr>
                </a:solidFill>
                <a:latin typeface="+mn-lt"/>
                <a:ea typeface="Source Sans Pro SemiBold" panose="020B0603030403020204" pitchFamily="34" charset="0"/>
              </a:defRPr>
            </a:lvl1pPr>
          </a:lstStyle>
          <a:p>
            <a:fld id="{F3450C42-9A0B-4425-92C2-70FCF7C45734}" type="slidenum">
              <a:rPr lang="en-US" smtClean="0"/>
              <a:pPr/>
              <a:t>‹#›</a:t>
            </a:fld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40380340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0" r:id="rId1"/>
    <p:sldLayoutId id="2147483741" r:id="rId2"/>
    <p:sldLayoutId id="2147483742" r:id="rId3"/>
    <p:sldLayoutId id="2147483743" r:id="rId4"/>
    <p:sldLayoutId id="2147483744" r:id="rId5"/>
    <p:sldLayoutId id="2147483745" r:id="rId6"/>
    <p:sldLayoutId id="2147483746" r:id="rId7"/>
    <p:sldLayoutId id="2147483747" r:id="rId8"/>
    <p:sldLayoutId id="2147483748" r:id="rId9"/>
    <p:sldLayoutId id="2147483749" r:id="rId10"/>
    <p:sldLayoutId id="2147483750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905853" y="948581"/>
            <a:ext cx="7443387" cy="4421339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 Timothy Series 08</a:t>
            </a: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“PASSING ON THE LEGACY OF ENDURING FAITH”</a:t>
            </a:r>
            <a:endParaRPr lang="en-PH" sz="4000" b="1" dirty="0">
              <a:solidFill>
                <a:srgbClr val="000000"/>
              </a:solidFill>
              <a:effectLst/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endParaRPr lang="en-PH" sz="4000" b="1" dirty="0">
              <a:solidFill>
                <a:srgbClr val="000000"/>
              </a:solidFill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 Timothy 2 </a:t>
            </a: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 Portrait of Endurance</a:t>
            </a:r>
            <a:endParaRPr lang="en-PH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28365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187866" y="487110"/>
            <a:ext cx="7067371" cy="604082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His HUMANITY – provides comfort, assurance and encouragement in our temptations, trials and sufferings.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en-PH" sz="4400" b="1" dirty="0">
              <a:solidFill>
                <a:srgbClr val="000000"/>
              </a:solidFill>
              <a:effectLst/>
              <a:latin typeface="Arial" panose="020B060402020202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Hebrews 2:17,18; 4:14-16 </a:t>
            </a:r>
          </a:p>
        </p:txBody>
      </p:sp>
    </p:spTree>
    <p:extLst>
      <p:ext uri="{BB962C8B-B14F-4D97-AF65-F5344CB8AC3E}">
        <p14:creationId xmlns:p14="http://schemas.microsoft.com/office/powerpoint/2010/main" val="157260941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563881" y="974221"/>
            <a:ext cx="6417891" cy="305641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Christ is also the fulfillment of God's promise to David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PH" sz="44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Samuel 7:12,13).</a:t>
            </a:r>
            <a:endParaRPr lang="en-PH" sz="4400" b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1594583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264778" y="476748"/>
            <a:ext cx="6919102" cy="4860113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lvl="0"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b.  SUFFERING – </a:t>
            </a:r>
            <a:r>
              <a:rPr lang="en-PH" sz="4000" b="1" i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“…for which I suffer…chained as a criminal…” </a:t>
            </a: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(v.9a)</a:t>
            </a:r>
            <a:endParaRPr lang="en-PH" sz="40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en-PH" sz="4000" b="1" dirty="0">
              <a:solidFill>
                <a:srgbClr val="000000"/>
              </a:solidFill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Difficult truth: the gospel that brought salvation, also brought suffering!</a:t>
            </a:r>
            <a:endParaRPr lang="en-PH" sz="4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130693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405890" y="971550"/>
            <a:ext cx="6983730" cy="426257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742950" lvl="0" indent="-742950">
              <a:lnSpc>
                <a:spcPct val="107000"/>
              </a:lnSpc>
              <a:spcAft>
                <a:spcPts val="800"/>
              </a:spcAft>
              <a:buAutoNum type="alphaLcPeriod" startAt="3"/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STRENGTH TO SUSTAIN - “…</a:t>
            </a:r>
            <a:r>
              <a:rPr lang="en-PH" sz="4000" b="1" i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word of God is not chained…I endure all things…</a:t>
            </a: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” (9b-10a)</a:t>
            </a:r>
          </a:p>
          <a:p>
            <a:pPr lvl="0">
              <a:lnSpc>
                <a:spcPct val="107000"/>
              </a:lnSpc>
              <a:spcAft>
                <a:spcPts val="800"/>
              </a:spcAft>
            </a:pPr>
            <a:endParaRPr lang="en-PH" sz="4000" b="1" dirty="0">
              <a:solidFill>
                <a:srgbClr val="000000"/>
              </a:solidFill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07000"/>
              </a:lnSpc>
              <a:spcAft>
                <a:spcPts val="800"/>
              </a:spcAft>
            </a:pPr>
            <a:r>
              <a:rPr lang="en-PH" sz="4400" b="1" dirty="0">
                <a:solidFill>
                  <a:srgbClr val="00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 Corinthians 11:23-28</a:t>
            </a:r>
            <a:endParaRPr lang="en-PH" sz="4400" b="1" dirty="0">
              <a:solidFill>
                <a:srgbClr val="000000"/>
              </a:solidFill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8655338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143000" y="765810"/>
            <a:ext cx="7509510" cy="417941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742950" lvl="0" indent="-742950">
              <a:lnSpc>
                <a:spcPct val="107000"/>
              </a:lnSpc>
              <a:spcAft>
                <a:spcPts val="800"/>
              </a:spcAft>
              <a:buAutoNum type="arabicPeriod" startAt="3"/>
            </a:pP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MISSION: </a:t>
            </a:r>
          </a:p>
          <a:p>
            <a:pPr lvl="0"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“…</a:t>
            </a:r>
            <a:r>
              <a:rPr lang="en-PH" sz="4000" b="1" i="1" kern="18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for the sake of those who are chosen, that they also may obtain the salvation which is in Christ Jesus and with it eternal glory.” (v.10bc)</a:t>
            </a:r>
            <a:endParaRPr lang="en-PH" sz="4000" b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83704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234440" y="1234439"/>
            <a:ext cx="7578090" cy="421615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Philippians 1:15-18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</a:t>
            </a: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 servant of God must  denounce selfishness </a:t>
            </a:r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</a:t>
            </a: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proclaiming salvation for the sake of Christ!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1 Timothy 1:5</a:t>
            </a:r>
            <a:endParaRPr lang="en-PH" sz="4000" b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280074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428750" y="822960"/>
            <a:ext cx="6995160" cy="440120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The greatest concern </a:t>
            </a:r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for </a:t>
            </a: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sharing the gospel is not man’s temporal happiness and benefit but his holiness - not just today but of his eternal destiny and the ultimate glory of Christ! </a:t>
            </a:r>
            <a:endParaRPr lang="en-PH" sz="4000" b="1" dirty="0"/>
          </a:p>
        </p:txBody>
      </p:sp>
    </p:spTree>
    <p:extLst>
      <p:ext uri="{BB962C8B-B14F-4D97-AF65-F5344CB8AC3E}">
        <p14:creationId xmlns:p14="http://schemas.microsoft.com/office/powerpoint/2010/main" val="179537975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325880" y="925830"/>
            <a:ext cx="6220055" cy="305641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742950" lvl="0" indent="-742950">
              <a:lnSpc>
                <a:spcPct val="107000"/>
              </a:lnSpc>
              <a:spcAft>
                <a:spcPts val="800"/>
              </a:spcAft>
              <a:buAutoNum type="arabicPeriod" startAt="4"/>
            </a:pP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MEDITATION – vss.11-13 </a:t>
            </a:r>
          </a:p>
          <a:p>
            <a:pPr lvl="0">
              <a:lnSpc>
                <a:spcPct val="107000"/>
              </a:lnSpc>
              <a:spcAft>
                <a:spcPts val="800"/>
              </a:spcAft>
            </a:pPr>
            <a:r>
              <a:rPr lang="en-PH" sz="4400" b="1" i="1" dirty="0">
                <a:solidFill>
                  <a:srgbClr val="00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“</a:t>
            </a:r>
            <a:r>
              <a:rPr lang="en-US" sz="4400" b="1" i="1" dirty="0">
                <a:solidFill>
                  <a:srgbClr val="00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It is a trustworthy statement…”</a:t>
            </a:r>
            <a:endParaRPr lang="en-PH" sz="4400" b="1" i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757257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085850" y="697230"/>
            <a:ext cx="7338060" cy="563231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F</a:t>
            </a: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our compelling implications as we </a:t>
            </a:r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dwell our minds on Christ</a:t>
            </a: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:</a:t>
            </a:r>
          </a:p>
          <a:p>
            <a:endParaRPr lang="en-PH" sz="4000" b="1" dirty="0">
              <a:solidFill>
                <a:srgbClr val="000000"/>
              </a:solidFill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a. OUR RENEWED LIFE IN CHRIST – </a:t>
            </a:r>
            <a:r>
              <a:rPr lang="en-PH" sz="4000" b="1" i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“For if we died with Him, we also shall live with him." (v.11)</a:t>
            </a:r>
            <a:endParaRPr lang="en-PH" sz="4000" b="1" i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endParaRPr lang="en-PH" sz="4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680448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085850" y="697230"/>
            <a:ext cx="7338060" cy="452431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PH" sz="48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We live for and serve the Lord in this life not to earn our place in heaven but because we already are guaranteed of life in heaven!</a:t>
            </a:r>
            <a:endParaRPr lang="en-PH" sz="88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6133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102407" y="683662"/>
            <a:ext cx="7434841" cy="464774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342900" lvl="0" indent="-342900">
              <a:buFont typeface="+mj-lt"/>
              <a:buAutoNum type="alphaUcPeriod"/>
            </a:pPr>
            <a:r>
              <a:rPr lang="en-PH" sz="36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 Be Strengthened to Faithful   Stewardship - 2:1-2</a:t>
            </a:r>
            <a:endParaRPr lang="en-PH" sz="3600" b="1" dirty="0">
              <a:effectLst/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342900" lvl="0" indent="-342900">
              <a:buFont typeface="+mj-lt"/>
              <a:buAutoNum type="alphaUcPeriod"/>
            </a:pPr>
            <a:r>
              <a:rPr lang="en-PH" sz="36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 Be Dedicated Amidst Suffering Hardship – 2:3-7</a:t>
            </a:r>
            <a:endParaRPr lang="en-PH" sz="3600" b="1" dirty="0">
              <a:effectLst/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endParaRPr lang="en-PH" sz="1800" b="1" dirty="0">
              <a:solidFill>
                <a:srgbClr val="000000"/>
              </a:solidFill>
              <a:effectLst/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PH" sz="36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BE MOTIVATED </a:t>
            </a:r>
            <a:endParaRPr lang="en-PH" sz="36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PH" sz="36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BY THE SAVIOR’S SACRIFICE</a:t>
            </a:r>
            <a:endParaRPr lang="en-PH" sz="36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PH" sz="3600" b="1" kern="18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2 Timothy 2:8-13</a:t>
            </a:r>
            <a:endParaRPr lang="en-PH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7950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394460" y="765810"/>
            <a:ext cx="6732270" cy="2693686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lvl="0"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b.  OUR REWARD FROM CHRIST -- "If we endure, we also shall reign with Him . . . " (v.12a)</a:t>
            </a:r>
            <a:endParaRPr lang="en-PH" sz="4000" b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283670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600200" y="1154430"/>
            <a:ext cx="6617970" cy="440120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PH" sz="4000" b="1" dirty="0">
                <a:latin typeface="Arial" panose="020B0604020202020204" pitchFamily="34" charset="0"/>
                <a:cs typeface="Arial" panose="020B0604020202020204" pitchFamily="34" charset="0"/>
              </a:rPr>
              <a:t>As we endure the difficulties of life and live in faithfulness to the Lord, we will have a privileged position in the reign of Christ in His eternal kingdom!</a:t>
            </a:r>
          </a:p>
        </p:txBody>
      </p:sp>
    </p:spTree>
    <p:extLst>
      <p:ext uri="{BB962C8B-B14F-4D97-AF65-F5344CB8AC3E}">
        <p14:creationId xmlns:p14="http://schemas.microsoft.com/office/powerpoint/2010/main" val="60900096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291590" y="868680"/>
            <a:ext cx="7269480" cy="420147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742950" lvl="0" indent="-742950">
              <a:lnSpc>
                <a:spcPct val="107000"/>
              </a:lnSpc>
              <a:spcAft>
                <a:spcPts val="800"/>
              </a:spcAft>
              <a:buAutoNum type="alphaUcPeriod" startAt="3"/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OUR RISK IN OUR DENIAL OF CHRIST - </a:t>
            </a:r>
            <a:r>
              <a:rPr lang="en-PH" sz="4000" b="1" i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". . . If we deny Him, He also will deny us...” (v.12b)</a:t>
            </a:r>
          </a:p>
          <a:p>
            <a:pPr marL="742950" lvl="0" indent="-742950">
              <a:lnSpc>
                <a:spcPct val="107000"/>
              </a:lnSpc>
              <a:spcAft>
                <a:spcPts val="800"/>
              </a:spcAft>
              <a:buAutoNum type="alphaUcPeriod" startAt="3"/>
            </a:pPr>
            <a:endParaRPr lang="en-PH" sz="4000" b="1" i="1" dirty="0">
              <a:solidFill>
                <a:srgbClr val="000000"/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lvl="0">
              <a:lnSpc>
                <a:spcPct val="107000"/>
              </a:lnSpc>
              <a:spcAft>
                <a:spcPts val="800"/>
              </a:spcAft>
            </a:pPr>
            <a:r>
              <a:rPr lang="en-PH" sz="4000" b="1" i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1 Cor 3:10-15</a:t>
            </a:r>
          </a:p>
        </p:txBody>
      </p:sp>
    </p:spTree>
    <p:extLst>
      <p:ext uri="{BB962C8B-B14F-4D97-AF65-F5344CB8AC3E}">
        <p14:creationId xmlns:p14="http://schemas.microsoft.com/office/powerpoint/2010/main" val="241523340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188720" y="720091"/>
            <a:ext cx="6357215" cy="401097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lvl="0"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d.  </a:t>
            </a: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OUR RESPONSE TO GOD'S FAITHFULNESS - </a:t>
            </a:r>
            <a:r>
              <a:rPr lang="en-PH" sz="4000" b="1" i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"If we are faithless (unfaithful) He remains faithful; He is not able to deny Himself."</a:t>
            </a:r>
            <a:endParaRPr lang="en-PH" sz="4000" b="1" i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726404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383030" y="937260"/>
            <a:ext cx="6860858" cy="5078313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PH" sz="36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John 10:28, 29 </a:t>
            </a:r>
          </a:p>
          <a:p>
            <a:r>
              <a:rPr lang="en-PH" sz="36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R</a:t>
            </a:r>
            <a:r>
              <a:rPr lang="en-PH" sz="36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omans 8:35-39</a:t>
            </a:r>
          </a:p>
          <a:p>
            <a:endParaRPr lang="en-PH" sz="3600" b="1" dirty="0">
              <a:solidFill>
                <a:srgbClr val="000000"/>
              </a:solidFill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PH" sz="3600" b="1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God </a:t>
            </a:r>
            <a:r>
              <a:rPr lang="en-PH" sz="36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remains unchanged in His nature and character!  His faithfulness assures us that He will never abandon His own people until all His promises were fulfilled</a:t>
            </a:r>
            <a:r>
              <a:rPr lang="en-PH" sz="36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!</a:t>
            </a:r>
            <a:endParaRPr lang="en-PH" sz="3600" b="1" dirty="0"/>
          </a:p>
        </p:txBody>
      </p:sp>
    </p:spTree>
    <p:extLst>
      <p:ext uri="{BB962C8B-B14F-4D97-AF65-F5344CB8AC3E}">
        <p14:creationId xmlns:p14="http://schemas.microsoft.com/office/powerpoint/2010/main" val="17517360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085313" y="282005"/>
            <a:ext cx="7392115" cy="3785652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Meaningful motivations include: </a:t>
            </a:r>
          </a:p>
          <a:p>
            <a:endParaRPr lang="en-US" sz="4000" b="1" dirty="0">
              <a:solidFill>
                <a:srgbClr val="000000"/>
              </a:solidFill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US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1. THE MASTER: </a:t>
            </a:r>
            <a:r>
              <a:rPr lang="en-US" sz="4000" b="1" i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“Remember Jesus Christ…” </a:t>
            </a:r>
            <a:r>
              <a:rPr lang="en-US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(v.8a)</a:t>
            </a:r>
            <a:endParaRPr lang="en-PH" sz="4000" b="1" dirty="0">
              <a:solidFill>
                <a:srgbClr val="000000"/>
              </a:solidFill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endParaRPr lang="en-PH" sz="4000" b="1" dirty="0">
              <a:solidFill>
                <a:srgbClr val="000000"/>
              </a:solidFill>
              <a:latin typeface="Arial" panose="020B0604020202020204" pitchFamily="34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783413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085313" y="944945"/>
            <a:ext cx="7392115" cy="3785652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PH" sz="40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T</a:t>
            </a: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he greatest motivation behind the Christian’s sacrificial life and service (vss.3), is none other that the Savior Jesus Christ Himself! (vss. 8-13).</a:t>
            </a:r>
            <a:endParaRPr lang="en-PH" sz="4000" b="1" dirty="0"/>
          </a:p>
        </p:txBody>
      </p:sp>
    </p:spTree>
    <p:extLst>
      <p:ext uri="{BB962C8B-B14F-4D97-AF65-F5344CB8AC3E}">
        <p14:creationId xmlns:p14="http://schemas.microsoft.com/office/powerpoint/2010/main" val="33531228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076770" y="1128045"/>
            <a:ext cx="7169922" cy="384547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4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“Remember” – to constantly and habitually bear in mind; to </a:t>
            </a:r>
            <a:r>
              <a:rPr lang="en-US" sz="40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make a conscious effort to keep the awareness of Christ at the forefront of our thinking.</a:t>
            </a:r>
            <a:endParaRPr lang="en-PH" sz="4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168454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922946" y="871674"/>
            <a:ext cx="7672414" cy="496270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40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Hebrews 2:10-11; 3:1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40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Psalm 16:8 </a:t>
            </a:r>
            <a:endParaRPr lang="en-PH" sz="40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We are not to let our thoughts wander away from Christ.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We seek to know and delight in Him; set our hearts to honor and glorify Him!</a:t>
            </a:r>
            <a:endParaRPr lang="en-PH" sz="40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01702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786214" y="764635"/>
            <a:ext cx="7889156" cy="5039328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40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2. THE MESSAGE: (vss. 8b-10a</a:t>
            </a:r>
            <a:r>
              <a:rPr lang="en-PH" sz="4000" i="1" kern="18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)</a:t>
            </a:r>
            <a:endParaRPr lang="en-PH" sz="40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en-US" sz="34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We are reminded of the Gospel: </a:t>
            </a:r>
          </a:p>
          <a:p>
            <a:endParaRPr lang="en-US" sz="34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en-US" sz="34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</a:t>
            </a:r>
            <a:r>
              <a:rPr lang="en-US" sz="34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 SALVATION IN CHRIST (v.8)</a:t>
            </a:r>
          </a:p>
          <a:p>
            <a:r>
              <a:rPr lang="en-US" sz="34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Jesus the Messiah  - </a:t>
            </a:r>
            <a:r>
              <a:rPr lang="en-US" sz="34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fulfilled the prophecy in Scripture (1:9-10);  </a:t>
            </a:r>
            <a:r>
              <a:rPr lang="en-US" sz="34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perfect man </a:t>
            </a:r>
            <a:r>
              <a:rPr lang="en-US" sz="34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(suffered and died on the cross); and </a:t>
            </a:r>
            <a:r>
              <a:rPr lang="en-US" sz="34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perfect God </a:t>
            </a:r>
            <a:r>
              <a:rPr lang="en-US" sz="34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(raised to life and crowned as King forever)!</a:t>
            </a:r>
            <a:endParaRPr lang="en-US" sz="36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70426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273323" y="991312"/>
            <a:ext cx="6862273" cy="366010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4000" b="1" dirty="0">
                <a:latin typeface="Arial" panose="020B0604020202020204" pitchFamily="34" charset="0"/>
                <a:cs typeface="Arial" panose="020B0604020202020204" pitchFamily="34" charset="0"/>
              </a:rPr>
              <a:t>Romans 1:1b-4</a:t>
            </a:r>
            <a:endParaRPr lang="en-PH" sz="4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en-PH" sz="4000" b="1" dirty="0">
              <a:solidFill>
                <a:srgbClr val="000000"/>
              </a:solidFill>
              <a:effectLst/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His RESURRECTION – the foundation of our faith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0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(1 Corinthians 15:3, 12-22).</a:t>
            </a:r>
            <a:endParaRPr lang="en-PH" sz="4000" b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45683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1" descr="Edge of a mountain range in winter against sunlight">
            <a:extLst>
              <a:ext uri="{FF2B5EF4-FFF2-40B4-BE49-F238E27FC236}">
                <a16:creationId xmlns:a16="http://schemas.microsoft.com/office/drawing/2014/main" id="{30599E6B-18E3-1139-CDB4-035DD50A746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14334" b="1"/>
          <a:stretch/>
        </p:blipFill>
        <p:spPr>
          <a:xfrm>
            <a:off x="20" y="10"/>
            <a:ext cx="9143980" cy="685799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0435EEDA-09A3-5853-F85F-7AB774856220}"/>
              </a:ext>
            </a:extLst>
          </p:cNvPr>
          <p:cNvSpPr txBox="1"/>
          <p:nvPr/>
        </p:nvSpPr>
        <p:spPr>
          <a:xfrm>
            <a:off x="1093862" y="914399"/>
            <a:ext cx="7545936" cy="526663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Christ is our present, living Lord whose power is made available for us today as the basis for victorious Christian living.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en-PH" sz="4000" b="1" dirty="0">
              <a:solidFill>
                <a:srgbClr val="000000"/>
              </a:solidFill>
              <a:latin typeface="Arial" panose="020B060402020202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Rom</a:t>
            </a:r>
            <a:r>
              <a:rPr lang="en-PH" sz="44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ans</a:t>
            </a:r>
            <a:r>
              <a:rPr lang="en-PH" sz="44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6:4,5</a:t>
            </a:r>
            <a:endParaRPr lang="en-PH" sz="4400" b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251839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unkyShapesDarkVTI">
  <a:themeElements>
    <a:clrScheme name="AnalogousFromRegularSeedLeftStep">
      <a:dk1>
        <a:srgbClr val="000000"/>
      </a:dk1>
      <a:lt1>
        <a:srgbClr val="FFFFFF"/>
      </a:lt1>
      <a:dk2>
        <a:srgbClr val="1C2831"/>
      </a:dk2>
      <a:lt2>
        <a:srgbClr val="F0F0F3"/>
      </a:lt2>
      <a:accent1>
        <a:srgbClr val="A8A324"/>
      </a:accent1>
      <a:accent2>
        <a:srgbClr val="CD7F1F"/>
      </a:accent2>
      <a:accent3>
        <a:srgbClr val="DF4831"/>
      </a:accent3>
      <a:accent4>
        <a:srgbClr val="CD1F50"/>
      </a:accent4>
      <a:accent5>
        <a:srgbClr val="DF31AB"/>
      </a:accent5>
      <a:accent6>
        <a:srgbClr val="B91FCD"/>
      </a:accent6>
      <a:hlink>
        <a:srgbClr val="6064CA"/>
      </a:hlink>
      <a:folHlink>
        <a:srgbClr val="7F7F7F"/>
      </a:folHlink>
    </a:clrScheme>
    <a:fontScheme name="Source Sans Pro">
      <a:majorFont>
        <a:latin typeface="Source Sans Pro"/>
        <a:ea typeface=""/>
        <a:cs typeface=""/>
      </a:majorFont>
      <a:minorFont>
        <a:latin typeface="Source Sans Pr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unkyShapesDarkVTI" id="{84637DF0-7D2D-4F20-816C-4D6C45F3FAF2}" vid="{0EF594EE-C33F-480F-80E7-D4F74C1C30EB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746</TotalTime>
  <Words>677</Words>
  <Application>Microsoft Office PowerPoint</Application>
  <PresentationFormat>On-screen Show (4:3)</PresentationFormat>
  <Paragraphs>65</Paragraphs>
  <Slides>24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8" baseType="lpstr">
      <vt:lpstr>Arial</vt:lpstr>
      <vt:lpstr>Calibri</vt:lpstr>
      <vt:lpstr>Source Sans Pro</vt:lpstr>
      <vt:lpstr>FunkyShapesDarkVTI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Florencio Ragos</dc:creator>
  <cp:lastModifiedBy>Marc Grande</cp:lastModifiedBy>
  <cp:revision>10</cp:revision>
  <dcterms:created xsi:type="dcterms:W3CDTF">2022-05-21T10:56:08Z</dcterms:created>
  <dcterms:modified xsi:type="dcterms:W3CDTF">2022-05-23T02:25:52Z</dcterms:modified>
</cp:coreProperties>
</file>

<file path=docProps/thumbnail.jpeg>
</file>