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57" r:id="rId5"/>
    <p:sldId id="258" r:id="rId6"/>
    <p:sldId id="264" r:id="rId7"/>
    <p:sldId id="265" r:id="rId8"/>
    <p:sldId id="266" r:id="rId9"/>
    <p:sldId id="267" r:id="rId10"/>
    <p:sldId id="268" r:id="rId11"/>
    <p:sldId id="259" r:id="rId12"/>
    <p:sldId id="260" r:id="rId13"/>
    <p:sldId id="261" r:id="rId14"/>
    <p:sldId id="269" r:id="rId15"/>
    <p:sldId id="270" r:id="rId16"/>
    <p:sldId id="271" r:id="rId17"/>
    <p:sldId id="272" r:id="rId18"/>
    <p:sldId id="274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15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DC3CF-2494-410D-9723-324645E7BB5A}" type="datetimeFigureOut">
              <a:rPr lang="en-US" smtClean="0"/>
              <a:t>8/21/2022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DC9B-BF1C-4465-B8B6-83802AFD1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788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DC3CF-2494-410D-9723-324645E7BB5A}" type="datetimeFigureOut">
              <a:rPr lang="en-US" smtClean="0"/>
              <a:t>8/21/2022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DC9B-BF1C-4465-B8B6-83802AFD1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915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DC3CF-2494-410D-9723-324645E7BB5A}" type="datetimeFigureOut">
              <a:rPr lang="en-US" smtClean="0"/>
              <a:t>8/21/2022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DC9B-BF1C-4465-B8B6-83802AFD1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806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DC3CF-2494-410D-9723-324645E7BB5A}" type="datetimeFigureOut">
              <a:rPr lang="en-US" smtClean="0"/>
              <a:t>8/21/2022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DC9B-BF1C-4465-B8B6-83802AFD1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900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DC3CF-2494-410D-9723-324645E7BB5A}" type="datetimeFigureOut">
              <a:rPr lang="en-US" smtClean="0"/>
              <a:t>8/21/2022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DC9B-BF1C-4465-B8B6-83802AFD1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051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DC3CF-2494-410D-9723-324645E7BB5A}" type="datetimeFigureOut">
              <a:rPr lang="en-US" smtClean="0"/>
              <a:t>8/21/2022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DC9B-BF1C-4465-B8B6-83802AFD1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261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DC3CF-2494-410D-9723-324645E7BB5A}" type="datetimeFigureOut">
              <a:rPr lang="en-US" smtClean="0"/>
              <a:t>8/21/2022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DC9B-BF1C-4465-B8B6-83802AFD1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848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DC3CF-2494-410D-9723-324645E7BB5A}" type="datetimeFigureOut">
              <a:rPr lang="en-US" smtClean="0"/>
              <a:t>8/21/2022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DC9B-BF1C-4465-B8B6-83802AFD1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61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DC3CF-2494-410D-9723-324645E7BB5A}" type="datetimeFigureOut">
              <a:rPr lang="en-US" smtClean="0"/>
              <a:t>8/21/2022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DC9B-BF1C-4465-B8B6-83802AFD1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07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DC3CF-2494-410D-9723-324645E7BB5A}" type="datetimeFigureOut">
              <a:rPr lang="en-US" smtClean="0"/>
              <a:t>8/21/2022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DC9B-BF1C-4465-B8B6-83802AFD1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968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DC3CF-2494-410D-9723-324645E7BB5A}" type="datetimeFigureOut">
              <a:rPr lang="en-US" smtClean="0"/>
              <a:t>8/21/2022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DC9B-BF1C-4465-B8B6-83802AFD1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54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DC3CF-2494-410D-9723-324645E7BB5A}" type="datetimeFigureOut">
              <a:rPr lang="en-US" smtClean="0"/>
              <a:t>8/21/2022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2DC9B-BF1C-4465-B8B6-83802AFD1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91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FAEDFD0-34C5-EBF7-E0BB-F5D055EB4F88}"/>
              </a:ext>
            </a:extLst>
          </p:cNvPr>
          <p:cNvSpPr txBox="1"/>
          <p:nvPr/>
        </p:nvSpPr>
        <p:spPr>
          <a:xfrm>
            <a:off x="0" y="2177375"/>
            <a:ext cx="9144000" cy="26677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PRIORITY OF PRAYER AND THE WORD:</a:t>
            </a:r>
          </a:p>
          <a:p>
            <a:pPr algn="ctr">
              <a:lnSpc>
                <a:spcPct val="107000"/>
              </a:lnSpc>
            </a:pPr>
            <a:r>
              <a:rPr lang="en-US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“DEVOTING OURSELVES TO PRAYER AND </a:t>
            </a:r>
          </a:p>
          <a:p>
            <a:pPr algn="ctr">
              <a:lnSpc>
                <a:spcPct val="107000"/>
              </a:lnSpc>
            </a:pPr>
            <a:r>
              <a:rPr lang="en-US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MINISTRY OF THE WORD”</a:t>
            </a: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Acts 6:4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406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E26B5C9-A187-E1E6-729A-CE7A5D8E89FB}"/>
              </a:ext>
            </a:extLst>
          </p:cNvPr>
          <p:cNvSpPr txBox="1"/>
          <p:nvPr/>
        </p:nvSpPr>
        <p:spPr>
          <a:xfrm>
            <a:off x="466530" y="457203"/>
            <a:ext cx="8602313" cy="60631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4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“But we will give ourselves continually”</a:t>
            </a:r>
            <a:endParaRPr lang="en-US" sz="34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It means that the apostles </a:t>
            </a:r>
            <a:r>
              <a:rPr lang="en-US" sz="34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designed to make this their constant and main object, undistracted by the cares of life, and even by attention to the temporal needs of the church.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200" b="1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4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TWO EXPRESSIONS OF THIS DEVOTION TO GOD: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4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 DEVOTED IN PRAYER (Acts 6:1a)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3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original Greek verb means </a:t>
            </a:r>
            <a:r>
              <a:rPr lang="en-US" sz="35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adhere to, persist in, or hold fast to.</a:t>
            </a:r>
          </a:p>
        </p:txBody>
      </p:sp>
    </p:spTree>
    <p:extLst>
      <p:ext uri="{BB962C8B-B14F-4D97-AF65-F5344CB8AC3E}">
        <p14:creationId xmlns:p14="http://schemas.microsoft.com/office/powerpoint/2010/main" val="1189592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F6780D3-AA58-2EE2-51AB-B0A1A7E96D22}"/>
              </a:ext>
            </a:extLst>
          </p:cNvPr>
          <p:cNvSpPr txBox="1"/>
          <p:nvPr/>
        </p:nvSpPr>
        <p:spPr>
          <a:xfrm>
            <a:off x="407095" y="189689"/>
            <a:ext cx="8448805" cy="8094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450" dirty="0"/>
              <a:t>What is amazing about this word is that </a:t>
            </a:r>
            <a:r>
              <a:rPr lang="en-US" sz="3450" b="1" i="1" dirty="0"/>
              <a:t>five of the ten New Testament uses apply to or with reference to prayer: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45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Acts 1:14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45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Acts 2:42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45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Acts 6:4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45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Romans 12:12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45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Colossians 4:2</a:t>
            </a:r>
          </a:p>
          <a:p>
            <a:pPr marL="1028700" marR="0" lvl="1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45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 all of these New Testament Scriptures, we may say that </a:t>
            </a:r>
            <a:r>
              <a:rPr lang="en-US" sz="345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NORMAL CHRISTIAN LIFE IS A LIFE DEVOTED TO PRAYER.</a:t>
            </a:r>
            <a:endParaRPr lang="en-US" sz="3450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6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500" b="1" dirty="0"/>
          </a:p>
          <a:p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275460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F1AFA99-D614-C514-10C9-FA8D132FCC5B}"/>
              </a:ext>
            </a:extLst>
          </p:cNvPr>
          <p:cNvSpPr txBox="1"/>
          <p:nvPr/>
        </p:nvSpPr>
        <p:spPr>
          <a:xfrm>
            <a:off x="356992" y="572620"/>
            <a:ext cx="8523962" cy="65402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Prayer is </a:t>
            </a:r>
            <a:r>
              <a:rPr lang="en-US" sz="35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 permeate all of our life.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It means that </a:t>
            </a:r>
            <a:r>
              <a:rPr lang="en-US" sz="35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as the task was designated by God, we are giving ourselves to it.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 I devoted to prayer?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implies </a:t>
            </a:r>
            <a:r>
              <a:rPr lang="en-US" sz="35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giving ourselves continually to prayer privately and publicly.</a:t>
            </a:r>
            <a:endParaRPr lang="en-US" sz="3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 the apostles </a:t>
            </a:r>
            <a:r>
              <a:rPr lang="en-US" sz="35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gave themselves in private prayers for themselves and for the church</a:t>
            </a:r>
            <a:r>
              <a:rPr lang="en-US" sz="35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Even </a:t>
            </a:r>
            <a:r>
              <a:rPr lang="en-US" sz="35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the houses and families of the saints, with the sick and distressed.</a:t>
            </a:r>
            <a:endParaRPr lang="en-US" sz="35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3372490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6D664BB-133B-FA01-D3E3-B489D8DDC8E0}"/>
              </a:ext>
            </a:extLst>
          </p:cNvPr>
          <p:cNvSpPr txBox="1"/>
          <p:nvPr/>
        </p:nvSpPr>
        <p:spPr>
          <a:xfrm>
            <a:off x="-256784" y="349726"/>
            <a:ext cx="9237945" cy="68467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marR="0" lvl="1" indent="-45720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apostles gave themselves</a:t>
            </a:r>
            <a:r>
              <a: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public prayers, in the temple, or in whatsoever place they met for public worship.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marR="0" lvl="1" indent="-457200" algn="l" defTabSz="457200" rtl="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They gave themselves to prayer, </a:t>
            </a:r>
            <a:r>
              <a: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preparation as they studied and proclaimed the Gospel. </a:t>
            </a:r>
          </a:p>
          <a:p>
            <a:pPr marL="914400" marR="0" lvl="1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5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LIKEWISE, WE NEED TO HAVE A CONSISTENT TIME IN PRAYER</a:t>
            </a:r>
            <a:endParaRPr lang="en-US" sz="35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marR="0" lvl="1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 means </a:t>
            </a:r>
            <a:r>
              <a:rPr lang="en-US" sz="35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staying in communion with God, even praying the Scripture as we study it, as we read it, as we teach or proclaim it.</a:t>
            </a:r>
            <a:endParaRPr lang="en-US" sz="35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marR="0" lvl="1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114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2A831B-504C-80E6-AC7E-63B14CB7117F}"/>
              </a:ext>
            </a:extLst>
          </p:cNvPr>
          <p:cNvSpPr txBox="1"/>
          <p:nvPr/>
        </p:nvSpPr>
        <p:spPr>
          <a:xfrm>
            <a:off x="191022" y="219456"/>
            <a:ext cx="8865296" cy="748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marR="0" lvl="0" indent="-5143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</a:pPr>
            <a:r>
              <a:rPr lang="en-US" sz="34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 DEVOTED IN THE MINISTRY OF THE WORD</a:t>
            </a:r>
            <a:r>
              <a:rPr lang="en-US" sz="3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preaching of the Gospel, to which prayer is an absolutely prerequisite, and with which it is always to be joined. </a:t>
            </a:r>
            <a:endParaRPr lang="en-US" sz="3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 from the very earliest time in the church, it was understood</a:t>
            </a:r>
            <a:r>
              <a:rPr lang="en-US" sz="3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that the ministry of the Word required so much time and effort that those called to this ministry should be freed from other demands.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the study of the Bible should consist very much of praying, in thinking and writing about what it says.</a:t>
            </a:r>
            <a:endParaRPr kumimoji="0" lang="en-US" sz="3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3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71550" lvl="1" indent="-514350">
              <a:lnSpc>
                <a:spcPct val="107000"/>
              </a:lnSpc>
              <a:buFont typeface="+mj-lt"/>
              <a:buAutoNum type="arabicPeriod" startAt="2"/>
            </a:pPr>
            <a:endParaRPr lang="en-US" sz="3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236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103F0D3-D904-A32B-B8A2-C922EB44D4F3}"/>
              </a:ext>
            </a:extLst>
          </p:cNvPr>
          <p:cNvSpPr txBox="1"/>
          <p:nvPr/>
        </p:nvSpPr>
        <p:spPr>
          <a:xfrm>
            <a:off x="131523" y="252572"/>
            <a:ext cx="8824587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long do you spend each week to prepare your message on Sunday?</a:t>
            </a:r>
            <a:r>
              <a:rPr lang="en-US" sz="3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Here is a summary of sermon prep time for some well-known pastors:</a:t>
            </a:r>
            <a:endParaRPr lang="en-US" sz="3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John MacArthur – 32 hours </a:t>
            </a:r>
            <a:endParaRPr lang="en-US" sz="3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John Piper – All day Friday, half day Saturday. </a:t>
            </a:r>
            <a:endParaRPr lang="en-US" sz="3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Mark Dever – 30 to 35 hours </a:t>
            </a:r>
            <a:endParaRPr lang="en-US" sz="3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Matt Chandler – All day Tuesday, all day Thursday. 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Kent Hughes – 20 hours. 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 Keller -  14-16 hours. </a:t>
            </a:r>
            <a:endParaRPr lang="en-US" sz="3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93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1FDD0E1-1B24-F8DA-D56A-DC08D0819C1B}"/>
              </a:ext>
            </a:extLst>
          </p:cNvPr>
          <p:cNvSpPr txBox="1"/>
          <p:nvPr/>
        </p:nvSpPr>
        <p:spPr>
          <a:xfrm>
            <a:off x="294360" y="106556"/>
            <a:ext cx="8849639" cy="60119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3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Study of the Word without prayer is the work of pride. Prayer without study of the Word is presumption.</a:t>
            </a:r>
            <a:endParaRPr lang="en-US" sz="3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Proverbs 2:3–5</a:t>
            </a:r>
            <a:endParaRPr lang="en-US" sz="3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lvl="0" indent="-4572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3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Prayer humbles the heart and gives it the tone of Christ and makes it ready and open and sensitive to the truth of Scripture.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But it is study that brings in the truth and fills the heart with joy and power.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800"/>
              </a:spcAft>
            </a:pPr>
            <a:endParaRPr lang="en-US" sz="3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496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901D11F-CB66-03C5-EF6F-D3CD414A74F6}"/>
              </a:ext>
            </a:extLst>
          </p:cNvPr>
          <p:cNvSpPr txBox="1"/>
          <p:nvPr/>
        </p:nvSpPr>
        <p:spPr>
          <a:xfrm>
            <a:off x="181628" y="221895"/>
            <a:ext cx="8874690" cy="6603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34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WE NEED A CONSISTENT TIME IN THE WORD</a:t>
            </a:r>
            <a:endParaRPr lang="en-US" sz="3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lvl="0" indent="-4572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3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We need to have a regular consistent exposure to the Word. </a:t>
            </a:r>
            <a:r>
              <a:rPr lang="en-US" sz="34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</a:t>
            </a:r>
            <a:r>
              <a:rPr lang="en-US" sz="3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he Word purges, purifies, prunes us. </a:t>
            </a:r>
            <a:r>
              <a:rPr lang="en-US" sz="34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John </a:t>
            </a:r>
            <a:r>
              <a:rPr lang="en-US" sz="3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17:17-19</a:t>
            </a:r>
            <a:r>
              <a:rPr lang="en-US" sz="3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34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CONCLUSION:</a:t>
            </a:r>
            <a:endParaRPr lang="en-US" sz="3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 believers, we need to be devoted to pray God’s Word. </a:t>
            </a:r>
          </a:p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Pray Biblical prayers. Build your prayers around the book of the bibles that you are studying.</a:t>
            </a:r>
            <a:endParaRPr lang="en-US" sz="3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lvl="0" indent="-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35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2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70A8311-FAB0-2AE6-40D9-0CED6DA96748}"/>
              </a:ext>
            </a:extLst>
          </p:cNvPr>
          <p:cNvSpPr txBox="1"/>
          <p:nvPr/>
        </p:nvSpPr>
        <p:spPr>
          <a:xfrm>
            <a:off x="259915" y="221720"/>
            <a:ext cx="8624170" cy="6406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marR="0" lvl="0" indent="-57150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r>
              <a:rPr kumimoji="0" lang="en-US" sz="35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 you study</a:t>
            </a:r>
            <a:r>
              <a: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seriously memorize God’s Word and pray it often</a:t>
            </a:r>
            <a:r>
              <a:rPr kumimoji="0" lang="en-US" sz="3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571500" marR="0" lvl="0" indent="-57150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r>
              <a:rPr kumimoji="0" lang="en-US" sz="35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Study and pray </a:t>
            </a:r>
            <a:r>
              <a: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commands of the Bible</a:t>
            </a:r>
            <a:r>
              <a:rPr lang="en-US" sz="35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571500" marR="0" lvl="0" indent="-57150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r>
              <a:rPr kumimoji="0" lang="en-US" sz="35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Study and pray </a:t>
            </a:r>
            <a:r>
              <a: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the promises of the Bible.</a:t>
            </a:r>
          </a:p>
          <a:p>
            <a:pPr marL="457200" marR="0" lvl="0" indent="-4572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kumimoji="0" lang="en-US" sz="3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lang="en-US" sz="3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Study and pray </a:t>
            </a:r>
            <a:r>
              <a:rPr lang="en-US" sz="35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warnings of the Bible.</a:t>
            </a:r>
            <a:endParaRPr lang="en-US" sz="35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4572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Open and study </a:t>
            </a:r>
            <a:r>
              <a:rPr lang="en-US" sz="35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Bible in front of you on one side </a:t>
            </a:r>
            <a:r>
              <a:rPr lang="en-US" sz="35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on </a:t>
            </a:r>
            <a:r>
              <a:rPr lang="en-US" sz="35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other, pray every principle learned into contrition or praise or thanks or petition.</a:t>
            </a:r>
            <a:r>
              <a:rPr lang="en-US" sz="3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3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marR="0" lvl="0" indent="-57150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07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70A8311-FAB0-2AE6-40D9-0CED6DA96748}"/>
              </a:ext>
            </a:extLst>
          </p:cNvPr>
          <p:cNvSpPr txBox="1"/>
          <p:nvPr/>
        </p:nvSpPr>
        <p:spPr>
          <a:xfrm>
            <a:off x="259915" y="399003"/>
            <a:ext cx="8624170" cy="2948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5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If you desire to be doing something with eternal impact until Christ returns then brethren, devote yourselves to prayer and the Word.</a:t>
            </a:r>
            <a:endParaRPr lang="en-US" sz="3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marR="0" lvl="0" indent="-57150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338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A87F77D-4C51-CCBC-55F6-2B8013A6F90D}"/>
              </a:ext>
            </a:extLst>
          </p:cNvPr>
          <p:cNvSpPr txBox="1"/>
          <p:nvPr/>
        </p:nvSpPr>
        <p:spPr>
          <a:xfrm>
            <a:off x="416490" y="317490"/>
            <a:ext cx="8311019" cy="60170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500" b="1" u="sng" dirty="0"/>
              <a:t>INTRODUCTION: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500" dirty="0"/>
              <a:t>But to be honest, many times our redeemed lives are </a:t>
            </a:r>
            <a:r>
              <a:rPr lang="en-US" sz="3500" b="1" u="sng" dirty="0"/>
              <a:t>CHARACTERIZED BY INADEQUACY IN OUR INDIVIDUAL PRAYER LIFE</a:t>
            </a:r>
            <a:r>
              <a:rPr lang="en-US" sz="3500" b="1" dirty="0"/>
              <a:t> AND </a:t>
            </a:r>
            <a:r>
              <a:rPr lang="en-US" sz="3500" b="1" u="sng" dirty="0"/>
              <a:t>LACK OF TIME TO PRIORITIZE THE STUDY OF GOD’S WORD</a:t>
            </a:r>
            <a:r>
              <a:rPr lang="en-US" sz="3500" b="1" dirty="0"/>
              <a:t>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500" b="1" dirty="0"/>
              <a:t>We allow our problems </a:t>
            </a:r>
            <a:r>
              <a:rPr lang="en-US" sz="3500" b="1" u="sng" dirty="0"/>
              <a:t>to redirect our priorities</a:t>
            </a:r>
            <a:r>
              <a:rPr lang="en-US" sz="3500" b="1" dirty="0"/>
              <a:t>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500" dirty="0"/>
              <a:t>How much time do we give</a:t>
            </a:r>
            <a:r>
              <a:rPr lang="en-US" sz="3500" u="sng" dirty="0"/>
              <a:t> </a:t>
            </a:r>
            <a:r>
              <a:rPr lang="en-US" sz="3500" b="1" u="sng" dirty="0"/>
              <a:t>to prioritize our time of prayer and study of God’s Word?</a:t>
            </a:r>
          </a:p>
        </p:txBody>
      </p:sp>
    </p:spTree>
    <p:extLst>
      <p:ext uri="{BB962C8B-B14F-4D97-AF65-F5344CB8AC3E}">
        <p14:creationId xmlns:p14="http://schemas.microsoft.com/office/powerpoint/2010/main" val="1996120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CF2003A-1B79-700E-FB30-D6BD04D8E089}"/>
              </a:ext>
            </a:extLst>
          </p:cNvPr>
          <p:cNvSpPr txBox="1"/>
          <p:nvPr/>
        </p:nvSpPr>
        <p:spPr>
          <a:xfrm>
            <a:off x="256782" y="316777"/>
            <a:ext cx="8724379" cy="71096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28700" lvl="1" indent="-571500">
              <a:buFont typeface="Arial" panose="020B0604020202020204" pitchFamily="34" charset="0"/>
              <a:buChar char="•"/>
              <a:defRPr/>
            </a:pPr>
            <a:r>
              <a:rPr kumimoji="0" lang="en-US" sz="35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are being reminded that </a:t>
            </a:r>
            <a:r>
              <a: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our prayers are to be deeply linked and prepared in the study, application, teaching and proclamation of the Word.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5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BACKGROUND.</a:t>
            </a:r>
            <a:endParaRPr lang="en-US" sz="3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63550" marR="0" lvl="0" indent="-46355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3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book of Acts is the sequel to Luke. </a:t>
            </a:r>
          </a:p>
          <a:p>
            <a:pPr marL="463550" marR="0" lvl="0" indent="-46355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3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Here</a:t>
            </a:r>
            <a:r>
              <a:rPr lang="en-US" sz="3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Luke is </a:t>
            </a:r>
            <a:r>
              <a:rPr lang="en-US" sz="35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restating the Great Commission challenge that Jesus gave in Luke 24. </a:t>
            </a:r>
          </a:p>
          <a:p>
            <a:pPr marR="0" lvl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5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PURPOSE OF THE BOOK OF ACTS</a:t>
            </a:r>
            <a:endParaRPr lang="en-US" sz="3500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35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book of Acts </a:t>
            </a:r>
            <a:r>
              <a:rPr lang="en-US" sz="3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forms </a:t>
            </a:r>
            <a:r>
              <a:rPr lang="en-US" sz="35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bridge between the Gospels and Paul’s epistles.</a:t>
            </a:r>
            <a:endParaRPr lang="en-US" sz="35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7353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456C323-A549-CEFF-A2E0-854AD141CEBD}"/>
              </a:ext>
            </a:extLst>
          </p:cNvPr>
          <p:cNvSpPr txBox="1"/>
          <p:nvPr/>
        </p:nvSpPr>
        <p:spPr>
          <a:xfrm>
            <a:off x="175364" y="162294"/>
            <a:ext cx="8793271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marR="0" lvl="0" indent="-57150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purpose of Acts is </a:t>
            </a:r>
            <a:r>
              <a:rPr kumimoji="0" lang="en-US" sz="35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tell the story of the birth and growth of the church.</a:t>
            </a:r>
          </a:p>
          <a:p>
            <a:pPr marL="571500" marR="0" lvl="0" indent="-57150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3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Throughout the rest of the book, Luke shows how that command was being carried out, as the news of </a:t>
            </a:r>
            <a:r>
              <a:rPr lang="en-US" sz="35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gospel spread throughout "Jerusalem, and in all Judea and Samaria, and to the ends of the earth.” Acts 1:8</a:t>
            </a:r>
          </a:p>
          <a:p>
            <a:pPr marL="571500" marR="0" lvl="0" indent="-57150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3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church </a:t>
            </a:r>
            <a:r>
              <a:rPr lang="en-US" sz="35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 growing</a:t>
            </a:r>
            <a:r>
              <a:rPr lang="en-US" sz="3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571500" marR="0" lvl="0" indent="-57150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3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is common with church growth, </a:t>
            </a:r>
            <a:r>
              <a:rPr lang="en-US" sz="35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problems arose very early in the church at Jerusalem. </a:t>
            </a:r>
          </a:p>
        </p:txBody>
      </p:sp>
    </p:spTree>
    <p:extLst>
      <p:ext uri="{BB962C8B-B14F-4D97-AF65-F5344CB8AC3E}">
        <p14:creationId xmlns:p14="http://schemas.microsoft.com/office/powerpoint/2010/main" val="3453773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541A9DB-DD78-DD57-3605-2A00DBCFCC63}"/>
              </a:ext>
            </a:extLst>
          </p:cNvPr>
          <p:cNvSpPr txBox="1"/>
          <p:nvPr/>
        </p:nvSpPr>
        <p:spPr>
          <a:xfrm>
            <a:off x="219205" y="455085"/>
            <a:ext cx="8570232" cy="64479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b="1" dirty="0"/>
              <a:t>WHERE THERE IS GROWTH, THERE ARE PROBLEMS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/>
              <a:t>We can see here the ways by which the devil </a:t>
            </a:r>
            <a:r>
              <a:rPr lang="en-US" sz="3500" b="1" u="sng" dirty="0"/>
              <a:t>attempts to hinder or stop the work of the Lord: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500" dirty="0"/>
              <a:t>The threat of </a:t>
            </a:r>
            <a:r>
              <a:rPr lang="en-US" sz="3500" b="1" dirty="0"/>
              <a:t>persecution of the Apostles </a:t>
            </a:r>
            <a:r>
              <a:rPr lang="en-US" sz="3500" dirty="0"/>
              <a:t>could not stop it (Acts 4).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500" dirty="0"/>
              <a:t>The threat of </a:t>
            </a:r>
            <a:r>
              <a:rPr lang="en-US" sz="3500" b="1" dirty="0"/>
              <a:t>internal corruption</a:t>
            </a:r>
            <a:r>
              <a:rPr lang="en-US" sz="3500" dirty="0"/>
              <a:t> could not stop it (Acts 5, Ananias and Sapphira).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500" dirty="0"/>
              <a:t>The threat of </a:t>
            </a:r>
            <a:r>
              <a:rPr lang="en-US" sz="3500" b="1" dirty="0"/>
              <a:t>internal division</a:t>
            </a:r>
            <a:r>
              <a:rPr lang="en-US" sz="3500" dirty="0"/>
              <a:t>. (Acts 6:1).</a:t>
            </a:r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1959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BF2ABDF-3291-12A8-5841-D54BA39F3805}"/>
              </a:ext>
            </a:extLst>
          </p:cNvPr>
          <p:cNvSpPr txBox="1"/>
          <p:nvPr/>
        </p:nvSpPr>
        <p:spPr>
          <a:xfrm>
            <a:off x="162838" y="150684"/>
            <a:ext cx="8843376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/>
              <a:t>There is </a:t>
            </a:r>
            <a:r>
              <a:rPr lang="en-US" sz="3500" b="1" dirty="0"/>
              <a:t>dissension or disagreement - murmuring, complaining, bickering, and backbiting on the part of some within the church </a:t>
            </a:r>
            <a:r>
              <a:rPr lang="en-US" sz="3500" dirty="0"/>
              <a:t>– (Acts 6).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/>
              <a:t>There is attempt for </a:t>
            </a:r>
            <a:r>
              <a:rPr lang="en-US" sz="3500" b="1" dirty="0"/>
              <a:t>diversion, deviation, sidetracking the apostles from their main purpose or calling.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/>
              <a:t>The devil is busy at work using this very same tactic today. It is easy in our busy church programs </a:t>
            </a:r>
            <a:r>
              <a:rPr lang="en-US" sz="3500" b="1" i="1" dirty="0"/>
              <a:t>to become side-tracked, diverted, and engaged in everything else but the ministry of prayer and the Word.</a:t>
            </a:r>
          </a:p>
        </p:txBody>
      </p:sp>
    </p:spTree>
    <p:extLst>
      <p:ext uri="{BB962C8B-B14F-4D97-AF65-F5344CB8AC3E}">
        <p14:creationId xmlns:p14="http://schemas.microsoft.com/office/powerpoint/2010/main" val="86722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971FF7B-C60B-68D7-9E15-85024A5D2A70}"/>
              </a:ext>
            </a:extLst>
          </p:cNvPr>
          <p:cNvSpPr txBox="1"/>
          <p:nvPr/>
        </p:nvSpPr>
        <p:spPr>
          <a:xfrm>
            <a:off x="494778" y="138871"/>
            <a:ext cx="8423754" cy="76328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/>
              <a:t>The Apostles understood their </a:t>
            </a:r>
            <a:r>
              <a:rPr lang="en-US" sz="3500" b="1" i="1" dirty="0"/>
              <a:t>primary responsibilities of not leaving their study of the word of God and prayer </a:t>
            </a:r>
            <a:r>
              <a:rPr lang="en-US" sz="3500" dirty="0"/>
              <a:t>by their focus on handling the conflict.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b="1" dirty="0"/>
              <a:t>THE PRINCIPLES ALSO APPLIES TO EVERY BELIEVER DESIRING TO GROW IN THE FAITH.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/>
              <a:t>The Lord calls us to be devoted in prayer and the ministry of the Word </a:t>
            </a:r>
            <a:r>
              <a:rPr lang="en-US" sz="3500" b="1" i="1" dirty="0"/>
              <a:t>(personal study, feeding from the word or sharing of the Gospel to the lost and to counsel or in leading Bible study.)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5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281846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5D7A8BE-B2DA-2180-265F-D84CAC0AB472}"/>
              </a:ext>
            </a:extLst>
          </p:cNvPr>
          <p:cNvSpPr txBox="1"/>
          <p:nvPr/>
        </p:nvSpPr>
        <p:spPr>
          <a:xfrm>
            <a:off x="331939" y="497134"/>
            <a:ext cx="8561540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500" b="1" u="sng" dirty="0"/>
              <a:t>THE EXCELLENCY AND QUALITY OF OUR CALL: </a:t>
            </a:r>
          </a:p>
          <a:p>
            <a:r>
              <a:rPr lang="en-US" sz="3500" b="1" u="sng" dirty="0"/>
              <a:t>BE DEVOTED </a:t>
            </a:r>
            <a:r>
              <a:rPr lang="en-US" sz="3500" dirty="0"/>
              <a:t>– </a:t>
            </a:r>
            <a:r>
              <a:rPr lang="en-US" sz="3500" b="1" i="1" dirty="0"/>
              <a:t>“But we will devote ourselves to prayer and to the ministry of the word.”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b="1" dirty="0"/>
              <a:t>“devote” </a:t>
            </a:r>
            <a:r>
              <a:rPr lang="en-US" sz="3500" dirty="0"/>
              <a:t>is the Greek “</a:t>
            </a:r>
            <a:r>
              <a:rPr lang="en-US" sz="3500" dirty="0" err="1"/>
              <a:t>proskarterēsomen</a:t>
            </a:r>
            <a:r>
              <a:rPr lang="en-US" sz="3500" dirty="0"/>
              <a:t>”-means </a:t>
            </a:r>
            <a:r>
              <a:rPr lang="en-US" sz="3500" b="1" i="1" dirty="0"/>
              <a:t>will steadfastly continue</a:t>
            </a:r>
            <a:r>
              <a:rPr lang="en-US" sz="3500" dirty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/>
              <a:t>When the word is applied to a person it means </a:t>
            </a:r>
            <a:r>
              <a:rPr lang="en-US" sz="3500" b="1" i="1" dirty="0"/>
              <a:t>dedicated in the sense not only of designation and appointment but of action in the appointed task, and pressing on in it. </a:t>
            </a:r>
          </a:p>
        </p:txBody>
      </p:sp>
    </p:spTree>
    <p:extLst>
      <p:ext uri="{BB962C8B-B14F-4D97-AF65-F5344CB8AC3E}">
        <p14:creationId xmlns:p14="http://schemas.microsoft.com/office/powerpoint/2010/main" val="3857380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69A95BF-8DC3-1AB9-27EF-9511FB30D6A3}"/>
              </a:ext>
            </a:extLst>
          </p:cNvPr>
          <p:cNvSpPr txBox="1"/>
          <p:nvPr/>
        </p:nvSpPr>
        <p:spPr>
          <a:xfrm>
            <a:off x="118997" y="146406"/>
            <a:ext cx="8498911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b="1" dirty="0"/>
              <a:t>“devote” </a:t>
            </a:r>
            <a:r>
              <a:rPr lang="en-US" sz="3500" dirty="0"/>
              <a:t>means: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500" dirty="0"/>
              <a:t>not only </a:t>
            </a:r>
            <a:r>
              <a:rPr lang="en-US" sz="3500" b="1" dirty="0"/>
              <a:t>being designated by God for a task, but are giving themselves to it.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500" dirty="0"/>
              <a:t>to </a:t>
            </a:r>
            <a:r>
              <a:rPr lang="en-US" sz="3500" b="1" dirty="0"/>
              <a:t>attend constantly, to persist, persevere in, continue steadfast in</a:t>
            </a:r>
            <a:r>
              <a:rPr lang="en-US" sz="3500" dirty="0"/>
              <a:t>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500" dirty="0"/>
              <a:t>to </a:t>
            </a:r>
            <a:r>
              <a:rPr lang="en-US" sz="3500" b="1" dirty="0"/>
              <a:t>consistently showing strength which prevails (in spite of difficulties); to endure (remain firm), staying in a fixed direction.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500" b="1" dirty="0"/>
              <a:t>to continue to do something with intense effort, with the possible implication of despite difficulty.</a:t>
            </a:r>
          </a:p>
        </p:txBody>
      </p:sp>
    </p:spTree>
    <p:extLst>
      <p:ext uri="{BB962C8B-B14F-4D97-AF65-F5344CB8AC3E}">
        <p14:creationId xmlns:p14="http://schemas.microsoft.com/office/powerpoint/2010/main" val="360811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729</TotalTime>
  <Words>1306</Words>
  <Application>Microsoft Office PowerPoint</Application>
  <PresentationFormat>On-screen Show (4:3)</PresentationFormat>
  <Paragraphs>92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Renato Ely</dc:creator>
  <cp:lastModifiedBy>Marc Grande</cp:lastModifiedBy>
  <cp:revision>19</cp:revision>
  <dcterms:created xsi:type="dcterms:W3CDTF">2022-08-19T15:07:38Z</dcterms:created>
  <dcterms:modified xsi:type="dcterms:W3CDTF">2022-08-21T06:44:07Z</dcterms:modified>
</cp:coreProperties>
</file>