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1" r:id="rId7"/>
    <p:sldId id="262" r:id="rId8"/>
    <p:sldId id="263" r:id="rId9"/>
    <p:sldId id="264" r:id="rId10"/>
    <p:sldId id="268" r:id="rId11"/>
    <p:sldId id="270" r:id="rId12"/>
    <p:sldId id="271" r:id="rId13"/>
    <p:sldId id="273" r:id="rId14"/>
    <p:sldId id="274" r:id="rId15"/>
    <p:sldId id="276" r:id="rId16"/>
    <p:sldId id="301" r:id="rId17"/>
    <p:sldId id="278" r:id="rId18"/>
    <p:sldId id="279" r:id="rId19"/>
    <p:sldId id="280" r:id="rId20"/>
    <p:sldId id="281" r:id="rId21"/>
    <p:sldId id="296" r:id="rId22"/>
    <p:sldId id="302" r:id="rId23"/>
    <p:sldId id="324" r:id="rId24"/>
    <p:sldId id="303" r:id="rId25"/>
    <p:sldId id="283" r:id="rId26"/>
    <p:sldId id="284" r:id="rId27"/>
    <p:sldId id="285" r:id="rId28"/>
    <p:sldId id="286" r:id="rId29"/>
    <p:sldId id="288" r:id="rId30"/>
    <p:sldId id="291" r:id="rId31"/>
    <p:sldId id="304" r:id="rId32"/>
    <p:sldId id="292" r:id="rId33"/>
    <p:sldId id="293" r:id="rId34"/>
    <p:sldId id="298" r:id="rId35"/>
    <p:sldId id="299" r:id="rId36"/>
    <p:sldId id="300" r:id="rId37"/>
    <p:sldId id="295"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84" y="6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AFCD59-35DF-44DC-B073-06AAB3420BF2}" type="datetimeFigureOut">
              <a:rPr lang="en-PH" smtClean="0"/>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endParaRPr lang="en-US" sz="8000" dirty="0">
              <a:solidFill>
                <a:schemeClr val="tx1"/>
              </a:solidFill>
              <a:effectLst/>
            </a:endParaRP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endParaRPr lang="en-US" sz="8000" dirty="0">
              <a:solidFill>
                <a:schemeClr val="tx1"/>
              </a:solidFill>
              <a:effectLs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3" name="Date Placeholder 2"/>
          <p:cNvSpPr>
            <a:spLocks noGrp="1"/>
          </p:cNvSpPr>
          <p:nvPr>
            <p:ph type="dt" sz="half" idx="10"/>
          </p:nvPr>
        </p:nvSpPr>
        <p:spPr/>
        <p:txBody>
          <a:bodyPr/>
          <a:lstStyle/>
          <a:p>
            <a:fld id="{36AFCD59-35DF-44DC-B073-06AAB3420BF2}" type="datetimeFigureOut">
              <a:rPr lang="en-PH" smtClean="0"/>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3" name="Date Placeholder 2"/>
          <p:cNvSpPr>
            <a:spLocks noGrp="1"/>
          </p:cNvSpPr>
          <p:nvPr>
            <p:ph type="dt" sz="half" idx="10"/>
          </p:nvPr>
        </p:nvSpPr>
        <p:spPr/>
        <p:txBody>
          <a:bodyPr/>
          <a:lstStyle/>
          <a:p>
            <a:fld id="{36AFCD59-35DF-44DC-B073-06AAB3420BF2}" type="datetimeFigureOut">
              <a:rPr lang="en-PH" smtClean="0"/>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36AFCD59-35DF-44DC-B073-06AAB3420BF2}" type="datetimeFigureOut">
              <a:rPr lang="en-PH" smtClean="0"/>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36AFCD59-35DF-44DC-B073-06AAB3420BF2}" type="datetimeFigureOut">
              <a:rPr lang="en-PH" smtClean="0"/>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36AFCD59-35DF-44DC-B073-06AAB3420BF2}" type="datetimeFigureOut">
              <a:rPr lang="en-PH" smtClean="0"/>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36AFCD59-35DF-44DC-B073-06AAB3420BF2}" type="datetimeFigureOut">
              <a:rPr lang="en-PH" smtClean="0"/>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85346" y="2912232"/>
            <a:ext cx="3830406" cy="287896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2912232"/>
            <a:ext cx="3821518" cy="287896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6"/>
          <p:cNvSpPr>
            <a:spLocks noGrp="1"/>
          </p:cNvSpPr>
          <p:nvPr>
            <p:ph type="dt" sz="half" idx="10"/>
          </p:nvPr>
        </p:nvSpPr>
        <p:spPr/>
        <p:txBody>
          <a:bodyPr/>
          <a:lstStyle/>
          <a:p>
            <a:fld id="{36AFCD59-35DF-44DC-B073-06AAB3420BF2}" type="datetimeFigureOut">
              <a:rPr lang="en-PH" smtClean="0"/>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AFCD59-35DF-44DC-B073-06AAB3420BF2}" type="datetimeFigureOut">
              <a:rPr lang="en-PH" smtClean="0"/>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AFCD59-35DF-44DC-B073-06AAB3420BF2}" type="datetimeFigureOut">
              <a:rPr lang="en-PH" smtClean="0"/>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36AFCD59-35DF-44DC-B073-06AAB3420BF2}" type="datetimeFigureOut">
              <a:rPr lang="en-PH" smtClean="0"/>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DFC3881-B4A7-4FF5-8E52-8C454B605368}" type="slidenum">
              <a:rPr lang="en-PH" smtClean="0"/>
            </a:fld>
            <a:endParaRPr lang="en-PH"/>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6AFCD59-35DF-44DC-B073-06AAB3420BF2}" type="datetimeFigureOut">
              <a:rPr lang="en-PH" smtClean="0"/>
            </a:fld>
            <a:endParaRPr lang="en-PH"/>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DFC3881-B4A7-4FF5-8E52-8C454B605368}" type="slidenum">
              <a:rPr lang="en-PH" smtClean="0"/>
            </a:fld>
            <a:endParaRPr lang="en-PH"/>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914400"/>
            <a:ext cx="7848600" cy="4524315"/>
          </a:xfrm>
          <a:prstGeom prst="rect">
            <a:avLst/>
          </a:prstGeom>
          <a:noFill/>
        </p:spPr>
        <p:txBody>
          <a:bodyPr wrap="square" rtlCol="0">
            <a:spAutoFit/>
          </a:bodyPr>
          <a:lstStyle/>
          <a:p>
            <a:r>
              <a:rPr lang="en-PH" sz="3600" b="1" dirty="0">
                <a:latin typeface="Arial" panose="020B0604020202020204" pitchFamily="34" charset="0"/>
                <a:cs typeface="Arial" panose="020B0604020202020204" pitchFamily="34" charset="0"/>
              </a:rPr>
              <a:t>ESSENTIALCONDITIONS IN FULFILLING THE MINISTRY:</a:t>
            </a:r>
            <a:endParaRPr lang="en-PH" sz="3600" b="1" dirty="0">
              <a:latin typeface="Arial" panose="020B0604020202020204" pitchFamily="34" charset="0"/>
              <a:cs typeface="Arial" panose="020B0604020202020204" pitchFamily="34" charset="0"/>
            </a:endParaRPr>
          </a:p>
          <a:p>
            <a:pPr lvl="0"/>
            <a:endParaRPr lang="en-PH" sz="3600" b="1" dirty="0">
              <a:latin typeface="Arial" panose="020B0604020202020204" pitchFamily="34" charset="0"/>
              <a:cs typeface="Arial" panose="020B0604020202020204" pitchFamily="34" charset="0"/>
            </a:endParaRPr>
          </a:p>
          <a:p>
            <a:pPr lvl="0"/>
            <a:r>
              <a:rPr lang="en-PH" sz="3600" b="1" dirty="0">
                <a:latin typeface="Arial" panose="020B0604020202020204" pitchFamily="34" charset="0"/>
                <a:cs typeface="Arial" panose="020B0604020202020204" pitchFamily="34" charset="0"/>
              </a:rPr>
              <a:t>1.   </a:t>
            </a:r>
            <a:r>
              <a:rPr lang="en-US" sz="3600" b="1" dirty="0">
                <a:latin typeface="Arial" panose="020B0604020202020204" pitchFamily="34" charset="0"/>
                <a:cs typeface="Arial" panose="020B0604020202020204" pitchFamily="34" charset="0"/>
              </a:rPr>
              <a:t>DESIRE FOR COMPANIONSHIP AND ENCOURAGEMENT (9-13)</a:t>
            </a:r>
            <a:endParaRPr lang="en-PH" sz="3600" b="1" dirty="0">
              <a:latin typeface="Arial" panose="020B0604020202020204" pitchFamily="34" charset="0"/>
              <a:cs typeface="Arial" panose="020B0604020202020204" pitchFamily="34" charset="0"/>
            </a:endParaRPr>
          </a:p>
          <a:p>
            <a:r>
              <a:rPr lang="en-PH" sz="3600" b="1" dirty="0">
                <a:latin typeface="Arial" panose="020B0604020202020204" pitchFamily="34" charset="0"/>
                <a:cs typeface="Arial" panose="020B0604020202020204" pitchFamily="34" charset="0"/>
              </a:rPr>
              <a:t> </a:t>
            </a:r>
            <a:endParaRPr lang="en-PH" sz="3600" b="1" dirty="0">
              <a:latin typeface="Arial" panose="020B0604020202020204" pitchFamily="34" charset="0"/>
              <a:cs typeface="Arial" panose="020B0604020202020204" pitchFamily="34" charset="0"/>
            </a:endParaRPr>
          </a:p>
          <a:p>
            <a:r>
              <a:rPr lang="en-PH" sz="3600" b="1" i="1" dirty="0">
                <a:latin typeface="Arial" panose="020B0604020202020204" pitchFamily="34" charset="0"/>
                <a:cs typeface="Arial" panose="020B0604020202020204" pitchFamily="34" charset="0"/>
              </a:rPr>
              <a:t>“</a:t>
            </a:r>
            <a:r>
              <a:rPr lang="en-PH" sz="3600" b="1" i="1" u="sng" dirty="0">
                <a:latin typeface="Arial" panose="020B0604020202020204" pitchFamily="34" charset="0"/>
                <a:cs typeface="Arial" panose="020B0604020202020204" pitchFamily="34" charset="0"/>
              </a:rPr>
              <a:t>Be diligent to come</a:t>
            </a:r>
            <a:r>
              <a:rPr lang="en-PH" sz="3600" b="1" i="1" dirty="0">
                <a:latin typeface="Arial" panose="020B0604020202020204" pitchFamily="34" charset="0"/>
                <a:cs typeface="Arial" panose="020B0604020202020204" pitchFamily="34" charset="0"/>
              </a:rPr>
              <a:t> to me quickly…”</a:t>
            </a:r>
            <a:endParaRPr lang="en-PH" sz="3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956608"/>
            <a:ext cx="7239000" cy="4401205"/>
          </a:xfrm>
          <a:prstGeom prst="rect">
            <a:avLst/>
          </a:prstGeom>
          <a:noFill/>
        </p:spPr>
        <p:txBody>
          <a:bodyPr wrap="square" rtlCol="0">
            <a:spAutoFit/>
          </a:bodyPr>
          <a:lstStyle/>
          <a:p>
            <a:pPr lvl="0"/>
            <a:r>
              <a:rPr lang="en-PH" sz="4000" b="1" dirty="0">
                <a:latin typeface="Arial" panose="020B0604020202020204" pitchFamily="34" charset="0"/>
                <a:cs typeface="Arial" panose="020B0604020202020204" pitchFamily="34" charset="0"/>
              </a:rPr>
              <a:t>Reality of DEFECTION: </a:t>
            </a:r>
            <a:r>
              <a:rPr lang="en-PH" sz="4000" b="1" i="1" dirty="0">
                <a:latin typeface="Arial" panose="020B0604020202020204" pitchFamily="34" charset="0"/>
                <a:cs typeface="Arial" panose="020B0604020202020204" pitchFamily="34" charset="0"/>
              </a:rPr>
              <a:t>“for Demas has forsaken me, having loved this present world and has departed…” </a:t>
            </a:r>
            <a:r>
              <a:rPr lang="en-PH" sz="4000" b="1" i="1" dirty="0" err="1">
                <a:latin typeface="Arial" panose="020B0604020202020204" pitchFamily="34" charset="0"/>
                <a:cs typeface="Arial" panose="020B0604020202020204" pitchFamily="34" charset="0"/>
              </a:rPr>
              <a:t>Crescens</a:t>
            </a:r>
            <a:r>
              <a:rPr lang="en-PH" sz="4000" b="1" i="1" dirty="0">
                <a:latin typeface="Arial" panose="020B0604020202020204" pitchFamily="34" charset="0"/>
                <a:cs typeface="Arial" panose="020B0604020202020204" pitchFamily="34" charset="0"/>
              </a:rPr>
              <a:t> – Galatia…Titus – Dalmatia…(v.10) </a:t>
            </a:r>
            <a:endParaRPr lang="en-PH" sz="4000" i="1" dirty="0">
              <a:latin typeface="Arial" panose="020B0604020202020204" pitchFamily="34" charset="0"/>
              <a:cs typeface="Arial" panose="020B0604020202020204" pitchFamily="34" charset="0"/>
            </a:endParaRPr>
          </a:p>
          <a:p>
            <a:r>
              <a:rPr lang="en-PH" sz="4000" dirty="0">
                <a:latin typeface="Arial" panose="020B0604020202020204" pitchFamily="34" charset="0"/>
                <a:cs typeface="Arial" panose="020B0604020202020204" pitchFamily="34" charset="0"/>
              </a:rPr>
              <a:t> </a:t>
            </a:r>
            <a:endParaRPr lang="en-PH" sz="4000" dirty="0">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762000"/>
            <a:ext cx="7848600" cy="5016758"/>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Matt. 6:24, I John 2:15. </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Our affection for Christ will significantly displace our affection for the world, or our affection for the world will significantly displace our affection for Christ. </a:t>
            </a:r>
            <a:endParaRPr lang="en-PH" sz="4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600200"/>
            <a:ext cx="7696200" cy="2554545"/>
          </a:xfrm>
          <a:prstGeom prst="rect">
            <a:avLst/>
          </a:prstGeom>
          <a:noFill/>
        </p:spPr>
        <p:txBody>
          <a:bodyPr wrap="square" rtlCol="0">
            <a:spAutoFit/>
          </a:bodyPr>
          <a:lstStyle/>
          <a:p>
            <a:pPr algn="ctr"/>
            <a:r>
              <a:rPr lang="en-PH" sz="4000" b="1" dirty="0">
                <a:latin typeface="Arial" panose="020B0604020202020204" pitchFamily="34" charset="0"/>
                <a:cs typeface="Arial" panose="020B0604020202020204" pitchFamily="34" charset="0"/>
              </a:rPr>
              <a:t>"WHAT THINGS DO I DESPERATELY WANT TO EXPERIENCE OR ACHIEVE BEFORE CHRIST RETURNS?" </a:t>
            </a:r>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990600"/>
            <a:ext cx="7010400" cy="3785652"/>
          </a:xfrm>
          <a:prstGeom prst="rect">
            <a:avLst/>
          </a:prstGeom>
          <a:noFill/>
        </p:spPr>
        <p:txBody>
          <a:bodyPr wrap="square" rtlCol="0">
            <a:spAutoFit/>
          </a:bodyPr>
          <a:lstStyle/>
          <a:p>
            <a:pPr algn="ctr"/>
            <a:r>
              <a:rPr lang="en-PH" sz="4000" b="1" dirty="0">
                <a:latin typeface="Arial" panose="020B0604020202020204" pitchFamily="34" charset="0"/>
                <a:cs typeface="Arial" panose="020B0604020202020204" pitchFamily="34" charset="0"/>
              </a:rPr>
              <a:t>The servant whose heart is captivated by the person of Christ and His work will call out with the apostle John, "Even so, come, Lord Jesus!" Rev. 22:20</a:t>
            </a:r>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956608"/>
            <a:ext cx="7239000" cy="3785652"/>
          </a:xfrm>
          <a:prstGeom prst="rect">
            <a:avLst/>
          </a:prstGeom>
          <a:noFill/>
        </p:spPr>
        <p:txBody>
          <a:bodyPr wrap="square" rtlCol="0">
            <a:spAutoFit/>
          </a:bodyPr>
          <a:lstStyle/>
          <a:p>
            <a:pPr lvl="0"/>
            <a:r>
              <a:rPr lang="en-PH" sz="4000" b="1" dirty="0">
                <a:latin typeface="Arial" panose="020B0604020202020204" pitchFamily="34" charset="0"/>
                <a:cs typeface="Arial" panose="020B0604020202020204" pitchFamily="34" charset="0"/>
              </a:rPr>
              <a:t>Responsible DEDICATION: </a:t>
            </a:r>
            <a:r>
              <a:rPr lang="en-PH" sz="4000" b="1" i="1" dirty="0">
                <a:latin typeface="Arial" panose="020B0604020202020204" pitchFamily="34" charset="0"/>
                <a:cs typeface="Arial" panose="020B0604020202020204" pitchFamily="34" charset="0"/>
              </a:rPr>
              <a:t>“Luke alone is with me…Mark is very useful…Tychicus – sent to Ephesus (vss.11-12) </a:t>
            </a:r>
            <a:endParaRPr lang="en-PH" sz="4000" i="1" dirty="0">
              <a:latin typeface="Arial" panose="020B0604020202020204" pitchFamily="34" charset="0"/>
              <a:cs typeface="Arial" panose="020B0604020202020204" pitchFamily="34" charset="0"/>
            </a:endParaRPr>
          </a:p>
          <a:p>
            <a:r>
              <a:rPr lang="en-PH" sz="4000" dirty="0">
                <a:latin typeface="Arial" panose="020B0604020202020204" pitchFamily="34" charset="0"/>
                <a:cs typeface="Arial" panose="020B0604020202020204" pitchFamily="34" charset="0"/>
              </a:rPr>
              <a:t> </a:t>
            </a:r>
            <a:endParaRPr lang="en-PH" sz="4000" dirty="0">
              <a:latin typeface="Arial" panose="020B0604020202020204" pitchFamily="34" charset="0"/>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838200"/>
            <a:ext cx="7848600" cy="4401205"/>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God Gives Another Chance!</a:t>
            </a:r>
            <a:endParaRPr lang="en-PH" sz="4000" b="1" dirty="0">
              <a:latin typeface="Arial" panose="020B0604020202020204" pitchFamily="34" charset="0"/>
              <a:cs typeface="Arial" panose="020B0604020202020204" pitchFamily="34" charset="0"/>
            </a:endParaRPr>
          </a:p>
          <a:p>
            <a:endParaRPr lang="en-PH" sz="4000"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No details given:  Mark’s changed life or Paul’s changed heart, but Paul realized that people can change (by God’s grace)</a:t>
            </a:r>
            <a:r>
              <a:rPr lang="en-PH" sz="4000" dirty="0">
                <a:latin typeface="Arial" panose="020B0604020202020204" pitchFamily="34" charset="0"/>
                <a:cs typeface="Arial" panose="020B0604020202020204" pitchFamily="34" charset="0"/>
              </a:rPr>
              <a:t>. </a:t>
            </a:r>
            <a:endParaRPr lang="en-PH" sz="4000" dirty="0">
              <a:latin typeface="Arial" panose="020B060402020202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219200"/>
            <a:ext cx="7467600" cy="4154984"/>
          </a:xfrm>
          <a:prstGeom prst="rect">
            <a:avLst/>
          </a:prstGeom>
          <a:noFill/>
        </p:spPr>
        <p:txBody>
          <a:bodyPr wrap="square" rtlCol="0">
            <a:spAutoFit/>
          </a:bodyPr>
          <a:lstStyle/>
          <a:p>
            <a:pPr algn="ctr"/>
            <a:r>
              <a:rPr lang="en-PH" sz="4400" b="1" dirty="0">
                <a:latin typeface="Arial" panose="020B0604020202020204" pitchFamily="34" charset="0"/>
                <a:cs typeface="Arial" panose="020B0604020202020204" pitchFamily="34" charset="0"/>
              </a:rPr>
              <a:t>Many of God's greatest servants failed miserably </a:t>
            </a:r>
            <a:endParaRPr lang="en-PH" sz="4400" b="1" dirty="0">
              <a:latin typeface="Arial" panose="020B0604020202020204" pitchFamily="34" charset="0"/>
              <a:cs typeface="Arial" panose="020B0604020202020204" pitchFamily="34" charset="0"/>
            </a:endParaRPr>
          </a:p>
          <a:p>
            <a:pPr algn="ctr"/>
            <a:r>
              <a:rPr lang="en-PH" sz="4400" b="1" dirty="0">
                <a:latin typeface="Arial" panose="020B0604020202020204" pitchFamily="34" charset="0"/>
                <a:cs typeface="Arial" panose="020B0604020202020204" pitchFamily="34" charset="0"/>
              </a:rPr>
              <a:t>at the start of their course, </a:t>
            </a:r>
            <a:endParaRPr lang="en-PH" sz="4400" b="1" dirty="0">
              <a:latin typeface="Arial" panose="020B0604020202020204" pitchFamily="34" charset="0"/>
              <a:cs typeface="Arial" panose="020B0604020202020204" pitchFamily="34" charset="0"/>
            </a:endParaRPr>
          </a:p>
          <a:p>
            <a:pPr algn="ctr"/>
            <a:r>
              <a:rPr lang="en-PH" sz="4400" b="1" dirty="0">
                <a:latin typeface="Arial" panose="020B0604020202020204" pitchFamily="34" charset="0"/>
                <a:cs typeface="Arial" panose="020B0604020202020204" pitchFamily="34" charset="0"/>
              </a:rPr>
              <a:t>but returned </a:t>
            </a:r>
            <a:endParaRPr lang="en-PH" sz="4400" b="1" dirty="0">
              <a:latin typeface="Arial" panose="020B0604020202020204" pitchFamily="34" charset="0"/>
              <a:cs typeface="Arial" panose="020B0604020202020204" pitchFamily="34" charset="0"/>
            </a:endParaRPr>
          </a:p>
          <a:p>
            <a:pPr algn="ctr"/>
            <a:r>
              <a:rPr lang="en-PH" sz="4400" b="1" dirty="0">
                <a:latin typeface="Arial" panose="020B0604020202020204" pitchFamily="34" charset="0"/>
                <a:cs typeface="Arial" panose="020B0604020202020204" pitchFamily="34" charset="0"/>
              </a:rPr>
              <a:t>to finish the race </a:t>
            </a:r>
            <a:endParaRPr lang="en-PH" sz="4400" b="1" dirty="0">
              <a:latin typeface="Arial" panose="020B0604020202020204" pitchFamily="34" charset="0"/>
              <a:cs typeface="Arial" panose="020B0604020202020204" pitchFamily="34" charset="0"/>
            </a:endParaRPr>
          </a:p>
          <a:p>
            <a:pPr algn="ctr"/>
            <a:r>
              <a:rPr lang="en-PH" sz="4400" b="1" dirty="0">
                <a:latin typeface="Arial" panose="020B0604020202020204" pitchFamily="34" charset="0"/>
                <a:cs typeface="Arial" panose="020B0604020202020204" pitchFamily="34" charset="0"/>
              </a:rPr>
              <a:t>in a God-honoring fashion.</a:t>
            </a:r>
            <a:endParaRPr lang="en-PH" sz="4400" b="1" dirty="0">
              <a:latin typeface="Arial" panose="020B0604020202020204" pitchFamily="34" charset="0"/>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762000"/>
            <a:ext cx="7467600" cy="4832092"/>
          </a:xfrm>
          <a:prstGeom prst="rect">
            <a:avLst/>
          </a:prstGeom>
          <a:noFill/>
        </p:spPr>
        <p:txBody>
          <a:bodyPr wrap="square" rtlCol="0">
            <a:spAutoFit/>
          </a:bodyPr>
          <a:lstStyle/>
          <a:p>
            <a:r>
              <a:rPr lang="en-PH" sz="4400" b="1" dirty="0">
                <a:latin typeface="Arial" panose="020B0604020202020204" pitchFamily="34" charset="0"/>
                <a:cs typeface="Arial" panose="020B0604020202020204" pitchFamily="34" charset="0"/>
              </a:rPr>
              <a:t>The life of Mark stands as a testimony to the grace of God, Who is ever "The God of the Second Chances." </a:t>
            </a:r>
            <a:endParaRPr lang="en-PH" sz="4400" b="1" dirty="0">
              <a:latin typeface="Arial" panose="020B0604020202020204" pitchFamily="34" charset="0"/>
              <a:cs typeface="Arial" panose="020B0604020202020204" pitchFamily="34" charset="0"/>
            </a:endParaRPr>
          </a:p>
          <a:p>
            <a:endParaRPr lang="en-PH" sz="4400" b="1" dirty="0">
              <a:latin typeface="Arial" panose="020B0604020202020204" pitchFamily="34" charset="0"/>
              <a:cs typeface="Arial" panose="020B0604020202020204" pitchFamily="34" charset="0"/>
            </a:endParaRPr>
          </a:p>
          <a:p>
            <a:r>
              <a:rPr lang="en-PH" sz="4400" b="1" dirty="0">
                <a:latin typeface="Arial" panose="020B0604020202020204" pitchFamily="34" charset="0"/>
                <a:cs typeface="Arial" panose="020B0604020202020204" pitchFamily="34" charset="0"/>
              </a:rPr>
              <a:t>Jonah 3:1,2</a:t>
            </a:r>
            <a:endParaRPr lang="en-PH" sz="4400" b="1" dirty="0">
              <a:latin typeface="Arial" panose="020B0604020202020204" pitchFamily="34" charset="0"/>
              <a:cs typeface="Arial" panose="020B0604020202020204" pitchFamily="34" charset="0"/>
            </a:endParaRPr>
          </a:p>
          <a:p>
            <a:endParaRPr lang="en-PH" sz="4400" b="1" dirty="0">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533400"/>
            <a:ext cx="7924800" cy="4401205"/>
          </a:xfrm>
          <a:prstGeom prst="rect">
            <a:avLst/>
          </a:prstGeom>
          <a:noFill/>
        </p:spPr>
        <p:txBody>
          <a:bodyPr wrap="square" rtlCol="0">
            <a:spAutoFit/>
          </a:bodyPr>
          <a:lstStyle/>
          <a:p>
            <a:pPr marL="742950" indent="-742950">
              <a:buAutoNum type="arabicPeriod" startAt="2"/>
            </a:pPr>
            <a:r>
              <a:rPr lang="en-PH" sz="4000" b="1" dirty="0">
                <a:latin typeface="Arial" panose="020B0604020202020204" pitchFamily="34" charset="0"/>
                <a:cs typeface="Arial" panose="020B0604020202020204" pitchFamily="34" charset="0"/>
              </a:rPr>
              <a:t>DELIGHT FOR  A LIFE OF SIMPLICITY (v. 13)</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a:t>
            </a:r>
            <a:r>
              <a:rPr lang="en-US" sz="4000" b="1" i="1" u="sng" dirty="0">
                <a:latin typeface="Arial" panose="020B0604020202020204" pitchFamily="34" charset="0"/>
                <a:cs typeface="Arial" panose="020B0604020202020204" pitchFamily="34" charset="0"/>
              </a:rPr>
              <a:t>When you come</a:t>
            </a:r>
            <a:r>
              <a:rPr lang="en-US" sz="4000" b="1" i="1" dirty="0">
                <a:latin typeface="Arial" panose="020B0604020202020204" pitchFamily="34" charset="0"/>
                <a:cs typeface="Arial" panose="020B0604020202020204" pitchFamily="34" charset="0"/>
              </a:rPr>
              <a:t>, bring the cloak…also the books especially the parchments</a:t>
            </a:r>
            <a:r>
              <a:rPr lang="en-US" sz="4000" b="1" dirty="0">
                <a:latin typeface="Arial" panose="020B0604020202020204" pitchFamily="34" charset="0"/>
                <a:cs typeface="Arial" panose="020B0604020202020204" pitchFamily="34" charset="0"/>
              </a:rPr>
              <a:t>” </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685800"/>
            <a:ext cx="7620000" cy="4832092"/>
          </a:xfrm>
          <a:prstGeom prst="rect">
            <a:avLst/>
          </a:prstGeom>
        </p:spPr>
        <p:txBody>
          <a:bodyPr wrap="square">
            <a:spAutoFit/>
          </a:bodyPr>
          <a:lstStyle/>
          <a:p>
            <a:pPr algn="ctr"/>
            <a:r>
              <a:rPr lang="en-US" sz="4400" b="1" dirty="0">
                <a:latin typeface="Arial" panose="020B0604020202020204" pitchFamily="34" charset="0"/>
                <a:cs typeface="Arial" panose="020B0604020202020204" pitchFamily="34" charset="0"/>
              </a:rPr>
              <a:t>The Pattern Of Sacrificial Service</a:t>
            </a:r>
            <a:endParaRPr lang="en-US" sz="4400" b="1" dirty="0">
              <a:latin typeface="Arial" panose="020B0604020202020204" pitchFamily="34" charset="0"/>
              <a:cs typeface="Arial" panose="020B0604020202020204" pitchFamily="34" charset="0"/>
            </a:endParaRPr>
          </a:p>
          <a:p>
            <a:pPr algn="ctr"/>
            <a:endParaRPr lang="en-US" sz="4400" b="1" dirty="0">
              <a:latin typeface="Arial" panose="020B0604020202020204" pitchFamily="34" charset="0"/>
              <a:cs typeface="Arial" panose="020B0604020202020204" pitchFamily="34" charset="0"/>
            </a:endParaRPr>
          </a:p>
          <a:p>
            <a:pPr algn="ctr"/>
            <a:r>
              <a:rPr lang="en-US" sz="4400" b="1" dirty="0">
                <a:latin typeface="Arial" panose="020B0604020202020204" pitchFamily="34" charset="0"/>
                <a:cs typeface="Arial" panose="020B0604020202020204" pitchFamily="34" charset="0"/>
              </a:rPr>
              <a:t>“FULFILLING THE MINISTRY AMIDST ADVERSITY”</a:t>
            </a:r>
            <a:endParaRPr lang="en-PH" sz="4400" b="1" dirty="0">
              <a:latin typeface="Arial" panose="020B0604020202020204" pitchFamily="34" charset="0"/>
              <a:cs typeface="Arial" panose="020B0604020202020204" pitchFamily="34" charset="0"/>
            </a:endParaRPr>
          </a:p>
          <a:p>
            <a:pPr algn="ctr"/>
            <a:r>
              <a:rPr lang="en-PH" sz="4400" b="1" dirty="0">
                <a:latin typeface="Arial" panose="020B0604020202020204" pitchFamily="34" charset="0"/>
                <a:cs typeface="Arial" panose="020B0604020202020204" pitchFamily="34" charset="0"/>
              </a:rPr>
              <a:t>2 Timothy 4:9-22</a:t>
            </a:r>
            <a:endParaRPr lang="en-PH" sz="4400" b="1" dirty="0">
              <a:latin typeface="Arial" panose="020B060402020202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311289"/>
            <a:ext cx="7924800" cy="5016758"/>
          </a:xfrm>
          <a:prstGeom prst="rect">
            <a:avLst/>
          </a:prstGeom>
          <a:noFill/>
        </p:spPr>
        <p:txBody>
          <a:bodyPr wrap="square" rtlCol="0">
            <a:spAutoFit/>
          </a:bodyPr>
          <a:lstStyle/>
          <a:p>
            <a:pPr lvl="0"/>
            <a:r>
              <a:rPr lang="en-PH" sz="4000" b="1" dirty="0">
                <a:latin typeface="Arial" panose="020B0604020202020204" pitchFamily="34" charset="0"/>
                <a:cs typeface="Arial" panose="020B0604020202020204" pitchFamily="34" charset="0"/>
              </a:rPr>
              <a:t>3. DIFFICULTIES ARE TO BE EXPECTED (vss. 14-16)</a:t>
            </a:r>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 </a:t>
            </a:r>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DANGER Anticipated – </a:t>
            </a:r>
            <a:r>
              <a:rPr lang="en-PH" sz="4000" b="1" i="1" dirty="0">
                <a:latin typeface="Arial" panose="020B0604020202020204" pitchFamily="34" charset="0"/>
                <a:cs typeface="Arial" panose="020B0604020202020204" pitchFamily="34" charset="0"/>
              </a:rPr>
              <a:t>“Alexander the coppersmith did me much harm…The Lord will repay him…beware of him yourself…” </a:t>
            </a:r>
            <a:endParaRPr lang="en-PH" sz="4000" b="1" i="1" dirty="0">
              <a:latin typeface="Arial" panose="020B0604020202020204" pitchFamily="34" charset="0"/>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219200"/>
            <a:ext cx="6781800" cy="4401205"/>
          </a:xfrm>
          <a:prstGeom prst="rect">
            <a:avLst/>
          </a:prstGeom>
          <a:noFill/>
        </p:spPr>
        <p:txBody>
          <a:bodyPr wrap="square" rtlCol="0">
            <a:spAutoFit/>
          </a:bodyPr>
          <a:lstStyle/>
          <a:p>
            <a:pPr lvl="0"/>
            <a:r>
              <a:rPr lang="en-US" sz="4000" b="1" dirty="0">
                <a:latin typeface="Arial" panose="020B0604020202020204" pitchFamily="34" charset="0"/>
                <a:cs typeface="Arial" panose="020B0604020202020204" pitchFamily="34" charset="0"/>
              </a:rPr>
              <a:t>DISAPPOINTMENT Admitted:</a:t>
            </a:r>
            <a:endParaRPr lang="en-US" sz="4000" b="1" dirty="0">
              <a:latin typeface="Arial" panose="020B0604020202020204" pitchFamily="34" charset="0"/>
              <a:cs typeface="Arial" panose="020B0604020202020204" pitchFamily="34" charset="0"/>
            </a:endParaRPr>
          </a:p>
          <a:p>
            <a:pPr lvl="0"/>
            <a:r>
              <a:rPr lang="en-US" sz="4000" b="1" i="1" dirty="0">
                <a:latin typeface="Arial" panose="020B0604020202020204" pitchFamily="34" charset="0"/>
                <a:cs typeface="Arial" panose="020B0604020202020204" pitchFamily="34" charset="0"/>
              </a:rPr>
              <a:t>(v. 16) “At my first defense no one came to stand by me, but all deserted me. May it not be charged against them!” </a:t>
            </a:r>
            <a:endParaRPr lang="en-US" sz="4000" b="1" i="1" dirty="0">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838200"/>
            <a:ext cx="7772400" cy="5016758"/>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How do you respond when  hurt or sinned against?</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Psalm 62:12: “Surely you will reward each person according to what he has done” (NIV). </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See also Romans 12:17-20 </a:t>
            </a:r>
            <a:endParaRPr lang="en-PH" sz="4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533400"/>
            <a:ext cx="7543800" cy="5355312"/>
          </a:xfrm>
          <a:prstGeom prst="rect">
            <a:avLst/>
          </a:prstGeom>
          <a:noFill/>
        </p:spPr>
        <p:txBody>
          <a:bodyPr wrap="square" rtlCol="0">
            <a:spAutoFit/>
          </a:bodyPr>
          <a:lstStyle/>
          <a:p>
            <a:pPr marL="742950" lvl="0" indent="-742950">
              <a:buAutoNum type="arabicPeriod" startAt="4"/>
            </a:pPr>
            <a:r>
              <a:rPr lang="en-US" sz="3800" b="1" dirty="0">
                <a:latin typeface="Arial" panose="020B0604020202020204" pitchFamily="34" charset="0"/>
                <a:cs typeface="Arial" panose="020B0604020202020204" pitchFamily="34" charset="0"/>
              </a:rPr>
              <a:t>DELIVERANCE AND DIVINE PROTECTION COMES FROM GOD (vss. 17-18):</a:t>
            </a:r>
            <a:endParaRPr lang="en-US" sz="3800" b="1" dirty="0">
              <a:latin typeface="Arial" panose="020B0604020202020204" pitchFamily="34" charset="0"/>
              <a:cs typeface="Arial" panose="020B0604020202020204" pitchFamily="34" charset="0"/>
            </a:endParaRPr>
          </a:p>
          <a:p>
            <a:pPr lvl="0"/>
            <a:endParaRPr lang="en-US" sz="3800" b="1" i="1" dirty="0">
              <a:latin typeface="Arial" panose="020B0604020202020204" pitchFamily="34" charset="0"/>
              <a:cs typeface="Arial" panose="020B0604020202020204" pitchFamily="34" charset="0"/>
            </a:endParaRPr>
          </a:p>
          <a:p>
            <a:pPr lvl="0"/>
            <a:r>
              <a:rPr lang="en-US" sz="3800" b="1" i="1" dirty="0">
                <a:latin typeface="Arial" panose="020B0604020202020204" pitchFamily="34" charset="0"/>
                <a:cs typeface="Arial" panose="020B0604020202020204" pitchFamily="34" charset="0"/>
              </a:rPr>
              <a:t>“But the Lord stood by me </a:t>
            </a:r>
            <a:endParaRPr lang="en-US" sz="3800" b="1" i="1" dirty="0">
              <a:latin typeface="Arial" panose="020B0604020202020204" pitchFamily="34" charset="0"/>
              <a:cs typeface="Arial" panose="020B0604020202020204" pitchFamily="34" charset="0"/>
            </a:endParaRPr>
          </a:p>
          <a:p>
            <a:pPr lvl="0"/>
            <a:r>
              <a:rPr lang="en-US" sz="3800" b="1" i="1" dirty="0">
                <a:latin typeface="Arial" panose="020B0604020202020204" pitchFamily="34" charset="0"/>
                <a:cs typeface="Arial" panose="020B0604020202020204" pitchFamily="34" charset="0"/>
              </a:rPr>
              <a:t>and strengthened me…I was rescued…The Lord will…bring me to safety…” </a:t>
            </a:r>
            <a:endParaRPr lang="en-US" sz="3800" b="1" i="1" dirty="0">
              <a:latin typeface="Arial" panose="020B0604020202020204" pitchFamily="34" charset="0"/>
              <a:cs typeface="Arial" panose="020B0604020202020204" pitchFamily="34" charset="0"/>
            </a:endParaRPr>
          </a:p>
          <a:p>
            <a:pPr lvl="0"/>
            <a:endParaRPr lang="en-US" sz="3800" b="1" i="1" dirty="0">
              <a:latin typeface="Arial" panose="020B0604020202020204" pitchFamily="34" charset="0"/>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609600"/>
            <a:ext cx="7696200" cy="2308324"/>
          </a:xfrm>
          <a:prstGeom prst="rect">
            <a:avLst/>
          </a:prstGeom>
          <a:noFill/>
        </p:spPr>
        <p:txBody>
          <a:bodyPr wrap="square" rtlCol="0">
            <a:spAutoFit/>
          </a:bodyPr>
          <a:lstStyle/>
          <a:p>
            <a:r>
              <a:rPr lang="en-PH" sz="3600" b="1" dirty="0">
                <a:latin typeface="Arial" panose="020B0604020202020204" pitchFamily="34" charset="0"/>
                <a:cs typeface="Arial" panose="020B0604020202020204" pitchFamily="34" charset="0"/>
              </a:rPr>
              <a:t>The absence of man's faithfulness should stimulate us to exult even more in the absolute trustworthiness of our God!</a:t>
            </a:r>
            <a:endParaRPr lang="en-PH" sz="3600" b="1" dirty="0">
              <a:latin typeface="Arial" panose="020B0604020202020204" pitchFamily="34" charset="0"/>
              <a:cs typeface="Arial" panose="020B0604020202020204" pitchFamily="34" charset="0"/>
            </a:endParaRPr>
          </a:p>
        </p:txBody>
      </p:sp>
      <p:sp>
        <p:nvSpPr>
          <p:cNvPr id="3" name="TextBox 2"/>
          <p:cNvSpPr txBox="1"/>
          <p:nvPr/>
        </p:nvSpPr>
        <p:spPr>
          <a:xfrm>
            <a:off x="838200" y="3581400"/>
            <a:ext cx="7696200" cy="1754326"/>
          </a:xfrm>
          <a:prstGeom prst="rect">
            <a:avLst/>
          </a:prstGeom>
          <a:noFill/>
        </p:spPr>
        <p:txBody>
          <a:bodyPr wrap="square" rtlCol="0">
            <a:spAutoFit/>
          </a:bodyPr>
          <a:lstStyle/>
          <a:p>
            <a:r>
              <a:rPr lang="en-PH" sz="3600" b="1" dirty="0">
                <a:latin typeface="Arial" panose="020B0604020202020204" pitchFamily="34" charset="0"/>
                <a:cs typeface="Arial" panose="020B0604020202020204" pitchFamily="34" charset="0"/>
              </a:rPr>
              <a:t>Paul had sensed both the presence and the power of Christ. </a:t>
            </a:r>
            <a:endParaRPr lang="en-PH" sz="3600" dirty="0">
              <a:latin typeface="Arial" panose="020B0604020202020204" pitchFamily="34" charset="0"/>
              <a:cs typeface="Arial" panose="020B0604020202020204" pitchFamily="34" charset="0"/>
            </a:endParaRPr>
          </a:p>
          <a:p>
            <a:r>
              <a:rPr lang="en-PH" sz="3600" b="1" i="1" dirty="0">
                <a:latin typeface="Arial" panose="020B0604020202020204" pitchFamily="34" charset="0"/>
                <a:cs typeface="Arial" panose="020B0604020202020204" pitchFamily="34" charset="0"/>
              </a:rPr>
              <a:t>“Lord, Give Me Strength!”</a:t>
            </a:r>
            <a:endParaRPr lang="en-PH" sz="3600" i="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914400"/>
            <a:ext cx="7315200" cy="3785652"/>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God always gives us the strength to do what he has commanded. This strength may not be evident, however, until we step out in faith and actually begin doing the task.</a:t>
            </a:r>
            <a:endParaRPr lang="en-PH" sz="4000" dirty="0">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850642"/>
            <a:ext cx="8153400" cy="5016758"/>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"The Lord is my light and my salvation: Whom shall I fear?</a:t>
            </a:r>
            <a:br>
              <a:rPr lang="en-PH" sz="4000" b="1" dirty="0">
                <a:latin typeface="Arial" panose="020B0604020202020204" pitchFamily="34" charset="0"/>
                <a:cs typeface="Arial" panose="020B0604020202020204" pitchFamily="34" charset="0"/>
              </a:rPr>
            </a:br>
            <a:r>
              <a:rPr lang="en-PH" sz="4000" b="1" dirty="0">
                <a:latin typeface="Arial" panose="020B0604020202020204" pitchFamily="34" charset="0"/>
                <a:cs typeface="Arial" panose="020B0604020202020204" pitchFamily="34" charset="0"/>
              </a:rPr>
              <a:t>The Lord is the strength of my life; of whom shall I be afraid?"</a:t>
            </a:r>
            <a:r>
              <a:rPr lang="en-PH" sz="4000" dirty="0">
                <a:latin typeface="Arial" panose="020B0604020202020204" pitchFamily="34" charset="0"/>
                <a:cs typeface="Arial" panose="020B0604020202020204" pitchFamily="34" charset="0"/>
              </a:rPr>
              <a:t> </a:t>
            </a:r>
            <a:r>
              <a:rPr lang="en-PH" sz="4000" b="1" dirty="0">
                <a:latin typeface="Arial" panose="020B0604020202020204" pitchFamily="34" charset="0"/>
                <a:cs typeface="Arial" panose="020B0604020202020204" pitchFamily="34" charset="0"/>
              </a:rPr>
              <a:t>Psalm 27:1</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 "As your days, so shall your strength" Deut. 33:25 </a:t>
            </a:r>
            <a:endParaRPr lang="en-PH" sz="4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349276"/>
            <a:ext cx="6934200" cy="3046988"/>
          </a:xfrm>
          <a:prstGeom prst="rect">
            <a:avLst/>
          </a:prstGeom>
          <a:noFill/>
        </p:spPr>
        <p:txBody>
          <a:bodyPr wrap="square" rtlCol="0">
            <a:spAutoFit/>
          </a:bodyPr>
          <a:lstStyle/>
          <a:p>
            <a:pPr algn="ctr"/>
            <a:r>
              <a:rPr lang="en-PH" sz="4800" b="1" dirty="0">
                <a:latin typeface="Arial" panose="020B0604020202020204" pitchFamily="34" charset="0"/>
                <a:cs typeface="Arial" panose="020B0604020202020204" pitchFamily="34" charset="0"/>
              </a:rPr>
              <a:t>THE SERVANT OF GOD IS INVINCIBLE UNTIL HIS WORK IS DONE!</a:t>
            </a:r>
            <a:endParaRPr lang="en-PH" sz="4800" b="1"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533400"/>
            <a:ext cx="7848600" cy="5355312"/>
          </a:xfrm>
          <a:prstGeom prst="rect">
            <a:avLst/>
          </a:prstGeom>
          <a:noFill/>
        </p:spPr>
        <p:txBody>
          <a:bodyPr wrap="square" rtlCol="0">
            <a:spAutoFit/>
          </a:bodyPr>
          <a:lstStyle/>
          <a:p>
            <a:pPr lvl="0"/>
            <a:r>
              <a:rPr lang="en-PH" sz="3800" b="1" dirty="0">
                <a:latin typeface="Arial" panose="020B0604020202020204" pitchFamily="34" charset="0"/>
                <a:cs typeface="Arial" panose="020B0604020202020204" pitchFamily="34" charset="0"/>
              </a:rPr>
              <a:t>5.  DEVELOP A HEARTFELT CONCERN FOR OTHERS (vss. 19-21)</a:t>
            </a:r>
            <a:endParaRPr lang="en-PH" sz="3800" b="1" dirty="0">
              <a:latin typeface="Arial" panose="020B0604020202020204" pitchFamily="34" charset="0"/>
              <a:cs typeface="Arial" panose="020B0604020202020204" pitchFamily="34" charset="0"/>
            </a:endParaRPr>
          </a:p>
          <a:p>
            <a:r>
              <a:rPr lang="en-PH" sz="3800" b="1" dirty="0">
                <a:latin typeface="Arial" panose="020B0604020202020204" pitchFamily="34" charset="0"/>
                <a:cs typeface="Arial" panose="020B0604020202020204" pitchFamily="34" charset="0"/>
              </a:rPr>
              <a:t> </a:t>
            </a:r>
            <a:endParaRPr lang="en-PH" sz="3800" b="1" dirty="0">
              <a:latin typeface="Arial" panose="020B0604020202020204" pitchFamily="34" charset="0"/>
              <a:cs typeface="Arial" panose="020B0604020202020204" pitchFamily="34" charset="0"/>
            </a:endParaRPr>
          </a:p>
          <a:p>
            <a:r>
              <a:rPr lang="en-PH" sz="3800" b="1" dirty="0">
                <a:latin typeface="Arial" panose="020B0604020202020204" pitchFamily="34" charset="0"/>
                <a:cs typeface="Arial" panose="020B0604020202020204" pitchFamily="34" charset="0"/>
              </a:rPr>
              <a:t>“</a:t>
            </a:r>
            <a:r>
              <a:rPr lang="en-PH" sz="3800" b="1" i="1" dirty="0">
                <a:latin typeface="Arial" panose="020B0604020202020204" pitchFamily="34" charset="0"/>
                <a:cs typeface="Arial" panose="020B0604020202020204" pitchFamily="34" charset="0"/>
              </a:rPr>
              <a:t>Prisca and Aquila…household of </a:t>
            </a:r>
            <a:r>
              <a:rPr lang="en-PH" sz="3800" b="1" i="1" dirty="0" err="1">
                <a:latin typeface="Arial" panose="020B0604020202020204" pitchFamily="34" charset="0"/>
                <a:cs typeface="Arial" panose="020B0604020202020204" pitchFamily="34" charset="0"/>
              </a:rPr>
              <a:t>Onesiphorus</a:t>
            </a:r>
            <a:r>
              <a:rPr lang="en-PH" sz="3800" b="1" i="1" dirty="0">
                <a:latin typeface="Arial" panose="020B0604020202020204" pitchFamily="34" charset="0"/>
                <a:cs typeface="Arial" panose="020B0604020202020204" pitchFamily="34" charset="0"/>
              </a:rPr>
              <a:t>…Erastus…  </a:t>
            </a:r>
            <a:r>
              <a:rPr lang="en-PH" sz="3800" b="1" i="1" dirty="0" err="1">
                <a:latin typeface="Arial" panose="020B0604020202020204" pitchFamily="34" charset="0"/>
                <a:cs typeface="Arial" panose="020B0604020202020204" pitchFamily="34" charset="0"/>
              </a:rPr>
              <a:t>Trophimus</a:t>
            </a:r>
            <a:r>
              <a:rPr lang="en-PH" sz="3800" b="1" i="1" dirty="0">
                <a:latin typeface="Arial" panose="020B0604020202020204" pitchFamily="34" charset="0"/>
                <a:cs typeface="Arial" panose="020B0604020202020204" pitchFamily="34" charset="0"/>
              </a:rPr>
              <a:t>…Do your best to come before winter…</a:t>
            </a:r>
            <a:r>
              <a:rPr lang="en-PH" sz="3800" b="1" i="1" dirty="0" err="1">
                <a:latin typeface="Arial" panose="020B0604020202020204" pitchFamily="34" charset="0"/>
                <a:cs typeface="Arial" panose="020B0604020202020204" pitchFamily="34" charset="0"/>
              </a:rPr>
              <a:t>Pudens</a:t>
            </a:r>
            <a:r>
              <a:rPr lang="en-PH" sz="3800" b="1" i="1" dirty="0">
                <a:latin typeface="Arial" panose="020B0604020202020204" pitchFamily="34" charset="0"/>
                <a:cs typeface="Arial" panose="020B0604020202020204" pitchFamily="34" charset="0"/>
              </a:rPr>
              <a:t>, Linus, Claudia…all the brothers.”</a:t>
            </a:r>
            <a:endParaRPr lang="en-PH" sz="3800" b="1" i="1"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636687"/>
            <a:ext cx="7772400" cy="3170099"/>
          </a:xfrm>
          <a:prstGeom prst="rect">
            <a:avLst/>
          </a:prstGeom>
          <a:noFill/>
        </p:spPr>
        <p:txBody>
          <a:bodyPr wrap="square" rtlCol="0">
            <a:spAutoFit/>
          </a:bodyPr>
          <a:lstStyle/>
          <a:p>
            <a:pPr lvl="0"/>
            <a:r>
              <a:rPr lang="en-PH" sz="4000" b="1" dirty="0">
                <a:latin typeface="Arial" panose="020B0604020202020204" pitchFamily="34" charset="0"/>
                <a:cs typeface="Arial" panose="020B0604020202020204" pitchFamily="34" charset="0"/>
              </a:rPr>
              <a:t>6.  DEVOTION TO GOD AFFIRMED (v. 22)</a:t>
            </a:r>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 </a:t>
            </a:r>
            <a:endParaRPr lang="en-PH" sz="4000" b="1" dirty="0">
              <a:latin typeface="Arial" panose="020B0604020202020204" pitchFamily="34" charset="0"/>
              <a:cs typeface="Arial" panose="020B0604020202020204" pitchFamily="34" charset="0"/>
            </a:endParaRPr>
          </a:p>
          <a:p>
            <a:r>
              <a:rPr lang="en-PH" sz="4000" b="1" i="1" dirty="0">
                <a:latin typeface="Arial" panose="020B0604020202020204" pitchFamily="34" charset="0"/>
                <a:cs typeface="Arial" panose="020B0604020202020204" pitchFamily="34" charset="0"/>
              </a:rPr>
              <a:t>“The Lord with your spirit. Grace be with you. Amen”</a:t>
            </a:r>
            <a:endParaRPr lang="en-PH" sz="4000" b="1" i="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500" y="1371600"/>
            <a:ext cx="7239000" cy="3170099"/>
          </a:xfrm>
          <a:prstGeom prst="rect">
            <a:avLst/>
          </a:prstGeom>
          <a:noFill/>
        </p:spPr>
        <p:txBody>
          <a:bodyPr wrap="square" rtlCol="0">
            <a:spAutoFit/>
          </a:bodyPr>
          <a:lstStyle/>
          <a:p>
            <a:pPr algn="ctr"/>
            <a:r>
              <a:rPr lang="en-PH" sz="4000" b="1" dirty="0">
                <a:latin typeface="Arial" panose="020B0604020202020204" pitchFamily="34" charset="0"/>
                <a:cs typeface="Arial" panose="020B0604020202020204" pitchFamily="34" charset="0"/>
              </a:rPr>
              <a:t>TRIALS AND ADVERSITIES ARE NOT ONLY PART OF LIFE, THEY ALSO PROPEL US ONWARD TO OUR ETERNAL DESTINATION.</a:t>
            </a:r>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066798"/>
            <a:ext cx="6629400" cy="2862322"/>
          </a:xfrm>
          <a:prstGeom prst="rect">
            <a:avLst/>
          </a:prstGeom>
          <a:noFill/>
        </p:spPr>
        <p:txBody>
          <a:bodyPr wrap="square" rtlCol="0">
            <a:spAutoFit/>
          </a:bodyPr>
          <a:lstStyle/>
          <a:p>
            <a:r>
              <a:rPr lang="en-PH" sz="3600" b="1" dirty="0">
                <a:latin typeface="Arial" panose="020B0604020202020204" pitchFamily="34" charset="0"/>
                <a:cs typeface="Arial" panose="020B0604020202020204" pitchFamily="34" charset="0"/>
              </a:rPr>
              <a:t>Paul experienced in himself and in his closest associates the realities of serving God in frail human frames under difficult circumstances. </a:t>
            </a:r>
            <a:endParaRPr lang="en-PH" sz="3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990601"/>
            <a:ext cx="7239000" cy="4401205"/>
          </a:xfrm>
          <a:prstGeom prst="rect">
            <a:avLst/>
          </a:prstGeom>
        </p:spPr>
        <p:txBody>
          <a:bodyPr wrap="square">
            <a:spAutoFit/>
          </a:bodyPr>
          <a:lstStyle/>
          <a:p>
            <a:pPr algn="ctr"/>
            <a:r>
              <a:rPr lang="en-PH" sz="4000" b="1" dirty="0">
                <a:latin typeface="Arial" panose="020B0604020202020204" pitchFamily="34" charset="0"/>
                <a:cs typeface="Arial" panose="020B0604020202020204" pitchFamily="34" charset="0"/>
              </a:rPr>
              <a:t>HOPE, HEALTH, AND SECURITY IN THIS LIFE ARE ALWAYS TEMPORARY.</a:t>
            </a:r>
            <a:endParaRPr lang="en-PH" sz="4000" b="1" dirty="0">
              <a:latin typeface="Arial" panose="020B0604020202020204" pitchFamily="34" charset="0"/>
              <a:cs typeface="Arial" panose="020B0604020202020204" pitchFamily="34" charset="0"/>
            </a:endParaRPr>
          </a:p>
          <a:p>
            <a:pPr algn="ctr"/>
            <a:endParaRPr lang="en-PH" sz="4000" b="1" dirty="0">
              <a:latin typeface="Arial" panose="020B0604020202020204" pitchFamily="34" charset="0"/>
              <a:cs typeface="Arial" panose="020B0604020202020204" pitchFamily="34" charset="0"/>
            </a:endParaRPr>
          </a:p>
          <a:p>
            <a:pPr algn="ctr"/>
            <a:r>
              <a:rPr lang="en-PH" sz="4000" b="1" dirty="0">
                <a:latin typeface="Arial" panose="020B0604020202020204" pitchFamily="34" charset="0"/>
                <a:cs typeface="Arial" panose="020B0604020202020204" pitchFamily="34" charset="0"/>
              </a:rPr>
              <a:t>ONLY IN THE LORD DO WE FIND PERMANENCE AND ETERNALITY!</a:t>
            </a:r>
            <a:endParaRPr lang="en-PH" sz="4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1296412"/>
            <a:ext cx="7467600" cy="3785652"/>
          </a:xfrm>
          <a:prstGeom prst="rect">
            <a:avLst/>
          </a:prstGeom>
          <a:noFill/>
        </p:spPr>
        <p:txBody>
          <a:bodyPr wrap="square" rtlCol="0">
            <a:spAutoFit/>
          </a:bodyPr>
          <a:lstStyle/>
          <a:p>
            <a:r>
              <a:rPr lang="en-PH" sz="4800" b="1" dirty="0">
                <a:latin typeface="Arial" panose="020B0604020202020204" pitchFamily="34" charset="0"/>
                <a:cs typeface="Arial" panose="020B0604020202020204" pitchFamily="34" charset="0"/>
              </a:rPr>
              <a:t>As Paul reached the end of his life, he could only look back and know he had been faithful to God’s call. </a:t>
            </a:r>
            <a:endParaRPr lang="en-PH" sz="4800" b="1" dirty="0">
              <a:latin typeface="Arial" panose="020B0604020202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04800"/>
            <a:ext cx="8077200" cy="5078313"/>
          </a:xfrm>
          <a:prstGeom prst="rect">
            <a:avLst/>
          </a:prstGeom>
          <a:noFill/>
        </p:spPr>
        <p:txBody>
          <a:bodyPr wrap="square" rtlCol="0">
            <a:spAutoFit/>
          </a:bodyPr>
          <a:lstStyle/>
          <a:p>
            <a:pPr lvl="0"/>
            <a:r>
              <a:rPr lang="en-PH" sz="3600" b="1" dirty="0">
                <a:latin typeface="Arial" panose="020B0604020202020204" pitchFamily="34" charset="0"/>
                <a:cs typeface="Arial" panose="020B0604020202020204" pitchFamily="34" charset="0"/>
              </a:rPr>
              <a:t>PRACTICAL IMPLICATIONS:</a:t>
            </a:r>
            <a:endParaRPr lang="en-PH" sz="3600" b="1" dirty="0">
              <a:latin typeface="Arial" panose="020B0604020202020204" pitchFamily="34" charset="0"/>
              <a:cs typeface="Arial" panose="020B0604020202020204" pitchFamily="34" charset="0"/>
            </a:endParaRPr>
          </a:p>
          <a:p>
            <a:pPr lvl="0"/>
            <a:endParaRPr lang="en-PH" sz="3600" b="1" dirty="0">
              <a:latin typeface="Arial" panose="020B0604020202020204" pitchFamily="34" charset="0"/>
              <a:cs typeface="Arial" panose="020B0604020202020204" pitchFamily="34" charset="0"/>
            </a:endParaRPr>
          </a:p>
          <a:p>
            <a:pPr lvl="0"/>
            <a:r>
              <a:rPr lang="en-PH" sz="3600" b="1" dirty="0">
                <a:latin typeface="Arial" panose="020B0604020202020204" pitchFamily="34" charset="0"/>
                <a:cs typeface="Arial" panose="020B0604020202020204" pitchFamily="34" charset="0"/>
              </a:rPr>
              <a:t>1.  We trust in God’s sovereignty - adversities are part of the design of God for our good and for His glory!</a:t>
            </a:r>
            <a:endParaRPr lang="en-PH" sz="3600" b="1" dirty="0">
              <a:latin typeface="Arial" panose="020B0604020202020204" pitchFamily="34" charset="0"/>
              <a:cs typeface="Arial" panose="020B0604020202020204" pitchFamily="34" charset="0"/>
            </a:endParaRPr>
          </a:p>
          <a:p>
            <a:pPr lvl="0"/>
            <a:endParaRPr lang="en-PH" sz="3600" b="1" dirty="0">
              <a:latin typeface="Arial" panose="020B0604020202020204" pitchFamily="34" charset="0"/>
              <a:cs typeface="Arial" panose="020B0604020202020204" pitchFamily="34" charset="0"/>
            </a:endParaRPr>
          </a:p>
          <a:p>
            <a:r>
              <a:rPr lang="en-PH" sz="3600" b="1" dirty="0">
                <a:latin typeface="Arial" panose="020B0604020202020204" pitchFamily="34" charset="0"/>
                <a:cs typeface="Arial" panose="020B0604020202020204" pitchFamily="34" charset="0"/>
              </a:rPr>
              <a:t>2.  We must consistently nourish our souls by communion with Christ through prayer and the Word.</a:t>
            </a:r>
            <a:endParaRPr lang="en-PH" sz="3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085195"/>
            <a:ext cx="7543800" cy="4401205"/>
          </a:xfrm>
          <a:prstGeom prst="rect">
            <a:avLst/>
          </a:prstGeom>
        </p:spPr>
        <p:txBody>
          <a:bodyPr wrap="square">
            <a:spAutoFit/>
          </a:bodyPr>
          <a:lstStyle/>
          <a:p>
            <a:r>
              <a:rPr lang="en-PH" sz="4000" b="1" dirty="0">
                <a:latin typeface="Arial" panose="020B0604020202020204" pitchFamily="34" charset="0"/>
                <a:cs typeface="Arial" panose="020B0604020202020204" pitchFamily="34" charset="0"/>
              </a:rPr>
              <a:t>3.  We rekindle our zeal by fixing our eyes on eternal realities again and again.</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4.  We put our hope in the final triumph of  Christ!</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762000"/>
            <a:ext cx="7543800" cy="5078313"/>
          </a:xfrm>
          <a:prstGeom prst="rect">
            <a:avLst/>
          </a:prstGeom>
        </p:spPr>
        <p:txBody>
          <a:bodyPr wrap="square">
            <a:spAutoFit/>
          </a:bodyPr>
          <a:lstStyle/>
          <a:p>
            <a:r>
              <a:rPr lang="en-PH" sz="3600" b="1" dirty="0">
                <a:latin typeface="Arial" panose="020B0604020202020204" pitchFamily="34" charset="0"/>
                <a:cs typeface="Arial" panose="020B0604020202020204" pitchFamily="34" charset="0"/>
              </a:rPr>
              <a:t>May these words stand forever as a reminder to the power of God to make supernaturally strong those who are naturally weak.  </a:t>
            </a:r>
            <a:endParaRPr lang="en-PH" sz="3600" b="1" dirty="0">
              <a:latin typeface="Arial" panose="020B0604020202020204" pitchFamily="34" charset="0"/>
              <a:cs typeface="Arial" panose="020B0604020202020204" pitchFamily="34" charset="0"/>
            </a:endParaRPr>
          </a:p>
          <a:p>
            <a:endParaRPr lang="en-PH" sz="3600" b="1" dirty="0">
              <a:latin typeface="Arial" panose="020B0604020202020204" pitchFamily="34" charset="0"/>
              <a:cs typeface="Arial" panose="020B0604020202020204" pitchFamily="34" charset="0"/>
            </a:endParaRPr>
          </a:p>
          <a:p>
            <a:r>
              <a:rPr lang="en-PH" sz="3600" b="1" dirty="0">
                <a:latin typeface="Arial" panose="020B0604020202020204" pitchFamily="34" charset="0"/>
                <a:cs typeface="Arial" panose="020B0604020202020204" pitchFamily="34" charset="0"/>
              </a:rPr>
              <a:t>May we continually be reminded that we can serve in the strength that God supplies amidst any circumstance!</a:t>
            </a:r>
            <a:endParaRPr lang="en-PH" sz="3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09600"/>
            <a:ext cx="7772400" cy="5632311"/>
          </a:xfrm>
          <a:prstGeom prst="rect">
            <a:avLst/>
          </a:prstGeom>
          <a:noFill/>
        </p:spPr>
        <p:txBody>
          <a:bodyPr wrap="square" rtlCol="0">
            <a:spAutoFit/>
          </a:bodyPr>
          <a:lstStyle/>
          <a:p>
            <a:r>
              <a:rPr lang="en-PH" sz="4000" dirty="0">
                <a:latin typeface="Arial" panose="020B0604020202020204" pitchFamily="34" charset="0"/>
                <a:cs typeface="Arial" panose="020B0604020202020204" pitchFamily="34" charset="0"/>
              </a:rPr>
              <a:t>George Whitefield:</a:t>
            </a:r>
            <a:endParaRPr lang="en-PH" sz="4000"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"I go to my everlasting rest. My sun has risen, shone, and is setting nay, it is about to rise and shine forever. I have not lived in vain. And though I could live to preach Christ one thousand years, I die to be with Him, which is far better."</a:t>
            </a:r>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914400"/>
            <a:ext cx="7467600" cy="5016758"/>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Paul: </a:t>
            </a:r>
            <a:r>
              <a:rPr lang="en-PH" sz="4000" b="1" i="1" dirty="0">
                <a:latin typeface="Arial" panose="020B0604020202020204" pitchFamily="34" charset="0"/>
                <a:cs typeface="Arial" panose="020B0604020202020204" pitchFamily="34" charset="0"/>
              </a:rPr>
              <a:t>"For I am hard pressed between the two, having a strong desire to depart and be with Christ, which is far better. Nevertheless, to remain in the flesh is more needful for you." </a:t>
            </a:r>
            <a:r>
              <a:rPr lang="en-PH" sz="4000" b="1" dirty="0">
                <a:latin typeface="Arial" panose="020B0604020202020204" pitchFamily="34" charset="0"/>
                <a:cs typeface="Arial" panose="020B0604020202020204" pitchFamily="34" charset="0"/>
              </a:rPr>
              <a:t>Phil. 1:23,24 </a:t>
            </a:r>
            <a:endParaRPr lang="en-PH" sz="4000" b="1" dirty="0">
              <a:latin typeface="Arial" panose="020B0604020202020204" pitchFamily="34" charset="0"/>
              <a:cs typeface="Arial" panose="020B0604020202020204" pitchFamily="34" charset="0"/>
            </a:endParaRPr>
          </a:p>
          <a:p>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990600"/>
            <a:ext cx="7010400" cy="5016758"/>
          </a:xfrm>
          <a:prstGeom prst="rect">
            <a:avLst/>
          </a:prstGeom>
          <a:noFill/>
        </p:spPr>
        <p:txBody>
          <a:bodyPr wrap="square" rtlCol="0">
            <a:spAutoFit/>
          </a:bodyPr>
          <a:lstStyle/>
          <a:p>
            <a:pPr algn="ctr"/>
            <a:r>
              <a:rPr lang="en-PH" sz="4000" b="1" dirty="0">
                <a:latin typeface="Arial" panose="020B0604020202020204" pitchFamily="34" charset="0"/>
                <a:cs typeface="Arial" panose="020B0604020202020204" pitchFamily="34" charset="0"/>
              </a:rPr>
              <a:t>WHILE REMAINING FAITHFUL TO HIS DIVINE DIRECTIVE TO COMPLETELY FULFILL HIS MINISTRY, THE MAN OF GOD ALSO LONGS FOR "THE TIME OF HIS DEPARTURE" </a:t>
            </a:r>
            <a:endParaRPr lang="en-PH" sz="4000" b="1" dirty="0">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838200"/>
            <a:ext cx="7772400" cy="5632311"/>
          </a:xfrm>
          <a:prstGeom prst="rect">
            <a:avLst/>
          </a:prstGeom>
          <a:noFill/>
        </p:spPr>
        <p:txBody>
          <a:bodyPr wrap="square" rtlCol="0">
            <a:spAutoFit/>
          </a:bodyPr>
          <a:lstStyle/>
          <a:p>
            <a:r>
              <a:rPr lang="en-PH" sz="4000" b="1" dirty="0">
                <a:latin typeface="Arial" panose="020B0604020202020204" pitchFamily="34" charset="0"/>
                <a:cs typeface="Arial" panose="020B0604020202020204" pitchFamily="34" charset="0"/>
              </a:rPr>
              <a:t>2 Corinthians 11:23-28</a:t>
            </a:r>
            <a:endParaRPr lang="en-PH" sz="4000" b="1" dirty="0">
              <a:latin typeface="Arial" panose="020B0604020202020204" pitchFamily="34" charset="0"/>
              <a:cs typeface="Arial" panose="020B0604020202020204" pitchFamily="34" charset="0"/>
            </a:endParaRPr>
          </a:p>
          <a:p>
            <a:endParaRPr lang="en-PH" sz="4000" dirty="0">
              <a:latin typeface="Arial" panose="020B0604020202020204" pitchFamily="34" charset="0"/>
              <a:cs typeface="Arial" panose="020B0604020202020204" pitchFamily="34" charset="0"/>
            </a:endParaRPr>
          </a:p>
          <a:p>
            <a:r>
              <a:rPr lang="en-PH" sz="4000" b="1" dirty="0">
                <a:latin typeface="Arial" panose="020B0604020202020204" pitchFamily="34" charset="0"/>
                <a:cs typeface="Arial" panose="020B0604020202020204" pitchFamily="34" charset="0"/>
              </a:rPr>
              <a:t>THE RACE GETS HARDER THE FARTHER ONE GOES. </a:t>
            </a:r>
            <a:endParaRPr lang="en-PH" sz="4000" b="1" dirty="0">
              <a:latin typeface="Arial" panose="020B0604020202020204" pitchFamily="34" charset="0"/>
              <a:cs typeface="Arial" panose="020B0604020202020204" pitchFamily="34" charset="0"/>
            </a:endParaRPr>
          </a:p>
          <a:p>
            <a:endParaRPr lang="en-PH" sz="4000" dirty="0">
              <a:latin typeface="Arial" panose="020B0604020202020204" pitchFamily="34" charset="0"/>
              <a:cs typeface="Arial" panose="020B0604020202020204" pitchFamily="34" charset="0"/>
            </a:endParaRPr>
          </a:p>
          <a:p>
            <a:r>
              <a:rPr lang="en-PH" sz="4000" dirty="0">
                <a:latin typeface="Arial" panose="020B0604020202020204" pitchFamily="34" charset="0"/>
                <a:cs typeface="Arial" panose="020B0604020202020204" pitchFamily="34" charset="0"/>
              </a:rPr>
              <a:t>“WHEN THE GOING GETS TOUGH, THE TOUGH (SAINT) GETS GOING (FOR HE KNOWS WHERE HE IS GOING)”</a:t>
            </a:r>
            <a:endParaRPr lang="en-PH" sz="4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447801"/>
            <a:ext cx="6553200" cy="3810000"/>
          </a:xfrm>
          <a:prstGeom prst="rect">
            <a:avLst/>
          </a:prstGeom>
          <a:noFill/>
        </p:spPr>
        <p:txBody>
          <a:bodyPr wrap="square" rtlCol="0">
            <a:spAutoFit/>
          </a:bodyPr>
          <a:lstStyle/>
          <a:p>
            <a:pPr algn="ctr"/>
            <a:r>
              <a:rPr lang="en-PH" sz="4000" b="1" dirty="0">
                <a:latin typeface="Arial" panose="020B0604020202020204" pitchFamily="34" charset="0"/>
                <a:cs typeface="Arial" panose="020B0604020202020204" pitchFamily="34" charset="0"/>
              </a:rPr>
              <a:t>“HOW MUCH BETTER IT IS TO "BURN OUT" FOR GOD THAN TO "RUST OUT” FOR ONESELF!” (George Whitefield) </a:t>
            </a:r>
            <a:endParaRPr lang="en-PH" sz="4000" b="1" dirty="0">
              <a:latin typeface="Arial" panose="020B0604020202020204" pitchFamily="34" charset="0"/>
              <a:cs typeface="Arial" panose="020B0604020202020204" pitchFamily="34" charset="0"/>
            </a:endParaRPr>
          </a:p>
          <a:p>
            <a:pPr algn="ctr"/>
            <a:endParaRPr lang="en-PH" sz="4400" dirty="0">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686342"/>
            <a:ext cx="7543800" cy="2123658"/>
          </a:xfrm>
          <a:prstGeom prst="rect">
            <a:avLst/>
          </a:prstGeom>
          <a:noFill/>
        </p:spPr>
        <p:txBody>
          <a:bodyPr wrap="square" rtlCol="0">
            <a:spAutoFit/>
          </a:bodyPr>
          <a:lstStyle/>
          <a:p>
            <a:r>
              <a:rPr lang="en-PH" sz="4400" i="1" dirty="0">
                <a:latin typeface="Arial" panose="020B0604020202020204" pitchFamily="34" charset="0"/>
                <a:cs typeface="Arial" panose="020B0604020202020204" pitchFamily="34" charset="0"/>
              </a:rPr>
              <a:t> </a:t>
            </a:r>
            <a:r>
              <a:rPr lang="en-PH" sz="4400" b="1" i="1" dirty="0">
                <a:latin typeface="Arial" panose="020B0604020202020204" pitchFamily="34" charset="0"/>
                <a:cs typeface="Arial" panose="020B0604020202020204" pitchFamily="34" charset="0"/>
              </a:rPr>
              <a:t>“God is not unjust to forget your work and labor of love. . .”</a:t>
            </a:r>
            <a:r>
              <a:rPr lang="en-PH" sz="4400" b="1" dirty="0">
                <a:latin typeface="Arial" panose="020B0604020202020204" pitchFamily="34" charset="0"/>
                <a:cs typeface="Arial" panose="020B0604020202020204" pitchFamily="34" charset="0"/>
              </a:rPr>
              <a:t> Hebrews 6:10</a:t>
            </a:r>
            <a:endParaRPr lang="en-PH" sz="4400" b="1" dirty="0">
              <a:latin typeface="Arial" panose="020B0604020202020204" pitchFamily="34" charset="0"/>
              <a:cs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TM04033921[[fn=Damask]]</Template>
  <TotalTime>0</TotalTime>
  <Words>4925</Words>
  <Application>WPS Presentation</Application>
  <PresentationFormat>On-screen Show (4:3)</PresentationFormat>
  <Paragraphs>129</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SimSun</vt:lpstr>
      <vt:lpstr>Wingdings</vt:lpstr>
      <vt:lpstr>Microsoft YaHei</vt:lpstr>
      <vt:lpstr>Arial Unicode MS</vt:lpstr>
      <vt:lpstr>Bookman Old Style</vt:lpstr>
      <vt:lpstr>Segoe Print</vt:lpstr>
      <vt:lpstr>Rockwell</vt:lpstr>
      <vt:lpstr>Calibri</vt:lpstr>
      <vt:lpstr>Damask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Ence Ragos</dc:creator>
  <cp:lastModifiedBy>GLCC Tech Live</cp:lastModifiedBy>
  <cp:revision>54</cp:revision>
  <dcterms:created xsi:type="dcterms:W3CDTF">2016-03-23T21:15:00Z</dcterms:created>
  <dcterms:modified xsi:type="dcterms:W3CDTF">2022-10-29T23:52:49Z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3026E6C3A8CF4FC8958D7DF24E269720</vt:lpwstr>
  </property>
  <property fmtid="{D5CDD505-2E9C-101B-9397-08002B2CF9AE}" pid="3" name="KSOProductBuildVer">
    <vt:lpwstr>1033-11.2.0.11380</vt:lpwstr>
  </property>
</Properties>
</file>