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958"/>
    <p:restoredTop sz="94577"/>
  </p:normalViewPr>
  <p:slideViewPr>
    <p:cSldViewPr snapToGrid="0" snapToObjects="1">
      <p:cViewPr varScale="1">
        <p:scale>
          <a:sx n="105" d="100"/>
          <a:sy n="105" d="100"/>
        </p:scale>
        <p:origin x="1728" y="20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2CF290AD-9803-3748-82BB-136B314FA2D6}" type="datetimeFigureOut">
              <a:rPr lang="en-US" smtClean="0"/>
              <a:t>4/3/22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332657704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CF290AD-9803-3748-82BB-136B314FA2D6}" type="datetimeFigureOut">
              <a:rPr lang="en-US" smtClean="0"/>
              <a:t>4/3/22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266344192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CF290AD-9803-3748-82BB-136B314FA2D6}" type="datetimeFigureOut">
              <a:rPr lang="en-US" smtClean="0"/>
              <a:t>4/3/22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6762677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CF290AD-9803-3748-82BB-136B314FA2D6}" type="datetimeFigureOut">
              <a:rPr lang="en-US" smtClean="0"/>
              <a:t>4/3/22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27372124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CF290AD-9803-3748-82BB-136B314FA2D6}" type="datetimeFigureOut">
              <a:rPr lang="en-US" smtClean="0"/>
              <a:t>4/3/22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253093186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2CF290AD-9803-3748-82BB-136B314FA2D6}" type="datetimeFigureOut">
              <a:rPr lang="en-US" smtClean="0"/>
              <a:t>4/3/22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25048751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2CF290AD-9803-3748-82BB-136B314FA2D6}" type="datetimeFigureOut">
              <a:rPr lang="en-US" smtClean="0"/>
              <a:t>4/3/22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18206294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2CF290AD-9803-3748-82BB-136B314FA2D6}" type="datetimeFigureOut">
              <a:rPr lang="en-US" smtClean="0"/>
              <a:t>4/3/22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25543220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CF290AD-9803-3748-82BB-136B314FA2D6}" type="datetimeFigureOut">
              <a:rPr lang="en-US" smtClean="0"/>
              <a:t>4/3/22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26736898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2CF290AD-9803-3748-82BB-136B314FA2D6}" type="datetimeFigureOut">
              <a:rPr lang="en-US" smtClean="0"/>
              <a:t>4/3/22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13920159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2CF290AD-9803-3748-82BB-136B314FA2D6}" type="datetimeFigureOut">
              <a:rPr lang="en-US" smtClean="0"/>
              <a:t>4/3/22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E8956B9-78C2-074A-94FF-9943B599ADCB}" type="slidenum">
              <a:rPr lang="en-US" smtClean="0"/>
              <a:t>‹#›</a:t>
            </a:fld>
            <a:endParaRPr lang="en-US"/>
          </a:p>
        </p:txBody>
      </p:sp>
    </p:spTree>
    <p:extLst>
      <p:ext uri="{BB962C8B-B14F-4D97-AF65-F5344CB8AC3E}">
        <p14:creationId xmlns:p14="http://schemas.microsoft.com/office/powerpoint/2010/main" val="31481375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F290AD-9803-3748-82BB-136B314FA2D6}" type="datetimeFigureOut">
              <a:rPr lang="en-US" smtClean="0"/>
              <a:t>4/3/22</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E8956B9-78C2-074A-94FF-9943B599ADCB}" type="slidenum">
              <a:rPr lang="en-US" smtClean="0"/>
              <a:t>‹#›</a:t>
            </a:fld>
            <a:endParaRPr lang="en-US"/>
          </a:p>
        </p:txBody>
      </p:sp>
    </p:spTree>
    <p:extLst>
      <p:ext uri="{BB962C8B-B14F-4D97-AF65-F5344CB8AC3E}">
        <p14:creationId xmlns:p14="http://schemas.microsoft.com/office/powerpoint/2010/main" val="296860860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lnSpcReduction="10000"/>
          </a:bodyPr>
          <a:lstStyle/>
          <a:p>
            <a:pPr algn="l">
              <a:lnSpc>
                <a:spcPct val="100000"/>
              </a:lnSpc>
              <a:tabLst>
                <a:tab pos="617538" algn="l"/>
                <a:tab pos="1019175" algn="l"/>
              </a:tabLst>
            </a:pP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2022 HOLY WEEK MESSAGE: THE SOVEREIGNTY OF GOD OVER THE CROSS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“If God was good and loving, how could He allow these terrible things to happen?”</a:t>
            </a: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There is still a greater question to answer, especially in the light of the yearly celebration of Holy Week in our nation.</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“How could a God who is supposedly 		loving allow His Son to suffer and die 		in the way that He did?”</a:t>
            </a:r>
          </a:p>
        </p:txBody>
      </p:sp>
    </p:spTree>
    <p:extLst>
      <p:ext uri="{BB962C8B-B14F-4D97-AF65-F5344CB8AC3E}">
        <p14:creationId xmlns:p14="http://schemas.microsoft.com/office/powerpoint/2010/main" val="18535243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trips(upRight)">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strips(upRight)">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8" presetClass="entr" presetSubtype="3"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strips(upRight)">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8" presetClass="entr" presetSubtype="3"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strips(upRight)">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a:bodyPr>
          <a:lstStyle/>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He sovereignly guided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every</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circumstance and detail.</a:t>
            </a:r>
          </a:p>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Secondly, on the other hand, all the enemies of Christ did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what they wanted to do</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kill Jesus,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making them fully responsible and guilty for their heinous sin</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Of course, without their knowing it, in all that they did, they merely carried out God’s plan decreed before the foundation of the world.</a:t>
            </a:r>
          </a:p>
        </p:txBody>
      </p:sp>
    </p:spTree>
    <p:extLst>
      <p:ext uri="{BB962C8B-B14F-4D97-AF65-F5344CB8AC3E}">
        <p14:creationId xmlns:p14="http://schemas.microsoft.com/office/powerpoint/2010/main" val="4136749112"/>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trips(upRight)">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lnSpcReduction="10000"/>
          </a:bodyPr>
          <a:lstStyle/>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SO, IN GOD’S PERFECT WISDOM AND SOVEREIGNTY, HE BROUGHT FORTH FROM THE WORST EVIL EVER COMMITTED – THE MURDER OF JESUS CHRIST ON THE CROSS – THE GREATEST GOOD EVER BESTOWED – THE ETERNAL SALVATION OF FALLEN MAN AND THE ULTIMATE GLORIFICATION OF THE HOLY GOD OF THE UNIVERSE.</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Satan was never in control; evil 			men were never in control; only 			God was.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88449720"/>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a:bodyPr>
          <a:lstStyle/>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HOW MUCH MORE THEN WILL OUR GOD AND FATHER BRING FORTH FROM THE PRESENT BUT LESSER EVILS THE ULTIMATE GOOD OF THOSE REDEEMED BY THE BLOOD OF CHRIST AND THE HIGHEST GLORY FOR HIS NAME!</a:t>
            </a:r>
          </a:p>
        </p:txBody>
      </p:sp>
    </p:spTree>
    <p:extLst>
      <p:ext uri="{BB962C8B-B14F-4D97-AF65-F5344CB8AC3E}">
        <p14:creationId xmlns:p14="http://schemas.microsoft.com/office/powerpoint/2010/main" val="1673365373"/>
      </p:ext>
    </p:extLst>
  </p:cSld>
  <p:clrMapOvr>
    <a:masterClrMapping/>
  </p:clrMapOvr>
  <p:transition spd="slow">
    <p:strips dir="ru"/>
  </p:transition>
</p:sld>
</file>

<file path=ppt/slides/slide2.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a:bodyPr>
          <a:lstStyle/>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But in fact, the whole truth about Jesus’ suffering and death is “worse” than what most people – yes, including some believers – think. </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 did not just </a:t>
            </a:r>
            <a:r>
              <a:rPr lang="en-PH" sz="3600" b="1" i="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allow</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His beloved 		Son Jesus to suffer and die; He 			actually </a:t>
            </a:r>
            <a:r>
              <a:rPr lang="en-PH" sz="3600" b="1" i="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ordained</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that He did.</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Truth to tell, the deeper we look into the truth of God’s sovereignty, the more we will be confronted by the realm of mystery.</a:t>
            </a:r>
          </a:p>
        </p:txBody>
      </p:sp>
    </p:spTree>
    <p:extLst>
      <p:ext uri="{BB962C8B-B14F-4D97-AF65-F5344CB8AC3E}">
        <p14:creationId xmlns:p14="http://schemas.microsoft.com/office/powerpoint/2010/main" val="1641973696"/>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trips(upRight)">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lnSpcReduction="10000"/>
          </a:bodyPr>
          <a:lstStyle/>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But I first would like to begin with this unabashed declaration.</a:t>
            </a:r>
          </a:p>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GOD’S ABSOLUTE AND COMPLETE SOVEREIGNTY, WHATEVER HE ALLOWS HE HAD FIRST ORDAINED. </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applies to everything in His 			whole creation.</a:t>
            </a:r>
          </a:p>
          <a:p>
            <a:pPr algn="l">
              <a:lnSpc>
                <a:spcPct val="100000"/>
              </a:lnSpc>
              <a:tabLst>
                <a:tab pos="617538" algn="l"/>
                <a:tab pos="1019175"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Nothing exists and moves outside 		of His divine sovereignty because 		He is the Creator of all things.</a:t>
            </a:r>
          </a:p>
          <a:p>
            <a:pPr algn="l">
              <a:lnSpc>
                <a:spcPct val="100000"/>
              </a:lnSpc>
              <a:tabLst>
                <a:tab pos="617538" algn="l"/>
                <a:tab pos="1019175"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Jn 1:3</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316722021"/>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trips(upRight)">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8" presetClass="entr" presetSubtype="3"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strips(upRight)">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8" presetClass="entr" presetSubtype="3"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strips(upRight)">
                                      <p:cBhvr>
                                        <p:cTn id="2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lnSpcReduction="10000"/>
          </a:bodyPr>
          <a:lstStyle/>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 is therefore absolutely 				sovereign over all things and all 			events in the whole of creation, 			from the greatest good to the worst 		evil.</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But because He is perfectly holy and 		absolutely righteous,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though He has 		decreed that evil come into His 			creation, He is not the source of it.</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And whatever evil He has decreed, 		these are to ultimately serve His 			holy and perfect purposes.</a:t>
            </a:r>
            <a:r>
              <a:rPr lang="en-PH" sz="3600" dirty="0"/>
              <a:t>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p:txBody>
      </p:sp>
    </p:spTree>
    <p:extLst>
      <p:ext uri="{BB962C8B-B14F-4D97-AF65-F5344CB8AC3E}">
        <p14:creationId xmlns:p14="http://schemas.microsoft.com/office/powerpoint/2010/main" val="3659522362"/>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trips(upRight)">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a:bodyPr>
          <a:lstStyle/>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Today, we will only take a glimpse at the doctrine of the sovereignty of God over the cross in particular.</a:t>
            </a:r>
          </a:p>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first glance, the indignities and the tortures that Christ </a:t>
            </a:r>
            <a:r>
              <a:rPr lang="en-PH" sz="360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suffered appear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to have been inflicted by His enemies with determined intention and desire. </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And indeed,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all that they had done 		to Him were nothing less than 			willful.</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4167931205"/>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trips(upRight)">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lnSpcReduction="10000"/>
          </a:bodyPr>
          <a:lstStyle/>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These are clear from the accounts of Scripture.</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Herod the Great,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Matt 2:16</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Jewish leaders,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Jn 5:18</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Jewish leaders,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Jn 11:53</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Annas, Caiaphas, Pilate, and Herod</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Pilate,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Jn 19:1</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his soldiers,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Jn 19:2-3</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Jewish leaders and the people,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Jn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19:6-7</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crucifixion,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Jn 19:18</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997415922"/>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trips(upRight)">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8" presetClass="entr" presetSubtype="3"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strips(upRight)">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8" presetClass="entr" presetSubtype="3"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strips(upRight)">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8" presetClass="entr" presetSubtype="3"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strips(upRight)">
                                      <p:cBhvr>
                                        <p:cTn id="27" dur="500"/>
                                        <p:tgtEl>
                                          <p:spTgt spid="3">
                                            <p:txEl>
                                              <p:pRg st="5" end="5"/>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8" presetClass="entr" presetSubtype="3" fill="hold" nodeType="clickEffect">
                                  <p:stCondLst>
                                    <p:cond delay="0"/>
                                  </p:stCondLst>
                                  <p:childTnLst>
                                    <p:set>
                                      <p:cBhvr>
                                        <p:cTn id="31" dur="1" fill="hold">
                                          <p:stCondLst>
                                            <p:cond delay="0"/>
                                          </p:stCondLst>
                                        </p:cTn>
                                        <p:tgtEl>
                                          <p:spTgt spid="3">
                                            <p:txEl>
                                              <p:pRg st="6" end="6"/>
                                            </p:txEl>
                                          </p:spTgt>
                                        </p:tgtEl>
                                        <p:attrNameLst>
                                          <p:attrName>style.visibility</p:attrName>
                                        </p:attrNameLst>
                                      </p:cBhvr>
                                      <p:to>
                                        <p:strVal val="visible"/>
                                      </p:to>
                                    </p:set>
                                    <p:animEffect transition="in" filter="strips(upRight)">
                                      <p:cBhvr>
                                        <p:cTn id="32" dur="500"/>
                                        <p:tgtEl>
                                          <p:spTgt spid="3">
                                            <p:txEl>
                                              <p:pRg st="6" end="6"/>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8" presetClass="entr" presetSubtype="3" fill="hold" nodeType="clickEffect">
                                  <p:stCondLst>
                                    <p:cond delay="0"/>
                                  </p:stCondLst>
                                  <p:childTnLst>
                                    <p:set>
                                      <p:cBhvr>
                                        <p:cTn id="36" dur="1" fill="hold">
                                          <p:stCondLst>
                                            <p:cond delay="0"/>
                                          </p:stCondLst>
                                        </p:cTn>
                                        <p:tgtEl>
                                          <p:spTgt spid="3">
                                            <p:txEl>
                                              <p:pRg st="7" end="7"/>
                                            </p:txEl>
                                          </p:spTgt>
                                        </p:tgtEl>
                                        <p:attrNameLst>
                                          <p:attrName>style.visibility</p:attrName>
                                        </p:attrNameLst>
                                      </p:cBhvr>
                                      <p:to>
                                        <p:strVal val="visible"/>
                                      </p:to>
                                    </p:set>
                                    <p:animEffect transition="in" filter="strips(upRight)">
                                      <p:cBhvr>
                                        <p:cTn id="37" dur="500"/>
                                        <p:tgtEl>
                                          <p:spTgt spid="3">
                                            <p:txEl>
                                              <p:pRg st="7" end="7"/>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8" presetClass="entr" presetSubtype="3" fill="hold" nodeType="clickEffect">
                                  <p:stCondLst>
                                    <p:cond delay="0"/>
                                  </p:stCondLst>
                                  <p:childTnLst>
                                    <p:set>
                                      <p:cBhvr>
                                        <p:cTn id="41" dur="1" fill="hold">
                                          <p:stCondLst>
                                            <p:cond delay="0"/>
                                          </p:stCondLst>
                                        </p:cTn>
                                        <p:tgtEl>
                                          <p:spTgt spid="3">
                                            <p:txEl>
                                              <p:pRg st="8" end="8"/>
                                            </p:txEl>
                                          </p:spTgt>
                                        </p:tgtEl>
                                        <p:attrNameLst>
                                          <p:attrName>style.visibility</p:attrName>
                                        </p:attrNameLst>
                                      </p:cBhvr>
                                      <p:to>
                                        <p:strVal val="visible"/>
                                      </p:to>
                                    </p:set>
                                    <p:animEffect transition="in" filter="strips(upRight)">
                                      <p:cBhvr>
                                        <p:cTn id="42" dur="50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a:bodyPr>
          <a:lstStyle/>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None of them moved as though some 		unseen force was coercing them 			against their will to do what they did.</a:t>
            </a:r>
          </a:p>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That is why THE CROSS WAS THE WORST EVIL EVER WILLFULLY COMMITTED BY MEN. </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There has never been a more 			undeserving and unjust death 			than that of the sinless Son of God</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313387761"/>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trips(upRight)">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lnSpcReduction="10000"/>
          </a:bodyPr>
          <a:lstStyle/>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Hence, the full guilt of the murder 		of Christ was upon these men</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(and, 		by extension, upon all men who have 		sinned against God).</a:t>
            </a:r>
          </a:p>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AND YET, BEYOND WHAT MORTAL MEN COULD SEE, GOD WAS COMPLETELY AT WORK, SOVEREIGNLY FULFILLING HIS DIVINE PLAN THAT HE HAD DECREED FROM ETERNITY PAST.</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Jesus,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Lk 22:22</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Peter,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Acts 2:23</a:t>
            </a:r>
          </a:p>
        </p:txBody>
      </p:sp>
    </p:spTree>
    <p:extLst>
      <p:ext uri="{BB962C8B-B14F-4D97-AF65-F5344CB8AC3E}">
        <p14:creationId xmlns:p14="http://schemas.microsoft.com/office/powerpoint/2010/main" val="113579505"/>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trips(upRight)">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8" presetClass="entr" presetSubtype="3"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strips(upRight)">
                                      <p:cBhvr>
                                        <p:cTn id="17"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l="-6000" r="-6000"/>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F1DCCC29-9333-B24D-95C1-E5C98E2CC584}"/>
              </a:ext>
            </a:extLst>
          </p:cNvPr>
          <p:cNvSpPr>
            <a:spLocks noGrp="1"/>
          </p:cNvSpPr>
          <p:nvPr>
            <p:ph type="subTitle" idx="1"/>
          </p:nvPr>
        </p:nvSpPr>
        <p:spPr>
          <a:xfrm>
            <a:off x="96252" y="120315"/>
            <a:ext cx="8939463" cy="6641432"/>
          </a:xfrm>
        </p:spPr>
        <p:txBody>
          <a:bodyPr>
            <a:normAutofit/>
          </a:bodyPr>
          <a:lstStyle/>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Peter,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Acts 3:18</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Peter &amp; John,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Acts 4:27-28</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these passages we see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two very important but seemingly contradictory truths.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Firstly, Jesus was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not</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delivered up to suffer and die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spite of</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the plan of God but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according</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to it.</a:t>
            </a:r>
          </a:p>
          <a:p>
            <a:pPr algn="l">
              <a:lnSpc>
                <a:spcPct val="100000"/>
              </a:lnSpc>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God predestined not only the death of 		Christ but also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everything</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that led up 		to it. </a:t>
            </a:r>
          </a:p>
        </p:txBody>
      </p:sp>
    </p:spTree>
    <p:extLst>
      <p:ext uri="{BB962C8B-B14F-4D97-AF65-F5344CB8AC3E}">
        <p14:creationId xmlns:p14="http://schemas.microsoft.com/office/powerpoint/2010/main" val="1313578910"/>
      </p:ext>
    </p:extLst>
  </p:cSld>
  <p:clrMapOvr>
    <a:masterClrMapping/>
  </p:clrMapOvr>
  <p:transition spd="slow">
    <p:strips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3"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trips(upRight)">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3"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trips(upRight)">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8" presetClass="entr" presetSubtype="3"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strips(upRight)">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8" presetClass="entr" presetSubtype="3"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strips(upRight)">
                                      <p:cBhvr>
                                        <p:cTn id="2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120</TotalTime>
  <Words>896</Words>
  <Application>Microsoft Macintosh PowerPoint</Application>
  <PresentationFormat>On-screen Show (4:3)</PresentationFormat>
  <Paragraphs>45</Paragraphs>
  <Slides>12</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12</vt:i4>
      </vt:variant>
    </vt:vector>
  </HeadingPairs>
  <TitlesOfParts>
    <vt:vector size="17" baseType="lpstr">
      <vt:lpstr>Arial</vt:lpstr>
      <vt:lpstr>Calibri</vt:lpstr>
      <vt:lpstr>Calibri Light</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Robert Casas</dc:creator>
  <cp:lastModifiedBy>Robert Casas</cp:lastModifiedBy>
  <cp:revision>17</cp:revision>
  <dcterms:created xsi:type="dcterms:W3CDTF">2022-03-30T15:26:40Z</dcterms:created>
  <dcterms:modified xsi:type="dcterms:W3CDTF">2022-04-02T16:32:31Z</dcterms:modified>
</cp:coreProperties>
</file>

<file path=docProps/thumbnail.jpeg>
</file>