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9753"/>
    <p:restoredTop sz="94607"/>
  </p:normalViewPr>
  <p:slideViewPr>
    <p:cSldViewPr snapToGrid="0" snapToObjects="1">
      <p:cViewPr varScale="1">
        <p:scale>
          <a:sx n="104" d="100"/>
          <a:sy n="104" d="100"/>
        </p:scale>
        <p:origin x="1506" y="12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37FB91F8-EADC-3447-8F34-830918B1AF19}" type="datetimeFigureOut">
              <a:rPr lang="en-US" smtClean="0"/>
              <a:t>1/3/2022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2973256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7FB91F8-EADC-3447-8F34-830918B1AF19}" type="datetimeFigureOut">
              <a:rPr lang="en-US" smtClean="0"/>
              <a:t>1/3/2022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205042815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7FB91F8-EADC-3447-8F34-830918B1AF19}" type="datetimeFigureOut">
              <a:rPr lang="en-US" smtClean="0"/>
              <a:t>1/3/2022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4913949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7FB91F8-EADC-3447-8F34-830918B1AF19}" type="datetimeFigureOut">
              <a:rPr lang="en-US" smtClean="0"/>
              <a:t>1/3/2022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259317062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7FB91F8-EADC-3447-8F34-830918B1AF19}" type="datetimeFigureOut">
              <a:rPr lang="en-US" smtClean="0"/>
              <a:t>1/3/2022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263367862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37FB91F8-EADC-3447-8F34-830918B1AF19}" type="datetimeFigureOut">
              <a:rPr lang="en-US" smtClean="0"/>
              <a:t>1/3/2022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17682190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37FB91F8-EADC-3447-8F34-830918B1AF19}" type="datetimeFigureOut">
              <a:rPr lang="en-US" smtClean="0"/>
              <a:t>1/3/2022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400826617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37FB91F8-EADC-3447-8F34-830918B1AF19}" type="datetimeFigureOut">
              <a:rPr lang="en-US" smtClean="0"/>
              <a:t>1/3/2022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428972559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7FB91F8-EADC-3447-8F34-830918B1AF19}" type="datetimeFigureOut">
              <a:rPr lang="en-US" smtClean="0"/>
              <a:t>1/3/2022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29010798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37FB91F8-EADC-3447-8F34-830918B1AF19}" type="datetimeFigureOut">
              <a:rPr lang="en-US" smtClean="0"/>
              <a:t>1/3/2022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345946474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37FB91F8-EADC-3447-8F34-830918B1AF19}" type="datetimeFigureOut">
              <a:rPr lang="en-US" smtClean="0"/>
              <a:t>1/3/2022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10D85C-472A-0B43-B6BA-9FBA03563CEF}" type="slidenum">
              <a:rPr lang="en-US" smtClean="0"/>
              <a:t>‹#›</a:t>
            </a:fld>
            <a:endParaRPr lang="en-US"/>
          </a:p>
        </p:txBody>
      </p:sp>
    </p:spTree>
    <p:extLst>
      <p:ext uri="{BB962C8B-B14F-4D97-AF65-F5344CB8AC3E}">
        <p14:creationId xmlns:p14="http://schemas.microsoft.com/office/powerpoint/2010/main" val="409698210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7FB91F8-EADC-3447-8F34-830918B1AF19}" type="datetimeFigureOut">
              <a:rPr lang="en-US" smtClean="0"/>
              <a:t>1/3/2022</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610D85C-472A-0B43-B6BA-9FBA03563CEF}" type="slidenum">
              <a:rPr lang="en-US" smtClean="0"/>
              <a:t>‹#›</a:t>
            </a:fld>
            <a:endParaRPr lang="en-US"/>
          </a:p>
        </p:txBody>
      </p:sp>
    </p:spTree>
    <p:extLst>
      <p:ext uri="{BB962C8B-B14F-4D97-AF65-F5344CB8AC3E}">
        <p14:creationId xmlns:p14="http://schemas.microsoft.com/office/powerpoint/2010/main" val="366539359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a:bodyPr>
          <a:lstStyle/>
          <a:p>
            <a:pPr algn="l">
              <a:tabLst>
                <a:tab pos="617538" algn="l"/>
                <a:tab pos="1019175" algn="l"/>
              </a:tabLst>
            </a:pP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2022 GLCC NEW YEAR’S MESSAGE: HOW TO FACE 2022 ACCORDING TO 1 PETER 1:13-16</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tabLst>
                <a:tab pos="617538" algn="l"/>
                <a:tab pos="1019175" algn="l"/>
              </a:tabLst>
            </a:pP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INTRO</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We are once more challenged to examine ourselves and our readiness to face whatever this year holds for us.</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challenge to be continually ready 		to face this new year in a way that 			would please God and glorify His 			name is once more upon us.</a:t>
            </a: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1Pet 1:13-16</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50737940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12"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12"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0-#ppt_w/2"/>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a:bodyPr>
          <a:lstStyle/>
          <a:p>
            <a:pPr marL="571500" indent="-571500" algn="l">
              <a:buFont typeface="Wingdings" pitchFamily="2" charset="2"/>
              <a:buChar char="Ø"/>
              <a:tabLst>
                <a:tab pos="617538" algn="l"/>
                <a:tab pos="1019175"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times of persecution and severe trials, God calls His children to be like Him</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15a; 16</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Believers are called to be morally 			pure and blameless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all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[their]</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behavior”,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separate from the lifestyle 		and mindset of the world.</a:t>
            </a:r>
            <a:endPar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buFont typeface="Wingdings" pitchFamily="2" charset="2"/>
              <a:buChar char="Ø"/>
              <a:tabLst>
                <a:tab pos="617538" algn="l"/>
                <a:tab pos="1019175"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How easy it is, especially during the present time, to compromise our holy walk just to be accepted and applauded by the world, or just to escape its rejection!</a:t>
            </a:r>
            <a:r>
              <a:rPr lang="en-PH" sz="3600" dirty="0">
                <a:solidFill>
                  <a:schemeClr val="bg1"/>
                </a:solidFill>
                <a:effectLst>
                  <a:outerShdw blurRad="50800" dist="38100" dir="2700000" algn="tl" rotWithShape="0">
                    <a:prstClr val="black">
                      <a:alpha val="40000"/>
                    </a:prstClr>
                  </a:outerShdw>
                </a:effectLst>
              </a:rPr>
              <a:t> </a:t>
            </a:r>
          </a:p>
        </p:txBody>
      </p:sp>
    </p:spTree>
    <p:extLst>
      <p:ext uri="{BB962C8B-B14F-4D97-AF65-F5344CB8AC3E}">
        <p14:creationId xmlns:p14="http://schemas.microsoft.com/office/powerpoint/2010/main" val="415914687"/>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lnSpcReduction="10000"/>
          </a:bodyPr>
          <a:lstStyle/>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IT IS IMPERATIVE IN THESE TIMES THAT WE STRIVE IN OUR PURSUIT OF CHRISTLIKENESS IN HEART AND LIFE!</a:t>
            </a: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the previous verse,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14</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Peter tells the believers how they can live the holy life.</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another motivation for how believers 		can heed the call to a holy life: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“As 			obedient children,….”</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Believers are now characterized by 		obedience to God as His children, 		vs. what they were before Christ</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053549755"/>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a:bodyPr>
          <a:lstStyle/>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Eph 2:1-3</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Therefore, as believers, we are not 		to revert to our previous way of 			life: </a:t>
            </a:r>
            <a:r>
              <a:rPr lang="en-PH" sz="3600" b="1" i="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14</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marL="571500" indent="-571500" algn="l">
              <a:buFont typeface="Wingdings" pitchFamily="2" charset="2"/>
              <a:buChar char="Ø"/>
              <a:tabLst>
                <a:tab pos="617538" algn="l"/>
                <a:tab pos="1019175"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To sum up this second command, God through Peter is calling believers to see to it that our whole lives being conformed, both inwardly and outwardly, to God’s standards.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921358985"/>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lnSpcReduction="10000"/>
          </a:bodyPr>
          <a:lstStyle/>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III. </a:t>
            </a: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CONCLUSION</a:t>
            </a: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We need to remember that many times this will be an uphill battle.</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Nevertheless: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Phil 4:13</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Instead of good resolutions, may we as believers strive, by God’s grace, to make a full and fresh consecration of ourselves to Him each day of this new year.</a:t>
            </a:r>
          </a:p>
          <a:p>
            <a:pPr algn="l">
              <a:tabLst>
                <a:tab pos="617538" algn="l"/>
                <a:tab pos="1019175" algn="l"/>
              </a:tabLst>
            </a:pP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tabLst>
                <a:tab pos="617538" algn="l"/>
                <a:tab pos="1019175"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 very meaningful and Christ-filled 2022 to us all!</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586388116"/>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12" fill="hold" nodeType="clickEffect">
                                  <p:stCondLst>
                                    <p:cond delay="0"/>
                                  </p:stCondLst>
                                  <p:childTnLst>
                                    <p:set>
                                      <p:cBhvr>
                                        <p:cTn id="24" dur="1" fill="hold">
                                          <p:stCondLst>
                                            <p:cond delay="0"/>
                                          </p:stCondLst>
                                        </p:cTn>
                                        <p:tgtEl>
                                          <p:spTgt spid="3">
                                            <p:txEl>
                                              <p:pRg st="5" end="5"/>
                                            </p:txEl>
                                          </p:spTgt>
                                        </p:tgtEl>
                                        <p:attrNameLst>
                                          <p:attrName>style.visibility</p:attrName>
                                        </p:attrNameLst>
                                      </p:cBhvr>
                                      <p:to>
                                        <p:strVal val="visible"/>
                                      </p:to>
                                    </p:set>
                                    <p:anim calcmode="lin" valueType="num">
                                      <p:cBhvr additive="base">
                                        <p:cTn id="25" dur="500" fill="hold"/>
                                        <p:tgtEl>
                                          <p:spTgt spid="3">
                                            <p:txEl>
                                              <p:pRg st="5" end="5"/>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lnSpcReduction="10000"/>
          </a:bodyPr>
          <a:lstStyle/>
          <a:p>
            <a:pPr algn="l">
              <a:tabLst>
                <a:tab pos="617538" algn="l"/>
                <a:tab pos="1019175" algn="l"/>
              </a:tabLst>
            </a:pP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 BACKGROUND TO 1 PETER</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Peter wrote this letter around </a:t>
            </a:r>
            <a:r>
              <a:rPr lang="en-PH" sz="3600" cap="small" dirty="0" err="1">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a.d.</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62-64 most likely from Rome.</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It was written to Christians who were 		experiencing various forms of 				persecution.</a:t>
            </a: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central theme is</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the exhortation to stand firm in the faith in the face of suffering and persecution.</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the Bible, hope is not wishful 			thinking but a confident 					expectation, much like faith that is 		directed toward the future.</a:t>
            </a:r>
          </a:p>
        </p:txBody>
      </p:sp>
    </p:spTree>
    <p:extLst>
      <p:ext uri="{BB962C8B-B14F-4D97-AF65-F5344CB8AC3E}">
        <p14:creationId xmlns:p14="http://schemas.microsoft.com/office/powerpoint/2010/main" val="252560962"/>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12" fill="hold"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a:bodyPr>
          <a:lstStyle/>
          <a:p>
            <a:pPr algn="l">
              <a:tabLst>
                <a:tab pos="617538" algn="l"/>
                <a:tab pos="1019175" algn="l"/>
              </a:tabLst>
            </a:pP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HOW TO FACE 2022 ACCORDING TO 1 PETER 1:13-16</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tabLst>
                <a:tab pos="352425" algn="l"/>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 </a:t>
            </a: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CONTEXT AND MOTIVATION FOR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PETER’S INSTRUCTIONS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tabLst>
                <a:tab pos="352425" algn="l"/>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II. </a:t>
            </a: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COMMANDS FOR 2022</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buFont typeface="Wingdings" pitchFamily="2" charset="2"/>
              <a:buChar char="Ø"/>
              <a:tabLst>
                <a:tab pos="352425" algn="l"/>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13-16</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buFont typeface="Wingdings" pitchFamily="2" charset="2"/>
              <a:buChar char="Ø"/>
              <a:tabLst>
                <a:tab pos="352425" algn="l"/>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the </a:t>
            </a:r>
            <a:r>
              <a:rPr lang="en-PH" sz="3600" cap="small" dirty="0" err="1">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nasb</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Peter gives five razor-edged instructions.</a:t>
            </a:r>
          </a:p>
          <a:p>
            <a:pPr marL="571500" indent="-571500" algn="l">
              <a:buFont typeface="Wingdings" pitchFamily="2" charset="2"/>
              <a:buChar char="Ø"/>
              <a:tabLst>
                <a:tab pos="352425" algn="l"/>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However, in the Gk., there are only two commands: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“fix</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your hope”</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and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“be holy”</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328679512"/>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12" fill="hold"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12" fill="hold"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0-#ppt_w/2"/>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lnSpcReduction="10000"/>
          </a:bodyPr>
          <a:lstStyle/>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 </a:t>
            </a: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FIX YOUR HOPE ON CHRIST (v. 13)</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13c</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Believers are to hope in trust 			without wavering, to the very end, 		in Christ.</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But what specifically about Christ that Peter was commanding the believers to fix their hope completely on?</a:t>
            </a:r>
          </a:p>
          <a:p>
            <a:pPr marL="571500" indent="-571500" algn="l">
              <a:buFont typeface="Wingdings" pitchFamily="2" charset="2"/>
              <a:buChar char="Ø"/>
              <a:tabLst>
                <a:tab pos="617538" algn="l"/>
                <a:tab pos="1019175" algn="l"/>
              </a:tabLst>
            </a:pP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on the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grace</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This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“grace”</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in general, may refer to 		everything included in the 					blessedness of our salvation.</a:t>
            </a:r>
          </a:p>
        </p:txBody>
      </p:sp>
    </p:spTree>
    <p:extLst>
      <p:ext uri="{BB962C8B-B14F-4D97-AF65-F5344CB8AC3E}">
        <p14:creationId xmlns:p14="http://schemas.microsoft.com/office/powerpoint/2010/main" val="4199318687"/>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12" fill="hold"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12" fill="hold"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0-#ppt_w/2"/>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a:bodyPr>
          <a:lstStyle/>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More specifically, it refers to the glory 		that will be revealed to us and of 			which we will be partakers when 			Jesus comes.</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Peter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5:1</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Paul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Rom 8:18</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 CALLS US TO HOPE WITHOUT WAVERING ON THE GLORY THAT WILL BE REVEALED TO US AND OF WHICH WE WILL BE PARTAKERS AT THE COMING OF OUR LORD JESUS.</a:t>
            </a:r>
          </a:p>
        </p:txBody>
      </p:sp>
    </p:spTree>
    <p:extLst>
      <p:ext uri="{BB962C8B-B14F-4D97-AF65-F5344CB8AC3E}">
        <p14:creationId xmlns:p14="http://schemas.microsoft.com/office/powerpoint/2010/main" val="1762861347"/>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fontScale="92500"/>
          </a:bodyPr>
          <a:lstStyle/>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7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Regardless, of what we might face this 		year, we must be resolute in fixing our 		hope completely in this truth.</a:t>
            </a:r>
          </a:p>
          <a:p>
            <a:pPr marL="571500" indent="-571500" algn="l">
              <a:buFont typeface="Wingdings" pitchFamily="2" charset="2"/>
              <a:buChar char="Ø"/>
              <a:tabLst>
                <a:tab pos="617538" algn="l"/>
                <a:tab pos="1019175" algn="l"/>
              </a:tabLst>
            </a:pPr>
            <a:r>
              <a:rPr lang="en-PH" sz="37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How are believers to do this?</a:t>
            </a:r>
          </a:p>
          <a:p>
            <a:pPr algn="l">
              <a:tabLst>
                <a:tab pos="617538" algn="l"/>
                <a:tab pos="1019175" algn="l"/>
              </a:tabLst>
            </a:pPr>
            <a:r>
              <a:rPr lang="en-PH" sz="37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 </a:t>
            </a:r>
            <a:r>
              <a:rPr lang="en-PH" sz="37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Preparing your minds for action</a:t>
            </a:r>
            <a:r>
              <a:rPr lang="en-PH" sz="37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7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13a</a:t>
            </a:r>
            <a:r>
              <a:rPr lang="en-PH" sz="37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buFont typeface="Wingdings" pitchFamily="2" charset="2"/>
              <a:buChar char="Ø"/>
              <a:tabLst>
                <a:tab pos="617538" algn="l"/>
                <a:tab pos="1019175" algn="l"/>
              </a:tabLst>
            </a:pPr>
            <a:r>
              <a:rPr lang="en-PH" sz="37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is a command, on one hand, to constantly guard against spiritual and mental sluggishness due to lack of feeding and meditating on God’s Word; on the other hand, it speaks of abiding spiritual readiness through a mind that is regularly fed and filled with God’s Word.</a:t>
            </a:r>
          </a:p>
        </p:txBody>
      </p:sp>
    </p:spTree>
    <p:extLst>
      <p:ext uri="{BB962C8B-B14F-4D97-AF65-F5344CB8AC3E}">
        <p14:creationId xmlns:p14="http://schemas.microsoft.com/office/powerpoint/2010/main" val="2265009166"/>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a:bodyPr>
          <a:lstStyle/>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This speaks of being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truth-founded</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in our attitudes and actions.</a:t>
            </a: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greatest example of One who was spiritually prepared with Scripture – Jesus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Lk 4:1-13</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tabLst>
                <a:tab pos="617538" algn="l"/>
                <a:tab pos="1019175" algn="l"/>
              </a:tabLst>
            </a:pP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Being sober in spirit </a:t>
            </a: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13b)</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word implies being disciplined, 			also clear-minded, morally decisive.</a:t>
            </a:r>
          </a:p>
        </p:txBody>
      </p:sp>
    </p:spTree>
    <p:extLst>
      <p:ext uri="{BB962C8B-B14F-4D97-AF65-F5344CB8AC3E}">
        <p14:creationId xmlns:p14="http://schemas.microsoft.com/office/powerpoint/2010/main" val="1670846783"/>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 calcmode="lin" valueType="num">
                                      <p:cBhvr additive="base">
                                        <p:cTn id="13"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 calcmode="lin" valueType="num">
                                      <p:cBhvr additive="base">
                                        <p:cTn id="19" dur="500" fill="hold"/>
                                        <p:tgtEl>
                                          <p:spTgt spid="3">
                                            <p:txEl>
                                              <p:pRg st="4" end="4"/>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lnSpcReduction="10000"/>
          </a:bodyPr>
          <a:lstStyle/>
          <a:p>
            <a:pPr marL="571500" indent="-571500" algn="l">
              <a:buFont typeface="Wingdings" pitchFamily="2" charset="2"/>
              <a:buChar char="Ø"/>
              <a:tabLst>
                <a:tab pos="617538" algn="l"/>
                <a:tab pos="1019175"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Believers are called to be clear-minded, level-headed, in control of themselves (not driven by emotions) and morally decisive during these times when what is being bannered and valued more than truth is what one feels is good for his self-esteem.</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Rather than being controlled by 			outside circumstances, believers 			should be guided by a truth-founded 		mind.</a:t>
            </a: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4:7</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Peter uses this word for the purpose of being able to pray.</a:t>
            </a:r>
          </a:p>
        </p:txBody>
      </p:sp>
    </p:spTree>
    <p:extLst>
      <p:ext uri="{BB962C8B-B14F-4D97-AF65-F5344CB8AC3E}">
        <p14:creationId xmlns:p14="http://schemas.microsoft.com/office/powerpoint/2010/main" val="3597888363"/>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5265FC7C-60ED-A844-A428-D5530B3CDBC1}"/>
              </a:ext>
            </a:extLst>
          </p:cNvPr>
          <p:cNvSpPr>
            <a:spLocks noGrp="1"/>
          </p:cNvSpPr>
          <p:nvPr>
            <p:ph type="subTitle" idx="1"/>
          </p:nvPr>
        </p:nvSpPr>
        <p:spPr>
          <a:xfrm>
            <a:off x="108284" y="96253"/>
            <a:ext cx="8927432" cy="6605336"/>
          </a:xfrm>
        </p:spPr>
        <p:txBody>
          <a:bodyPr>
            <a:normAutofit/>
          </a:bodyPr>
          <a:lstStyle/>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 </a:t>
            </a: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BE HOLY (vv. 15-16)</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buFont typeface="Wingdings" pitchFamily="2" charset="2"/>
              <a:buChar char="Ø"/>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15-16</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word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“holy”</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lit. means “set apart”; 		carries the fundamental idea of 			separation from the world, 				consecration unto God, devotion to 		His service, sharing in God’s purity 			and abstaining from earth’s 				defilement. </a:t>
            </a:r>
          </a:p>
          <a:p>
            <a:pPr algn="l">
              <a:tabLst>
                <a:tab pos="617538" algn="l"/>
                <a:tab pos="1019175"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It means being morally pure, upright, 		blameless in heart and life, virtuous.</a:t>
            </a:r>
          </a:p>
        </p:txBody>
      </p:sp>
    </p:spTree>
    <p:extLst>
      <p:ext uri="{BB962C8B-B14F-4D97-AF65-F5344CB8AC3E}">
        <p14:creationId xmlns:p14="http://schemas.microsoft.com/office/powerpoint/2010/main" val="910514348"/>
      </p:ext>
    </p:extLst>
  </p:cSld>
  <p:clrMapOvr>
    <a:masterClrMapping/>
  </p:clrMapOvr>
  <mc:AlternateContent xmlns:mc="http://schemas.openxmlformats.org/markup-compatibility/2006" xmlns:p14="http://schemas.microsoft.com/office/powerpoint/2010/main">
    <mc:Choice Requires="p14">
      <p:transition spd="slow" p14:dur="1600">
        <p14:prism dir="d" isContent="1" isInverted="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2"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2"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12"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164</TotalTime>
  <Words>1065</Words>
  <Application>Microsoft Office PowerPoint</Application>
  <PresentationFormat>On-screen Show (4:3)</PresentationFormat>
  <Paragraphs>58</Paragraphs>
  <Slides>13</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13</vt:i4>
      </vt:variant>
    </vt:vector>
  </HeadingPairs>
  <TitlesOfParts>
    <vt:vector size="18" baseType="lpstr">
      <vt:lpstr>Arial</vt:lpstr>
      <vt:lpstr>Calibri</vt:lpstr>
      <vt:lpstr>Calibri Light</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Robert Casas</dc:creator>
  <cp:lastModifiedBy>Marc Grande</cp:lastModifiedBy>
  <cp:revision>19</cp:revision>
  <cp:lastPrinted>2022-01-01T15:09:42Z</cp:lastPrinted>
  <dcterms:created xsi:type="dcterms:W3CDTF">2022-01-01T12:33:52Z</dcterms:created>
  <dcterms:modified xsi:type="dcterms:W3CDTF">2022-01-03T01:16:01Z</dcterms:modified>
</cp:coreProperties>
</file>

<file path=docProps/thumbnail.jpeg>
</file>