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80" r:id="rId4"/>
    <p:sldId id="281" r:id="rId5"/>
    <p:sldId id="286" r:id="rId6"/>
    <p:sldId id="289" r:id="rId7"/>
    <p:sldId id="291" r:id="rId8"/>
    <p:sldId id="293" r:id="rId9"/>
    <p:sldId id="297" r:id="rId10"/>
    <p:sldId id="298" r:id="rId11"/>
    <p:sldId id="305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9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7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524000"/>
            <a:ext cx="8001000" cy="19859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3810000"/>
            <a:ext cx="8000999" cy="19859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6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3048000"/>
            <a:ext cx="8001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9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1524000"/>
            <a:ext cx="2028825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1524000"/>
            <a:ext cx="5715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4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1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30351"/>
            <a:ext cx="8001000" cy="2279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4589464"/>
            <a:ext cx="8001000" cy="118318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8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04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7048"/>
            <a:ext cx="8001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2286000"/>
            <a:ext cx="3429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1" y="3059114"/>
            <a:ext cx="3429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499" y="2286001"/>
            <a:ext cx="3429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0" y="3059114"/>
            <a:ext cx="3428999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8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6858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2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2865835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500" y="1524000"/>
            <a:ext cx="4572000" cy="381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3048000"/>
            <a:ext cx="2865835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4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1" y="1524000"/>
            <a:ext cx="2857500" cy="1524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00500" y="1524000"/>
            <a:ext cx="4571999" cy="381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1" y="3048000"/>
            <a:ext cx="2857500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6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3048000"/>
            <a:ext cx="8001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1500" y="401595"/>
            <a:ext cx="2286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8/7/2022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43500" y="6096001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401594"/>
            <a:ext cx="17145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5394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5" r:id="rId6"/>
    <p:sldLayoutId id="2147483680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75039" y="1470454"/>
            <a:ext cx="7105134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ctr"/>
            <a:r>
              <a:rPr lang="en-PH" sz="3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Series</a:t>
            </a:r>
          </a:p>
          <a:p>
            <a:pPr marL="457200" indent="-457200" algn="ctr"/>
            <a:r>
              <a:rPr lang="en-PH" sz="3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“Passing On the Legacy of Enduring Faith”</a:t>
            </a:r>
          </a:p>
          <a:p>
            <a:pPr marL="457200" indent="-457200" algn="ctr"/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indent="-457200" algn="ctr"/>
            <a:r>
              <a:rPr lang="en-PH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PERILS AND PERSPECTIVES </a:t>
            </a:r>
            <a:r>
              <a:rPr lang="en-PH" sz="3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</a:t>
            </a:r>
            <a:r>
              <a:rPr lang="en-PH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OUR TIMES (2 Timothy 3:1–17)</a:t>
            </a:r>
          </a:p>
        </p:txBody>
      </p:sp>
    </p:spTree>
    <p:extLst>
      <p:ext uri="{BB962C8B-B14F-4D97-AF65-F5344CB8AC3E}">
        <p14:creationId xmlns:p14="http://schemas.microsoft.com/office/powerpoint/2010/main" val="3378850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161537" y="1556955"/>
            <a:ext cx="7043350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 Timothy 3:16-17</a:t>
            </a:r>
          </a:p>
          <a:p>
            <a:endParaRPr lang="en-PH" sz="4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2.  SANCTIFICATION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32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469557" y="1000898"/>
            <a:ext cx="7710615" cy="36625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TESTIMONY OF THE WORD:</a:t>
            </a:r>
          </a:p>
          <a:p>
            <a:endParaRPr lang="en-PH" sz="4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LcPeriod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TOTALLY TRUSTWORTHY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PH" sz="3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36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ALL SCRIPTURE IS INSPIRED BY GOD</a:t>
            </a:r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 " </a:t>
            </a:r>
            <a:endParaRPr lang="en-PH" sz="3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944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438665" y="889843"/>
            <a:ext cx="8266670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GOD’S WORD IS DIVINELY TRUSTWORTHY AND SUPREMELY VALUABLE FOR LIFE AND SERVICE TO GOD!</a:t>
            </a:r>
          </a:p>
          <a:p>
            <a:endParaRPr lang="en-PH" sz="36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“INSPIRED”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 </a:t>
            </a:r>
            <a:r>
              <a:rPr lang="en-PH" sz="3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“breathed out by God” 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or </a:t>
            </a:r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  <a:r>
              <a:rPr lang="en-PH" sz="3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God-breathed"</a:t>
            </a:r>
            <a:endParaRPr lang="en-PH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PH" sz="36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 </a:t>
            </a:r>
            <a:r>
              <a:rPr lang="en-PH" sz="36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Peter 1:20-21</a:t>
            </a:r>
            <a:endParaRPr lang="en-PH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99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371601" y="1421027"/>
            <a:ext cx="6771502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"Every word of God is pure"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(Proverbs 30:5) 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Matthew 5:17–18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</a:rPr>
              <a:t>Psalm 19:7-9</a:t>
            </a: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333587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198605" y="926758"/>
            <a:ext cx="6981567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buAutoNum type="alphaLcPeriod" startAt="2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ABSOLUTE AUTHORITY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- "</a:t>
            </a:r>
            <a:r>
              <a:rPr lang="en-PH" sz="4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All Scripture is inspired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BY GOD…</a:t>
            </a:r>
            <a:r>
              <a:rPr lang="en-PH" sz="4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”</a:t>
            </a:r>
          </a:p>
          <a:p>
            <a:pPr lvl="0"/>
            <a:endParaRPr lang="en-PH" sz="4000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Psalm 119:89</a:t>
            </a:r>
            <a:endParaRPr lang="en-PH" sz="4000" b="1" i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46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778477" y="1112108"/>
            <a:ext cx="7401696" cy="46696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Scripture first of all and above all is from God and about God, His self-revelation to fallen mankind…It is God’s truth, His own Word in His own words.</a:t>
            </a:r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MacArthur, New Testament Commentary </a:t>
            </a:r>
            <a:endParaRPr lang="en-PH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293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173893" y="1248032"/>
            <a:ext cx="7142204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c.  SPIRITUAL SUFFICIENCY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– “</a:t>
            </a:r>
            <a:r>
              <a:rPr lang="en-US" sz="40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All Scripture is inspired by God and </a:t>
            </a:r>
            <a:r>
              <a:rPr lang="en-US" sz="40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PROFITABLE</a:t>
            </a:r>
            <a:r>
              <a:rPr lang="en-US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 </a:t>
            </a:r>
            <a:endParaRPr lang="en-PH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588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285103" y="506628"/>
            <a:ext cx="7142205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SCRIPTURE PROVIDES  STABILITY:</a:t>
            </a:r>
          </a:p>
          <a:p>
            <a:pPr lvl="0"/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arenR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COMMUNICATING/</a:t>
            </a:r>
          </a:p>
          <a:p>
            <a:pPr lvl="0"/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CONVEYING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(Truth) 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“... for teaching/doctrine. . . " </a:t>
            </a:r>
          </a:p>
          <a:p>
            <a:pPr lvl="0"/>
            <a:endParaRPr lang="en-PH" sz="4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 Thess</a:t>
            </a:r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alonians 2:13</a:t>
            </a:r>
          </a:p>
          <a:p>
            <a:pPr lvl="0"/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John 5:24</a:t>
            </a:r>
            <a:endParaRPr lang="en-PH" sz="40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62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51472" y="827903"/>
            <a:ext cx="7525264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 CONVICTING (Sin) 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“…rebuking/reproof…" 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PH" sz="40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indent="-571500">
              <a:buFontTx/>
              <a:buChar char="-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"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reprove or convict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" as to bring someone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“if not always to confession yet at least to conviction of sin”</a:t>
            </a:r>
          </a:p>
          <a:p>
            <a:pPr marL="571500" indent="-571500">
              <a:buFontTx/>
              <a:buChar char="-"/>
            </a:pPr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Hebrews 4:12-13</a:t>
            </a:r>
            <a:endParaRPr lang="en-PH" sz="4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79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297460" y="1062681"/>
            <a:ext cx="7587048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CORRECTING (Ways) - ". . . correction. . . " </a:t>
            </a:r>
          </a:p>
          <a:p>
            <a:pPr lvl="0"/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to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"restore to an upright state”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or “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point the way back to the path of righteousness and seek quick return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Isaiah 55:6,7; 10-11</a:t>
            </a:r>
          </a:p>
        </p:txBody>
      </p:sp>
    </p:spTree>
    <p:extLst>
      <p:ext uri="{BB962C8B-B14F-4D97-AF65-F5344CB8AC3E}">
        <p14:creationId xmlns:p14="http://schemas.microsoft.com/office/powerpoint/2010/main" val="144768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87395" y="1161535"/>
            <a:ext cx="7105135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UcPeriod"/>
            </a:pPr>
            <a:r>
              <a:rPr lang="en-PH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CONFRONTING EVIL PRACTICES (3:1-9)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COMMITTED TO SELFLESS SERVICE – (3:10-13)</a:t>
            </a:r>
            <a:endParaRPr lang="en-PH" sz="4000" dirty="0">
              <a:solidFill>
                <a:srgbClr val="292F3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endParaRPr lang="en-PH" sz="4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89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790832" y="864973"/>
            <a:ext cx="7908325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4)  CONFORMING (Christlikeness) 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“…instruction in righteousness"</a:t>
            </a:r>
            <a:endParaRPr lang="en-PH" sz="40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Scripture was given not merely to increase our knowledge (head), but mostly to influence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heart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flowing through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our character and conduct. 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90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63827" y="926757"/>
            <a:ext cx="7216345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Jeremiah 1:9; ch15:14, 16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Psalm 1:1-3,6</a:t>
            </a:r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Taking delight in God’s Word will bear the fruit of a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transformed and righteous life that pleases God!</a:t>
            </a:r>
            <a:endParaRPr lang="en-PH" sz="4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38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136823" y="753762"/>
            <a:ext cx="7722972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/>
              <a:t>d.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SUITABILITY IN SERVICE – vs. 17</a:t>
            </a: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  <a:r>
              <a:rPr lang="en-US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fully equip" 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or "</a:t>
            </a:r>
            <a:r>
              <a:rPr lang="en-US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fit, sufficient, complete" 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or "</a:t>
            </a:r>
            <a:r>
              <a:rPr lang="en-US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able to meet all demands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</a:p>
          <a:p>
            <a:pPr marL="571500" indent="-571500">
              <a:buFontTx/>
              <a:buChar char="-"/>
            </a:pPr>
            <a:r>
              <a:rPr lang="en-US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“super-equipped”</a:t>
            </a:r>
          </a:p>
          <a:p>
            <a:pPr marL="571500" indent="-571500">
              <a:buFontTx/>
              <a:buChar char="-"/>
            </a:pP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</a:rPr>
              <a:t>Matthew 4:4</a:t>
            </a: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105608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76184" y="926757"/>
            <a:ext cx="7747685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Colossians 1:25-28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FORMULA TO FINDING AND LIVING IN GOD’S WILL: 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“ALL SCRIPTURE…EVERY GOOD WORK!”  </a:t>
            </a:r>
          </a:p>
        </p:txBody>
      </p:sp>
    </p:spTree>
    <p:extLst>
      <p:ext uri="{BB962C8B-B14F-4D97-AF65-F5344CB8AC3E}">
        <p14:creationId xmlns:p14="http://schemas.microsoft.com/office/powerpoint/2010/main" val="359531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753761" y="1186250"/>
            <a:ext cx="7624119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ANCIENT WORDS </a:t>
            </a:r>
          </a:p>
          <a:p>
            <a:pPr algn="ctr"/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(Lyrics by Lyn </a:t>
            </a:r>
            <a:r>
              <a:rPr lang="en-PH" sz="40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DeShazo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</a:p>
          <a:p>
            <a:pPr algn="ctr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Holy words long preserved  for our walk in this world, </a:t>
            </a:r>
          </a:p>
          <a:p>
            <a:pPr algn="ctr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They resound </a:t>
            </a:r>
          </a:p>
          <a:p>
            <a:pPr algn="ctr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with God's own heart </a:t>
            </a:r>
          </a:p>
          <a:p>
            <a:pPr algn="ctr"/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Oh, let the Ancient words impart.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090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631096" y="1161535"/>
            <a:ext cx="6450227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Words of Life, words of Hope give us strength, </a:t>
            </a:r>
          </a:p>
          <a:p>
            <a:pPr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help us cope </a:t>
            </a:r>
          </a:p>
          <a:p>
            <a:pPr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this world, where e'er we roam</a:t>
            </a:r>
          </a:p>
          <a:p>
            <a:pPr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Ancient words will guide us Home.</a:t>
            </a:r>
            <a:endParaRPr lang="en-PH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046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39115" y="1186249"/>
            <a:ext cx="7241058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Ancient words ever true Changing me, and changing you. We have come with open hearts Oh let the ancient words impart.</a:t>
            </a:r>
            <a:endParaRPr lang="en-PH" sz="40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255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112109" y="1285103"/>
            <a:ext cx="7068064" cy="4154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Holy words of our Faith Handed down to this age. Came to us through sacrifice </a:t>
            </a:r>
          </a:p>
          <a:p>
            <a:pPr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Oh heed the faithful words of Christ.</a:t>
            </a:r>
            <a:endParaRPr lang="en-PH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059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889686" y="1470454"/>
            <a:ext cx="7290487" cy="2137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CONTINUING IN SCRIPTURAL CONVICTIONS</a:t>
            </a:r>
            <a:endParaRPr lang="en-PH" sz="4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Timothy 3:14-17</a:t>
            </a:r>
            <a:endParaRPr lang="en-PH" sz="4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58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75039" y="1470454"/>
            <a:ext cx="7105134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 THESE TERRIBLE TIMES,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 STAND OUR GROUND THROUGH THE UNSHAKABLE FOUNDATION OF GOD'S FAITHFUL WORD.</a:t>
            </a:r>
            <a:endParaRPr lang="en-PH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651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88541" y="815546"/>
            <a:ext cx="7191631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LEARNING THE TRUTH: (“continue” in </a:t>
            </a:r>
            <a:r>
              <a:rPr lang="en-PH" sz="4000" b="1" u="sng" dirty="0">
                <a:latin typeface="Arial" panose="020B0604020202020204" pitchFamily="34" charset="0"/>
                <a:cs typeface="Arial" panose="020B0604020202020204" pitchFamily="34" charset="0"/>
              </a:rPr>
              <a:t>what?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 CONTENT – “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things you have learned”</a:t>
            </a:r>
          </a:p>
          <a:p>
            <a:pPr marL="342900" indent="-342900">
              <a:buAutoNum type="alphaL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 CONVICTION –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“and become convinced of”</a:t>
            </a:r>
          </a:p>
        </p:txBody>
      </p:sp>
    </p:spTree>
    <p:extLst>
      <p:ext uri="{BB962C8B-B14F-4D97-AF65-F5344CB8AC3E}">
        <p14:creationId xmlns:p14="http://schemas.microsoft.com/office/powerpoint/2010/main" val="322221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651497" y="882870"/>
            <a:ext cx="7491603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indent="-742950">
              <a:buAutoNum type="alphaLcPeriod" startAt="3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CHARACTER 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- “knowing from whom”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d.  CONSECRATION –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“from childhood you have known the sacred writings” (v.15a)</a:t>
            </a:r>
          </a:p>
        </p:txBody>
      </p:sp>
    </p:spTree>
    <p:extLst>
      <p:ext uri="{BB962C8B-B14F-4D97-AF65-F5344CB8AC3E}">
        <p14:creationId xmlns:p14="http://schemas.microsoft.com/office/powerpoint/2010/main" val="114954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803189" y="914400"/>
            <a:ext cx="7376984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LIFE-TRANSFORMING POWER OF THE TRUTH: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1.  SALVATION – “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Holy Scriptures which are able to give wisdom for salvation through faith in Christ Jesus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065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506627" y="612844"/>
            <a:ext cx="8130745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SALVATION: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a.  God’s Plan - from the OT prophecies fulfilled in Christ!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b.  God’s Path – “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through faith in Christ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525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568411" y="852614"/>
            <a:ext cx="7463481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HOLY SCRIPTURE IS GOD’S GIFT TO US TO KNOW HIS SON!  MAY WE NEVER MISS OUT ON THIS GLORIOUS PRIVILEGE OF CONTINUALLY LEARNING FROM HIM; ABIDING IN HIM AND OBEYING HIM!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3597"/>
      </p:ext>
    </p:extLst>
  </p:cSld>
  <p:clrMapOvr>
    <a:masterClrMapping/>
  </p:clrMapOvr>
</p:sld>
</file>

<file path=ppt/theme/theme1.xml><?xml version="1.0" encoding="utf-8"?>
<a:theme xmlns:a="http://schemas.openxmlformats.org/drawingml/2006/main" name="TornVTI">
  <a:themeElements>
    <a:clrScheme name="AnalogousFromDarkSeedLeftStep">
      <a:dk1>
        <a:srgbClr val="000000"/>
      </a:dk1>
      <a:lt1>
        <a:srgbClr val="FFFFFF"/>
      </a:lt1>
      <a:dk2>
        <a:srgbClr val="243141"/>
      </a:dk2>
      <a:lt2>
        <a:srgbClr val="E8E2E2"/>
      </a:lt2>
      <a:accent1>
        <a:srgbClr val="45B0AB"/>
      </a:accent1>
      <a:accent2>
        <a:srgbClr val="3BB17B"/>
      </a:accent2>
      <a:accent3>
        <a:srgbClr val="47B454"/>
      </a:accent3>
      <a:accent4>
        <a:srgbClr val="5EB13B"/>
      </a:accent4>
      <a:accent5>
        <a:srgbClr val="8DAC43"/>
      </a:accent5>
      <a:accent6>
        <a:srgbClr val="B1A23B"/>
      </a:accent6>
      <a:hlink>
        <a:srgbClr val="628C2E"/>
      </a:hlink>
      <a:folHlink>
        <a:srgbClr val="7F7F7F"/>
      </a:folHlink>
    </a:clrScheme>
    <a:fontScheme name="Torn">
      <a:majorFont>
        <a:latin typeface="Impact"/>
        <a:ea typeface=""/>
        <a:cs typeface=""/>
      </a:majorFont>
      <a:minorFont>
        <a:latin typeface="Arial Nova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684</Words>
  <Application>Microsoft Office PowerPoint</Application>
  <PresentationFormat>On-screen Show (4:3)</PresentationFormat>
  <Paragraphs>89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Nova Cond</vt:lpstr>
      <vt:lpstr>Calibri</vt:lpstr>
      <vt:lpstr>Impact</vt:lpstr>
      <vt:lpstr>Times New Roman</vt:lpstr>
      <vt:lpstr>TornVTI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28</cp:revision>
  <dcterms:created xsi:type="dcterms:W3CDTF">2022-07-23T19:45:49Z</dcterms:created>
  <dcterms:modified xsi:type="dcterms:W3CDTF">2022-08-07T01:44:49Z</dcterms:modified>
</cp:coreProperties>
</file>