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7" r:id="rId2"/>
    <p:sldId id="258" r:id="rId3"/>
    <p:sldId id="260" r:id="rId4"/>
    <p:sldId id="261" r:id="rId5"/>
    <p:sldId id="262" r:id="rId6"/>
    <p:sldId id="266" r:id="rId7"/>
    <p:sldId id="270" r:id="rId8"/>
    <p:sldId id="273" r:id="rId9"/>
    <p:sldId id="278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5" r:id="rId18"/>
    <p:sldId id="296" r:id="rId19"/>
    <p:sldId id="297" r:id="rId20"/>
    <p:sldId id="298" r:id="rId21"/>
    <p:sldId id="300" r:id="rId22"/>
    <p:sldId id="301" r:id="rId23"/>
    <p:sldId id="30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9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4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3050" y="685801"/>
            <a:ext cx="6086475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3050" y="4114800"/>
            <a:ext cx="6086475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6/27/2022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139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59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097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85800"/>
            <a:ext cx="7115175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87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641624"/>
            <a:ext cx="78867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20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554" y="566278"/>
            <a:ext cx="7134322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2319" y="2057401"/>
            <a:ext cx="377364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99056" y="2057401"/>
            <a:ext cx="3762626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6/27/2022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699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707414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6/27/2022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48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6/27/2022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98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6/27/2022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523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6/27/2022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0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6/27/2022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00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85800"/>
            <a:ext cx="711517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8700" y="2254103"/>
            <a:ext cx="7115176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6835667" y="3275064"/>
            <a:ext cx="4114801" cy="3078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6/27/2022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95452" y="3275063"/>
            <a:ext cx="4114800" cy="3078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37255" y="6356351"/>
            <a:ext cx="653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43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948580" y="1443841"/>
            <a:ext cx="7246840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ctr"/>
            <a:r>
              <a:rPr lang="en-PH" sz="3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Series</a:t>
            </a:r>
          </a:p>
          <a:p>
            <a:pPr marL="457200" indent="-457200" algn="ctr"/>
            <a:r>
              <a:rPr lang="en-PH" sz="3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“Passing On the Legacy of Enduring Faith”</a:t>
            </a:r>
          </a:p>
          <a:p>
            <a:pPr marL="457200" indent="-457200" algn="ctr"/>
            <a:endParaRPr lang="en-PH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indent="-457200" algn="ctr"/>
            <a:r>
              <a:rPr lang="en-PH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PERILS AND PERSPECTIVES </a:t>
            </a:r>
            <a:r>
              <a:rPr lang="en-PH" sz="3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</a:t>
            </a:r>
            <a:r>
              <a:rPr lang="en-PH" sz="3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OUR TIMES (2 Timothy 3:1–17)</a:t>
            </a:r>
          </a:p>
        </p:txBody>
      </p:sp>
    </p:spTree>
    <p:extLst>
      <p:ext uri="{BB962C8B-B14F-4D97-AF65-F5344CB8AC3E}">
        <p14:creationId xmlns:p14="http://schemas.microsoft.com/office/powerpoint/2010/main" val="4257090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5" y="1137222"/>
            <a:ext cx="7772400" cy="42305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lvl="0" indent="-742950">
              <a:lnSpc>
                <a:spcPct val="107000"/>
              </a:lnSpc>
              <a:spcAft>
                <a:spcPts val="800"/>
              </a:spcAft>
              <a:buAutoNum type="arabicPeriod" startAt="6"/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"DISOBEDIENT TO PARENTS”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starts a pattern with alpha (ἀ-) (without) that continues through v. 4 with one exception (“slanderous” - </a:t>
            </a:r>
            <a:r>
              <a:rPr lang="en-US" sz="4000" b="1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diaboloi</a:t>
            </a: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938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5" y="768519"/>
            <a:ext cx="7772400" cy="50412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Basic among human relationships is the family – evil people undermine this God-given level of authority and discredit any parental supervision.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en-US" sz="11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Titus 1:16; Romans 1:30-32</a:t>
            </a:r>
            <a:endParaRPr lang="en-PH" sz="7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42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5" y="1137222"/>
            <a:ext cx="7772400" cy="22255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Timothy 1:9; 5:8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Proverbs 30:17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Ephesians 6:1-3</a:t>
            </a:r>
            <a:endParaRPr lang="en-PH" sz="7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11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5" y="1137222"/>
            <a:ext cx="7772400" cy="46944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lvl="0" indent="-742950">
              <a:lnSpc>
                <a:spcPct val="107000"/>
              </a:lnSpc>
              <a:spcAft>
                <a:spcPts val="800"/>
              </a:spcAft>
              <a:buAutoNum type="arabicPeriod" startAt="7"/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</a:t>
            </a:r>
            <a:r>
              <a:rPr lang="en-PH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UNGRATEFUL”</a:t>
            </a:r>
          </a:p>
          <a:p>
            <a:pPr marL="571500" lvl="0" indent="-5715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Lack of gratitude to God or others; unwillingness to recognize God’s grace!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Romans 1:21-23</a:t>
            </a:r>
            <a:r>
              <a:rPr lang="en-PH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Thessalonians 5:18</a:t>
            </a:r>
            <a:endParaRPr lang="en-PH" sz="4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93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5" y="1137222"/>
            <a:ext cx="7772400" cy="43040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8. "UNHOLY“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profanity, impropriety, lack of decency, refusal to act in a dignified manner.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Ephesians 5:6-11</a:t>
            </a:r>
            <a:r>
              <a:rPr lang="en-PH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76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5" y="1137222"/>
            <a:ext cx="7919884" cy="38673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9.	"UNLOVING" </a:t>
            </a:r>
          </a:p>
          <a:p>
            <a:pPr marL="571500" lvl="0" indent="-5715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"without family affection" or "without love for kindred.“</a:t>
            </a:r>
          </a:p>
          <a:p>
            <a:pPr marL="571500" lvl="0" indent="-5715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“without natural affection”</a:t>
            </a: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PH" sz="4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377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5" y="1137222"/>
            <a:ext cx="7698658" cy="2937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“To be unloving is to be heartless.” </a:t>
            </a:r>
            <a:r>
              <a:rPr lang="en-PH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John MacArthur Jr, New Testament Commentary</a:t>
            </a:r>
            <a:endParaRPr lang="en-PH" sz="8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613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4" y="1137222"/>
            <a:ext cx="8126361" cy="4860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IRRECONCILABLE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</a:t>
            </a:r>
          </a:p>
          <a:p>
            <a:pPr marL="571500" lvl="0" indent="-5715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“unforgiving," "hostility which refuses truce"  </a:t>
            </a:r>
          </a:p>
          <a:p>
            <a:pPr marL="571500" lvl="0" indent="-5715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where hatred, unforgiveness, heart set on destroying lives and families/churches/ relationships in society. 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186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4" y="1137222"/>
            <a:ext cx="8126361" cy="5162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11.  “MALICIOUS GOSSIPS" 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- “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slanderers”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“diabolos”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 "devil" and it basically means "false accuser" </a:t>
            </a: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“diabolical” suggests the severity of evil in doing malicious gossips as the work of Satan.</a:t>
            </a:r>
            <a:endParaRPr lang="en-PH" sz="7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911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5" y="1137222"/>
            <a:ext cx="7772400" cy="45899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12.  "WITHOUT SELF CONTROL" 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"without power over self" “no restraints over their own passions and lusts.”</a:t>
            </a:r>
          </a:p>
          <a:p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Romans 1:24-26</a:t>
            </a:r>
          </a:p>
        </p:txBody>
      </p:sp>
    </p:spTree>
    <p:extLst>
      <p:ext uri="{BB962C8B-B14F-4D97-AF65-F5344CB8AC3E}">
        <p14:creationId xmlns:p14="http://schemas.microsoft.com/office/powerpoint/2010/main" val="3282557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1742303" y="1668162"/>
            <a:ext cx="5659394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PH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CONFRONTING EVIL PRACTICES </a:t>
            </a:r>
          </a:p>
          <a:p>
            <a:pPr lvl="0" algn="ctr"/>
            <a:r>
              <a:rPr lang="en-PH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3:1–9</a:t>
            </a:r>
          </a:p>
        </p:txBody>
      </p:sp>
    </p:spTree>
    <p:extLst>
      <p:ext uri="{BB962C8B-B14F-4D97-AF65-F5344CB8AC3E}">
        <p14:creationId xmlns:p14="http://schemas.microsoft.com/office/powerpoint/2010/main" val="3473790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285750" y="1137222"/>
            <a:ext cx="8356805" cy="43040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13. 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"BRUTAL" </a:t>
            </a:r>
          </a:p>
          <a:p>
            <a:pPr marL="571500" lvl="0" indent="-5715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"not tame" or “savage”, used fittingly to describe wild beasts</a:t>
            </a:r>
          </a:p>
          <a:p>
            <a:pPr marL="571500" lvl="0" indent="-5715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given to violence, murder and destruction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Matthew 24:9, 12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80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5" y="1137222"/>
            <a:ext cx="7772400" cy="36454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14.  “HATERS OF GOOD" 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"not lovers of the good" or “despisers of goodness" 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John 3:19-21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Isaiah 5:20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5907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5" y="1137222"/>
            <a:ext cx="7772400" cy="4201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the midst of human sinfulness and depravity, God in God in His grace gives the opportunity for man to repent.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Romans 2:4; 2 Peter 3:9</a:t>
            </a:r>
            <a:endParaRPr lang="en-PH" sz="7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4162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870155" y="1137222"/>
            <a:ext cx="7772400" cy="43040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redeemed people of God, we have been called to live in increasing godliness.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en-US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Peter 3:17-18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Philippians 2:12-16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828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914400" y="877329"/>
            <a:ext cx="7364628" cy="4757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WE ENDURE TOGETHER BY GOD’S GRACE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WE MUST   CONFRONT ERRORS AND EVIL PRACTICES WITH GODLINESS FOUNDED ON BIBLICAL CONVICTIONS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 Timothy3:1-17).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484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976184" y="963827"/>
            <a:ext cx="6425513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lphaUcPeriod"/>
            </a:pPr>
            <a:r>
              <a:rPr lang="en-PH" sz="4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CONFRONTING EVIL PRACTICES </a:t>
            </a:r>
          </a:p>
          <a:p>
            <a:pPr lvl="0"/>
            <a:r>
              <a:rPr lang="en-PH" sz="4800" b="1" dirty="0"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r>
              <a:rPr lang="en-PH" sz="4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(2 Timothy 3:1–9)</a:t>
            </a:r>
            <a:endParaRPr lang="en-PH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390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1742303" y="1668162"/>
            <a:ext cx="5659394" cy="21229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 AWARE: 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ARE LIVING IN THE LAST DAYS! </a:t>
            </a:r>
            <a:endParaRPr lang="en-PH" sz="40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652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1742303" y="1668162"/>
            <a:ext cx="5659394" cy="27969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 READY: 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CHRIST WILL COME TO TAKE HIS CHURCH!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173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464574" y="2271119"/>
            <a:ext cx="8214852" cy="23157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 WARNED/CAREFUL:  TERRIBLE TIMES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LIE AHEAD!</a:t>
            </a:r>
            <a:endParaRPr lang="en-PH" sz="4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722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739412" y="1536174"/>
            <a:ext cx="7401697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Romans 1:18; 28-32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CHARACTERISTICS (v.2ff):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"LOVERS OF SELF" </a:t>
            </a:r>
          </a:p>
          <a:p>
            <a:pPr marL="742950" indent="-742950">
              <a:buFontTx/>
              <a:buAutoNum type="arabicPeriod"/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"LOVERS OF MONEY”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0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lorful paint pigments">
            <a:extLst>
              <a:ext uri="{FF2B5EF4-FFF2-40B4-BE49-F238E27FC236}">
                <a16:creationId xmlns:a16="http://schemas.microsoft.com/office/drawing/2014/main" id="{5426C970-3974-88B1-9510-63343EE06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-1523980" y="11"/>
            <a:ext cx="12191980" cy="6857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FE0898-900D-33FE-EADD-9E3A85FBDAE8}"/>
              </a:ext>
            </a:extLst>
          </p:cNvPr>
          <p:cNvSpPr txBox="1"/>
          <p:nvPr/>
        </p:nvSpPr>
        <p:spPr>
          <a:xfrm>
            <a:off x="716293" y="1918594"/>
            <a:ext cx="7711413" cy="22255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lvl="0" indent="-742950">
              <a:lnSpc>
                <a:spcPct val="107000"/>
              </a:lnSpc>
              <a:spcAft>
                <a:spcPts val="800"/>
              </a:spcAft>
              <a:buAutoNum type="arabicPeriod" startAt="3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"BOASTFUL" 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FontTx/>
              <a:buAutoNum type="arabicPeriod" startAt="3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"ARROGANT“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FontTx/>
              <a:buAutoNum type="arabicPeriod" startAt="3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"REVILERS" 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15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lassicFrameVTI">
  <a:themeElements>
    <a:clrScheme name="AnalogousFromRegularSeedLeftStep">
      <a:dk1>
        <a:srgbClr val="000000"/>
      </a:dk1>
      <a:lt1>
        <a:srgbClr val="FFFFFF"/>
      </a:lt1>
      <a:dk2>
        <a:srgbClr val="311C20"/>
      </a:dk2>
      <a:lt2>
        <a:srgbClr val="F0F1F3"/>
      </a:lt2>
      <a:accent1>
        <a:srgbClr val="CF972C"/>
      </a:accent1>
      <a:accent2>
        <a:srgbClr val="CE481E"/>
      </a:accent2>
      <a:accent3>
        <a:srgbClr val="E0304F"/>
      </a:accent3>
      <a:accent4>
        <a:srgbClr val="CE1E87"/>
      </a:accent4>
      <a:accent5>
        <a:srgbClr val="DE30E0"/>
      </a:accent5>
      <a:accent6>
        <a:srgbClr val="831ECE"/>
      </a:accent6>
      <a:hlink>
        <a:srgbClr val="436EC0"/>
      </a:hlink>
      <a:folHlink>
        <a:srgbClr val="7F7F7F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487</Words>
  <Application>Microsoft Office PowerPoint</Application>
  <PresentationFormat>On-screen Show (4:3)</PresentationFormat>
  <Paragraphs>70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Gill Sans MT</vt:lpstr>
      <vt:lpstr>Goudy Old Style</vt:lpstr>
      <vt:lpstr>Times New Roman</vt:lpstr>
      <vt:lpstr>ClassicFrameVTI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Marc Grande</cp:lastModifiedBy>
  <cp:revision>18</cp:revision>
  <dcterms:created xsi:type="dcterms:W3CDTF">2022-06-18T15:11:49Z</dcterms:created>
  <dcterms:modified xsi:type="dcterms:W3CDTF">2022-06-27T02:12:08Z</dcterms:modified>
</cp:coreProperties>
</file>