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6" r:id="rId28"/>
    <p:sldId id="285" r:id="rId29"/>
    <p:sldId id="287" r:id="rId30"/>
    <p:sldId id="288" r:id="rId31"/>
    <p:sldId id="289" r:id="rId32"/>
    <p:sldId id="290" r:id="rId33"/>
    <p:sldId id="291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0" autoAdjust="0"/>
    <p:restoredTop sz="96336" autoAdjust="0"/>
  </p:normalViewPr>
  <p:slideViewPr>
    <p:cSldViewPr snapToGrid="0">
      <p:cViewPr varScale="1">
        <p:scale>
          <a:sx n="79" d="100"/>
          <a:sy n="79" d="100"/>
        </p:scale>
        <p:origin x="42" y="7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 title="Page Number Shape">
            <a:extLst>
              <a:ext uri="{FF2B5EF4-FFF2-40B4-BE49-F238E27FC236}">
                <a16:creationId xmlns:a16="http://schemas.microsoft.com/office/drawing/2014/main" id="{DD4C4B28-6B4B-4445-8535-F516D74E4AA9}"/>
              </a:ext>
            </a:extLst>
          </p:cNvPr>
          <p:cNvSpPr/>
          <p:nvPr/>
        </p:nvSpPr>
        <p:spPr bwMode="auto">
          <a:xfrm>
            <a:off x="8838008" y="5783564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 sz="1800"/>
          </a:p>
        </p:txBody>
      </p:sp>
      <p:cxnSp>
        <p:nvCxnSpPr>
          <p:cNvPr id="12" name="Straight Connector 11" title="Verticle Rule Line">
            <a:extLst>
              <a:ext uri="{FF2B5EF4-FFF2-40B4-BE49-F238E27FC236}">
                <a16:creationId xmlns:a16="http://schemas.microsoft.com/office/drawing/2014/main" id="{0CB1C732-7193-4253-8746-850D090A6B4E}"/>
              </a:ext>
            </a:extLst>
          </p:cNvPr>
          <p:cNvCxnSpPr>
            <a:cxnSpLocks/>
          </p:cNvCxnSpPr>
          <p:nvPr/>
        </p:nvCxnSpPr>
        <p:spPr>
          <a:xfrm>
            <a:off x="569214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03AA199-952B-427F-A5BE-B97D25FD0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9244" y="1143000"/>
            <a:ext cx="5040630" cy="3730752"/>
          </a:xfrm>
        </p:spPr>
        <p:txBody>
          <a:bodyPr anchor="t">
            <a:normAutofit/>
          </a:bodyPr>
          <a:lstStyle>
            <a:lvl1pPr algn="l"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AA393-A876-475F-A05B-1CCAB6C1F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9244" y="5010912"/>
            <a:ext cx="5040630" cy="70408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95621-D631-4F31-AEEF-C8574E50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14768" y="6007609"/>
            <a:ext cx="2357732" cy="365125"/>
          </a:xfrm>
        </p:spPr>
        <p:txBody>
          <a:bodyPr/>
          <a:lstStyle/>
          <a:p>
            <a:fld id="{53BEF823-48A5-43FC-BE03-E79964288B41}" type="datetimeFigureOut">
              <a:rPr lang="en-US" smtClean="0"/>
              <a:t>5/28/2022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EE125-77AD-4E23-AFB7-C5CFDEAC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9244" y="6007609"/>
            <a:ext cx="504062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69682-B530-4F52-87B9-39464A09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70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59FCF-ACDF-495D-ACFA-15FCAC9EA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786E3-AB17-427E-8EF8-7FCB671A1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33B4E9-7A16-448C-8BE6-B14941A3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9212F5-5835-49FF-836F-5E3008A0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9D492B-E5EE-4D24-A087-57D739CFA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157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E395-94BD-4E79-8E42-9CD4EB33CA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356656" y="758952"/>
            <a:ext cx="2215844" cy="49860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AA8A4-66BC-4E80-ABE3-F533F82B8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9214" y="758952"/>
            <a:ext cx="5555690" cy="49860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DA4EA6-6A1A-48ED-9D79-A438561C7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49B2BA-9250-4EBF-8820-10BDA5C1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914475-55F3-4C46-BAE2-E4D93E9E3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73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351BD-5252-4168-A69E-C6864AE2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48EEE-19C9-493B-836D-73B9E4A0B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FA6BFE-11ED-4FB4-9F65-508B5B0F0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F536E-BEFF-4E0D-B4EC-39DE28C67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EE02AF-6FE1-4972-BD48-A82499AD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9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452EE-D9FC-4E51-9BFF-141F91923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89" y="2414016"/>
            <a:ext cx="8000212" cy="3099816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086C4-4949-4E7A-A182-6709496A1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9214" y="1389888"/>
            <a:ext cx="8003286" cy="822960"/>
          </a:xfrm>
        </p:spPr>
        <p:txBody>
          <a:bodyPr anchor="ctr">
            <a:normAutofit/>
          </a:bodyPr>
          <a:lstStyle>
            <a:lvl1pPr marL="0" indent="0">
              <a:buNone/>
              <a:defRPr sz="20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2BC88-6A2B-4851-9568-23A4B74D9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82CFE5-65C3-4F46-9141-46454559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1B390-4E13-4481-AC02-FF126656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05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E02F8-47BB-4D30-8EFE-69C9222D9E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8486" y="758952"/>
            <a:ext cx="4684014" cy="2240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44D33-6BF0-4205-A542-8537E3515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88486" y="3273552"/>
            <a:ext cx="4684013" cy="2240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6953A83-D2BE-4015-8D64-BE93DDFE5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A849E67-05F9-4033-B033-74D6B8C8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AAC6AA-CFFB-438F-9327-DDB023E2E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4960CB-ABA7-4442-AB15-FE444F23C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2600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48291-9C7D-407E-8D07-FA3A323EA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8486" y="758952"/>
            <a:ext cx="4684014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192D2-8BA6-4A4D-814D-AD37A2A10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92743" y="1377198"/>
            <a:ext cx="4679756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6FD4BC-C948-41C4-BA24-5D26147E1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888486" y="3319548"/>
            <a:ext cx="4684013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2E359C-F73D-4F1B-9F9A-6D6285671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8485" y="3932372"/>
            <a:ext cx="4684014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76B63AE-38FF-40DD-A543-32DD98E6B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686C0EB-E082-4BAB-99E8-B42F3C28B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3CB0152-BA1F-48C7-A66F-3ADB51C9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D1C21B3-5CF6-415F-8295-EED3DF5C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196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470D5-4EB9-4410-A8AE-6D85F1923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87FB59-BA77-4864-B9E8-99485125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F0BC0B-BA67-455B-B567-1473DF06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F0BCF3-6FB5-4529-AA6A-A3146735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766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1315B-6865-4A5A-91C1-B75339038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36720-08C7-43DE-8EB5-CAB52D0E9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477AF-B012-491C-AE42-22DE1203B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3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183AC-72A9-43F5-A1B3-1D7A6A4C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58952"/>
            <a:ext cx="4684014" cy="475488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45592-52ED-4270-ACBB-BCC528DAC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9215" y="3815080"/>
            <a:ext cx="2873502" cy="169875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9A93518-F9B5-418F-9883-BEF8359B0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7B9FFE7-C4AB-425B-9B56-E412C722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9231052-EBA8-4781-B28A-2FEA8BE52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BF9E7-F686-4FA1-9BA5-69BDD014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214" y="758953"/>
            <a:ext cx="2873502" cy="29301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78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6CF06-B27C-4DC4-981D-38E31997BD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58952"/>
            <a:ext cx="4684014" cy="4754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76E66-2CB3-4F47-97F6-077C42818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9214" y="3794760"/>
            <a:ext cx="2873502" cy="1719072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1414C9F-CBBD-4D5E-A831-BC0CDFEBC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58DC0C8-B580-442D-8DAC-4F0F869B1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B0D29E8-DFEE-49AB-83AF-85FF25252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EAAF1B-6B6E-4D37-8F57-E403C6371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214" y="758952"/>
            <a:ext cx="2873502" cy="2926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8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 title="Page Number Shape">
            <a:extLst>
              <a:ext uri="{FF2B5EF4-FFF2-40B4-BE49-F238E27FC236}">
                <a16:creationId xmlns:a16="http://schemas.microsoft.com/office/drawing/2014/main" id="{72411438-92A5-42B0-9C54-EA4FB32ACB5E}"/>
              </a:ext>
            </a:extLst>
          </p:cNvPr>
          <p:cNvSpPr/>
          <p:nvPr/>
        </p:nvSpPr>
        <p:spPr bwMode="auto">
          <a:xfrm>
            <a:off x="8838008" y="5778801"/>
            <a:ext cx="305991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 sz="180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6E4D8-47B6-4DEC-BD29-B3B6ED4C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214" y="758952"/>
            <a:ext cx="2873502" cy="47548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F5D4C-4873-4052-A294-99CCB9421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8486" y="758952"/>
            <a:ext cx="4684014" cy="4754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D62B3-3490-46B4-A10E-33FCE4A1FB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12714" y="6007609"/>
            <a:ext cx="2859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r"/>
            <a:fld id="{53BEF823-48A5-43FC-BE03-E79964288B41}" type="datetimeFigureOut">
              <a:rPr lang="en-US" smtClean="0"/>
              <a:pPr algn="r"/>
              <a:t>5/28/2022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24CB1-7D5F-4F52-9F99-7068F5819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9214" y="6007609"/>
            <a:ext cx="28735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F9CC9-1431-4569-B2F1-D04814955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39962" y="6007609"/>
            <a:ext cx="308610" cy="365125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4053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06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i="1" kern="1200" spc="1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8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739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768095" y="733671"/>
            <a:ext cx="7961373" cy="56213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Psalm 119:105; John 14:6; 17:17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i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“It is only with a thorough knowledge of God’s truth that falsehood and deceit can be recognized, resisted, and opposed.”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John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MacArthur</a:t>
            </a: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83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694943" y="548640"/>
            <a:ext cx="7668769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“Remind…solemnly charge…  in the presence of God”</a:t>
            </a:r>
          </a:p>
          <a:p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be reminded,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charged and made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aware of God’s presence allows us to have a healthy fear of the Lord and therefore increase our determination to serve Him more faithfully.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47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877824"/>
            <a:ext cx="7693152" cy="4860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truths of God must be carefully carved into the lives of those who will continue to keep/guard the good deposit entrusted by God.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2:2-13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472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5" y="1143293"/>
            <a:ext cx="7254231" cy="40109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STAY AWAY FROM FRUITLESS DISCUSSIONS – 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v.14b – </a:t>
            </a:r>
            <a:r>
              <a:rPr lang="en-PH" sz="40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“…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 to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wrangle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about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which is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useless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leads to the ruin 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the hearers”</a:t>
            </a:r>
            <a:endParaRPr lang="en-PH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67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5" y="463296"/>
            <a:ext cx="7997953" cy="5632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God’s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eternal truths were given not only to inform one’s mind but to transform one’s heart.  WE ARE NOT TO FIGHT OVER IT BUT TO FIGHT WITH IT!</a:t>
            </a: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</a:rPr>
              <a:t>Hebrews 4:12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</a:rPr>
              <a:t>Ephesians 6:17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</a:rPr>
              <a:t>2 Corinthians 10:4-6 </a:t>
            </a: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1991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1316742" y="792480"/>
            <a:ext cx="7351770" cy="48747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servant must stay clear from encounters of prideful knowledge and controversies which are: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a.  Useless – </a:t>
            </a:r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“of no value”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(NIV), “</a:t>
            </a:r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does no good”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(ESV)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80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indent="-742950">
              <a:buAutoNum type="arabicPeriod" startAt="2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RUINOUS - ". . .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leads to the ruin of the hearers” </a:t>
            </a:r>
          </a:p>
          <a:p>
            <a:pPr marL="742950" indent="-742950">
              <a:buAutoNum type="arabicPeriod" startAt="2"/>
            </a:pPr>
            <a:endParaRPr lang="en-PH" sz="4000" b="1" i="1" kern="18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Titus 3:9-11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2835982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658387" y="716323"/>
            <a:ext cx="8058890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  STUDY GOD’S WORD DILIGENTLY AND ACCURATELY – 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v.15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Be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diligent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to present yourself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approved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to God as a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workman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who does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not need to be ashamed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handling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accurately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the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word of truth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”</a:t>
            </a:r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24847568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3454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John Wesley: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"I sit down alone; only God is here. In His presence I open, I read His book . . . and what I learn, I, teach."</a:t>
            </a:r>
            <a:endParaRPr lang="en-PH" sz="4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422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3454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Means: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be "diligent" - 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"be zealous, take pains" or "make every effort” to study His Word.</a:t>
            </a:r>
            <a:endParaRPr lang="en-PH" sz="4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524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5" y="1414272"/>
            <a:ext cx="7583419" cy="44213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Timothy Series 08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“PASSING ON THE LEGACY OF ENDURING FAITH”</a:t>
            </a:r>
            <a:endParaRPr lang="en-PH" sz="4000" b="1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000" b="1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Timothy 2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Portrait of Endurance</a:t>
            </a:r>
            <a:endParaRPr lang="en-PH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214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4154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Motive : </a:t>
            </a: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to please God - “</a:t>
            </a:r>
            <a:r>
              <a:rPr lang="en-PH" sz="44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present yourself approved to God as a workman who does not need to be ashamed”</a:t>
            </a:r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342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876032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Method: 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accurately and excellently handle the Word 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". . . rightly dividing the word of truth"</a:t>
            </a:r>
            <a:endParaRPr lang="en-PH" sz="40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5306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1597152" y="1072896"/>
            <a:ext cx="6352031" cy="46457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Howard Hendricks: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 WAS THE WORK . . .  WELL-DONE?</a:t>
            </a:r>
            <a:b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WAS THE LORD . . 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WELL-PLEASED?</a:t>
            </a:r>
            <a:b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 WAS THE WORD . . .  WELL-USED?</a:t>
            </a:r>
            <a:endParaRPr lang="en-PH" sz="3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805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694944"/>
            <a:ext cx="7924800" cy="532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 SPEAK AGAINST AND SHOW THE ILL-EFFECTS OF FALSE TEACHINGS – 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v.16-18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avoid 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worldly and empty chatter…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ungodliness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…gangrene…gone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astray from the truth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 resurrection has already taken place…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upset the faith 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some.”</a:t>
            </a:r>
            <a:endParaRPr lang="en-PH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101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865634" y="707136"/>
            <a:ext cx="8058910" cy="55009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are to avoid conversations which do not measure up to the standard of God’s truth - lack any substance or value to faith and godliness.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2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Ephesians 4:29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Romans 16:19</a:t>
            </a:r>
            <a:endParaRPr lang="en-PH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55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FACETS OF APOSTASY:</a:t>
            </a:r>
          </a:p>
          <a:p>
            <a:endParaRPr lang="en-PH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DEVIATING 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". . . who have strayed concerning the truth . . . " or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“willful detour to unfaithfulness”</a:t>
            </a:r>
          </a:p>
        </p:txBody>
      </p:sp>
    </p:spTree>
    <p:extLst>
      <p:ext uri="{BB962C8B-B14F-4D97-AF65-F5344CB8AC3E}">
        <p14:creationId xmlns:p14="http://schemas.microsoft.com/office/powerpoint/2010/main" val="29203557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4318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07000"/>
              </a:lnSpc>
              <a:spcAft>
                <a:spcPts val="800"/>
              </a:spcAft>
              <a:buAutoNum type="alphaLcPeriod" startAt="2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DENYING 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". . . saying that the resurrection is already past. . . “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Corinthians 15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Romans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6:1-14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7055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2229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c.  DEVASTATING - </a:t>
            </a:r>
            <a:r>
              <a:rPr lang="en-PH" sz="44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". . . and they overthrow the faith of some." </a:t>
            </a:r>
            <a:endParaRPr lang="en-PH" sz="4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108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1036322" y="463296"/>
            <a:ext cx="7705340" cy="59868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 SOLIDIFY OUR ACCOUNTABILITY TO GOD – </a:t>
            </a:r>
            <a:r>
              <a:rPr lang="en-PH" sz="3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</a:t>
            </a:r>
            <a:r>
              <a:rPr lang="en-PH" sz="38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 “Nevertheless, the firm foundation of God stands, having this seal, "The Lord knows those who are His," and, "Let everyone who names the name of the Lord abstain from wickedness" </a:t>
            </a:r>
            <a:endParaRPr lang="en-PH" sz="3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662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048512"/>
            <a:ext cx="7644384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We are here confronted with the Lord’s sovereign protection and preservation for His own and the worsening  rebellion and destruction of wicked/ungodly people!</a:t>
            </a:r>
          </a:p>
        </p:txBody>
      </p:sp>
    </p:spTree>
    <p:extLst>
      <p:ext uri="{BB962C8B-B14F-4D97-AF65-F5344CB8AC3E}">
        <p14:creationId xmlns:p14="http://schemas.microsoft.com/office/powerpoint/2010/main" val="1422328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1109473" y="963168"/>
            <a:ext cx="7522455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ESSENTIAL INSTRUCTIONS: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Strengthened to Faithful Stewardship - 2:1-2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Dedicated Amidst Suffering Hardship – 2:3-7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Motivated by the Savior’s Sacrifice – 2:8-13</a:t>
            </a:r>
            <a:endParaRPr lang="en-PH" sz="40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03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694944"/>
            <a:ext cx="7680960" cy="53033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seal signifies: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Ownership By God</a:t>
            </a:r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      "The Lord knows those who are His" </a:t>
            </a:r>
            <a:endParaRPr lang="en-PH" sz="40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Psalm 1:6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Matthew 7:23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71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26936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 Authenticity in One’s Life  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"Let everyone who names the name of the Lord depart from iniquity." </a:t>
            </a:r>
            <a:endParaRPr lang="en-PH" sz="4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4596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865632" y="633984"/>
            <a:ext cx="8278367" cy="57402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STRIVE TO KEEP A FIRM GRIP ON THE TRUTH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STAY AWAY FROM FRUITLESS DISCUSSIONS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STUDY GOD’S WORD DILIGENTLY AND ACCURATELY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SPEAK AGAINST AND SHOW THE ILL-EFFECTS OF FALSE TEACHINGS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PH" sz="3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SOLIDIFY OUR TESTIMONY TO/FOR GOD </a:t>
            </a:r>
            <a:endParaRPr lang="en-PH" sz="3200" dirty="0"/>
          </a:p>
        </p:txBody>
      </p:sp>
    </p:spTree>
    <p:extLst>
      <p:ext uri="{BB962C8B-B14F-4D97-AF65-F5344CB8AC3E}">
        <p14:creationId xmlns:p14="http://schemas.microsoft.com/office/powerpoint/2010/main" val="358476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16703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079280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75359" y="1143294"/>
            <a:ext cx="7254237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 DILIGENT </a:t>
            </a:r>
          </a:p>
          <a:p>
            <a:pPr lvl="0"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STUDYING THE WORD </a:t>
            </a:r>
          </a:p>
          <a:p>
            <a:pPr lvl="0"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 STAND AGAINST FALSEHOOD </a:t>
            </a:r>
          </a:p>
          <a:p>
            <a:pPr lvl="0" algn="ctr"/>
            <a:endParaRPr lang="en-PH" sz="32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ctr"/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2:14-19 </a:t>
            </a:r>
            <a:endParaRPr lang="en-PH" sz="44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552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1182624" y="987552"/>
            <a:ext cx="7010399" cy="46696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we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 the many difficulties and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oppositions against the faith,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greater danger to reckon with is losing one’s grip on the truth and being exposed to deceit and falsehood!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42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41135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Matthew 24:24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Romans 1:18b – “…ungodliness and unrighteousness of men, who suppress the truth in unrighteousness…”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9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1072896" y="1011936"/>
            <a:ext cx="7120128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Our concern is to keep affirming God’s unchanging truth; being careful not to be led astray by the constant attempts to dilute the gospel in order to be accepted and relevant to today’s culture.  </a:t>
            </a:r>
          </a:p>
        </p:txBody>
      </p:sp>
    </p:spTree>
    <p:extLst>
      <p:ext uri="{BB962C8B-B14F-4D97-AF65-F5344CB8AC3E}">
        <p14:creationId xmlns:p14="http://schemas.microsoft.com/office/powerpoint/2010/main" val="68292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950976" y="1414272"/>
            <a:ext cx="7242048" cy="32454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Biblical challenge: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Acts 20:28-30 </a:t>
            </a:r>
            <a:endParaRPr lang="en-PH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Timothy 1:3-5 </a:t>
            </a:r>
            <a:endParaRPr lang="en-PH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1:13-14 </a:t>
            </a:r>
            <a:endParaRPr lang="en-PH" sz="4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42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52400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Multicolored smoke gradient">
            <a:extLst>
              <a:ext uri="{FF2B5EF4-FFF2-40B4-BE49-F238E27FC236}">
                <a16:creationId xmlns:a16="http://schemas.microsoft.com/office/drawing/2014/main" id="{7EFAFD13-92C3-2F59-504C-FBBE2581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07" b="7624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BB9AF1-CE92-475C-A47B-5FC32922B3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-1523999" y="0"/>
            <a:ext cx="12191999" cy="6858000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30000">
                <a:srgbClr val="000000"/>
              </a:gs>
            </a:gsLst>
            <a:lin ang="2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1E42A3-743C-4C15-9DA8-93AA9AEBFB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765048" y="1143294"/>
            <a:ext cx="0" cy="5714707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260011" y="1143293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4C5F837-E2E9-C355-F99F-5DC39C364B18}"/>
              </a:ext>
            </a:extLst>
          </p:cNvPr>
          <p:cNvSpPr txBox="1"/>
          <p:nvPr/>
        </p:nvSpPr>
        <p:spPr>
          <a:xfrm>
            <a:off x="890021" y="792480"/>
            <a:ext cx="7705338" cy="54308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are we to prepare and arm ourselves as we stand up against falsehood?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STRIVE TO KEEP A FIRM GRIP ON THE TRUTH – </a:t>
            </a:r>
            <a:r>
              <a:rPr lang="en-PH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v.14a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Remind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them of these things, and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solemnly charge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them in the 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presence of God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…”</a:t>
            </a:r>
            <a:endParaRPr lang="en-PH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116259"/>
      </p:ext>
    </p:extLst>
  </p:cSld>
  <p:clrMapOvr>
    <a:masterClrMapping/>
  </p:clrMapOvr>
</p:sld>
</file>

<file path=ppt/theme/theme1.xml><?xml version="1.0" encoding="utf-8"?>
<a:theme xmlns:a="http://schemas.openxmlformats.org/drawingml/2006/main" name="HeadlinesVTI">
  <a:themeElements>
    <a:clrScheme name="AnalogousFromDarkSeedLeftStep">
      <a:dk1>
        <a:srgbClr val="000000"/>
      </a:dk1>
      <a:lt1>
        <a:srgbClr val="FFFFFF"/>
      </a:lt1>
      <a:dk2>
        <a:srgbClr val="1A212E"/>
      </a:dk2>
      <a:lt2>
        <a:srgbClr val="F0F3F1"/>
      </a:lt2>
      <a:accent1>
        <a:srgbClr val="E729A7"/>
      </a:accent1>
      <a:accent2>
        <a:srgbClr val="C517D5"/>
      </a:accent2>
      <a:accent3>
        <a:srgbClr val="8829E7"/>
      </a:accent3>
      <a:accent4>
        <a:srgbClr val="3E30D9"/>
      </a:accent4>
      <a:accent5>
        <a:srgbClr val="2968E7"/>
      </a:accent5>
      <a:accent6>
        <a:srgbClr val="17A5D5"/>
      </a:accent6>
      <a:hlink>
        <a:srgbClr val="3F54BF"/>
      </a:hlink>
      <a:folHlink>
        <a:srgbClr val="7F7F7F"/>
      </a:folHlink>
    </a:clrScheme>
    <a:fontScheme name="Custom 211">
      <a:majorFont>
        <a:latin typeface="Sitka Banner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8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6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VTI" id="{66EB4A02-0C0F-47F1-9F48-4E6882B9F967}" vid="{F3552358-4452-4FDA-9568-4F5DA32F7A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917</Words>
  <Application>Microsoft Office PowerPoint</Application>
  <PresentationFormat>On-screen Show (4:3)</PresentationFormat>
  <Paragraphs>84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Avenir Next LT Pro</vt:lpstr>
      <vt:lpstr>Calibri</vt:lpstr>
      <vt:lpstr>Sitka Banner</vt:lpstr>
      <vt:lpstr>HeadlinesVTI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Florencio Ragos</cp:lastModifiedBy>
  <cp:revision>9</cp:revision>
  <dcterms:created xsi:type="dcterms:W3CDTF">2022-05-28T14:22:14Z</dcterms:created>
  <dcterms:modified xsi:type="dcterms:W3CDTF">2022-05-28T23:24:35Z</dcterms:modified>
</cp:coreProperties>
</file>