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p:cViewPr varScale="1">
        <p:scale>
          <a:sx n="111" d="100"/>
          <a:sy n="111" d="100"/>
        </p:scale>
        <p:origin x="39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81" y="802300"/>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6"/>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10/16/2021</a:t>
            </a:fld>
            <a:endParaRPr lang="en-US" dirty="0"/>
          </a:p>
        </p:txBody>
      </p:sp>
      <p:sp>
        <p:nvSpPr>
          <p:cNvPr id="5" name="Footer Placeholder 4"/>
          <p:cNvSpPr>
            <a:spLocks noGrp="1"/>
          </p:cNvSpPr>
          <p:nvPr>
            <p:ph type="ftr" sz="quarter" idx="11"/>
          </p:nvPr>
        </p:nvSpPr>
        <p:spPr>
          <a:xfrm>
            <a:off x="2416501" y="329309"/>
            <a:ext cx="4973915" cy="309201"/>
          </a:xfrm>
        </p:spPr>
        <p:txBody>
          <a:bodyPr/>
          <a:lstStyle/>
          <a:p>
            <a:endParaRPr lang="en-US" dirty="0"/>
          </a:p>
        </p:txBody>
      </p:sp>
      <p:sp>
        <p:nvSpPr>
          <p:cNvPr id="6" name="Slide Number Placeholder 5"/>
          <p:cNvSpPr>
            <a:spLocks noGrp="1"/>
          </p:cNvSpPr>
          <p:nvPr>
            <p:ph type="sldNum" sz="quarter" idx="12"/>
          </p:nvPr>
        </p:nvSpPr>
        <p:spPr>
          <a:xfrm>
            <a:off x="1437665"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3"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5"/>
            <a:ext cx="1615743"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3" y="798975"/>
            <a:ext cx="7828831"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5"/>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10/16/2021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3"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5"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7"/>
            <a:ext cx="8630447"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10/16/2021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7"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91"/>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9"/>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10/16/2021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3"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2" y="804165"/>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51"/>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71"/>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3" y="2023005"/>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3"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10/16/2021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3"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10/16/2021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3"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10/16/2021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2"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1"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2" y="3205493"/>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10/16/2021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8" y="482172"/>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7"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4"/>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30"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3" y="5469858"/>
            <a:ext cx="5527351" cy="320123"/>
          </a:xfrm>
        </p:spPr>
        <p:txBody>
          <a:bodyPr/>
          <a:lstStyle>
            <a:lvl1pPr algn="l">
              <a:defRPr/>
            </a:lvl1pPr>
          </a:lstStyle>
          <a:p>
            <a:fld id="{48A87A34-81AB-432B-8DAE-1953F412C126}" type="datetimeFigureOut">
              <a:rPr lang="en-US" dirty="0"/>
              <a:pPr/>
              <a:t>10/16/2021</a:t>
            </a:fld>
            <a:endParaRPr lang="en-US" dirty="0"/>
          </a:p>
        </p:txBody>
      </p:sp>
      <p:sp>
        <p:nvSpPr>
          <p:cNvPr id="6" name="Footer Placeholder 5"/>
          <p:cNvSpPr>
            <a:spLocks noGrp="1"/>
          </p:cNvSpPr>
          <p:nvPr>
            <p:ph type="ftr" sz="quarter" idx="11"/>
          </p:nvPr>
        </p:nvSpPr>
        <p:spPr>
          <a:xfrm>
            <a:off x="1447383" y="318642"/>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3"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8"/>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80" y="804521"/>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80" y="2015734"/>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9"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10/16/2021</a:t>
            </a:fld>
            <a:endParaRPr lang="en-US" dirty="0"/>
          </a:p>
        </p:txBody>
      </p:sp>
      <p:sp>
        <p:nvSpPr>
          <p:cNvPr id="5" name="Footer Placeholder 4"/>
          <p:cNvSpPr>
            <a:spLocks noGrp="1"/>
          </p:cNvSpPr>
          <p:nvPr>
            <p:ph type="ftr" sz="quarter" idx="3"/>
          </p:nvPr>
        </p:nvSpPr>
        <p:spPr>
          <a:xfrm>
            <a:off x="1451579" y="329309"/>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1"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DE8EE-7D9E-46FF-9DF4-D23DDEA121D6}"/>
              </a:ext>
            </a:extLst>
          </p:cNvPr>
          <p:cNvSpPr>
            <a:spLocks noGrp="1"/>
          </p:cNvSpPr>
          <p:nvPr>
            <p:ph type="ctrTitle"/>
          </p:nvPr>
        </p:nvSpPr>
        <p:spPr/>
        <p:txBody>
          <a:bodyPr>
            <a:normAutofit fontScale="90000"/>
          </a:bodyPr>
          <a:lstStyle/>
          <a:p>
            <a:r>
              <a:rPr lang="en-US" dirty="0"/>
              <a:t>When the going gets tough, the faithful gets going</a:t>
            </a:r>
          </a:p>
        </p:txBody>
      </p:sp>
      <p:sp>
        <p:nvSpPr>
          <p:cNvPr id="3" name="Subtitle 2">
            <a:extLst>
              <a:ext uri="{FF2B5EF4-FFF2-40B4-BE49-F238E27FC236}">
                <a16:creationId xmlns:a16="http://schemas.microsoft.com/office/drawing/2014/main" id="{588E6112-6085-4A02-A11F-9D09D1419CDB}"/>
              </a:ext>
            </a:extLst>
          </p:cNvPr>
          <p:cNvSpPr>
            <a:spLocks noGrp="1"/>
          </p:cNvSpPr>
          <p:nvPr>
            <p:ph type="subTitle" idx="1"/>
          </p:nvPr>
        </p:nvSpPr>
        <p:spPr/>
        <p:txBody>
          <a:bodyPr>
            <a:normAutofit/>
          </a:bodyPr>
          <a:lstStyle/>
          <a:p>
            <a:r>
              <a:rPr lang="en-US" sz="2000" dirty="0"/>
              <a:t>A Reminder on biblical view of suffering, 2 timothy 1:8</a:t>
            </a:r>
          </a:p>
        </p:txBody>
      </p:sp>
    </p:spTree>
    <p:extLst>
      <p:ext uri="{BB962C8B-B14F-4D97-AF65-F5344CB8AC3E}">
        <p14:creationId xmlns:p14="http://schemas.microsoft.com/office/powerpoint/2010/main" val="2323657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p:txBody>
          <a:bodyPr>
            <a:normAutofit fontScale="92500" lnSpcReduction="20000"/>
          </a:bodyPr>
          <a:lstStyle/>
          <a:p>
            <a:pPr marL="0" indent="0">
              <a:buNone/>
            </a:pPr>
            <a:r>
              <a:rPr lang="en-US" sz="3200" dirty="0"/>
              <a:t>1. Suffer for the Cost of the gospel. v. 8a</a:t>
            </a:r>
          </a:p>
          <a:p>
            <a:r>
              <a:rPr lang="en-US" sz="3200" dirty="0"/>
              <a:t>To suffer the shame of the cross is to live in holiness!</a:t>
            </a:r>
          </a:p>
          <a:p>
            <a:r>
              <a:rPr lang="en-US" sz="3200" dirty="0"/>
              <a:t>Christ was crucified so that we can be clothed with His own righteousness. </a:t>
            </a:r>
          </a:p>
          <a:p>
            <a:r>
              <a:rPr lang="en-US" sz="3200" dirty="0"/>
              <a:t>We are to live our lives set-apart from the taint and influence of the world. </a:t>
            </a:r>
          </a:p>
        </p:txBody>
      </p:sp>
    </p:spTree>
    <p:extLst>
      <p:ext uri="{BB962C8B-B14F-4D97-AF65-F5344CB8AC3E}">
        <p14:creationId xmlns:p14="http://schemas.microsoft.com/office/powerpoint/2010/main" val="2927266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p:txBody>
          <a:bodyPr>
            <a:normAutofit lnSpcReduction="10000"/>
          </a:bodyPr>
          <a:lstStyle/>
          <a:p>
            <a:pPr marL="0" indent="0">
              <a:buNone/>
            </a:pPr>
            <a:r>
              <a:rPr lang="en-US" sz="3200" dirty="0"/>
              <a:t>1. Suffer for the Cost of the gospel. v. 8a</a:t>
            </a:r>
          </a:p>
          <a:p>
            <a:r>
              <a:rPr lang="en-US" sz="3200" dirty="0"/>
              <a:t>To make every effort to please God.</a:t>
            </a:r>
          </a:p>
          <a:p>
            <a:r>
              <a:rPr lang="en-US" sz="3200" dirty="0"/>
              <a:t>To take care of our testimony. </a:t>
            </a:r>
          </a:p>
          <a:p>
            <a:r>
              <a:rPr lang="en-US" sz="3200" dirty="0"/>
              <a:t>Be ready to face dangers and hardships.</a:t>
            </a:r>
          </a:p>
          <a:p>
            <a:r>
              <a:rPr lang="en-US" sz="3200" dirty="0"/>
              <a:t>Serving God engages us in combat with the enemy. </a:t>
            </a:r>
          </a:p>
        </p:txBody>
      </p:sp>
    </p:spTree>
    <p:extLst>
      <p:ext uri="{BB962C8B-B14F-4D97-AF65-F5344CB8AC3E}">
        <p14:creationId xmlns:p14="http://schemas.microsoft.com/office/powerpoint/2010/main" val="210597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p:txBody>
          <a:bodyPr>
            <a:normAutofit lnSpcReduction="10000"/>
          </a:bodyPr>
          <a:lstStyle/>
          <a:p>
            <a:pPr marL="0" indent="0">
              <a:buNone/>
            </a:pPr>
            <a:r>
              <a:rPr lang="en-US" sz="3200" dirty="0"/>
              <a:t>1. Suffer for the Cost of the gospel. v. 8a</a:t>
            </a:r>
          </a:p>
          <a:p>
            <a:r>
              <a:rPr lang="en-US" sz="3200" dirty="0"/>
              <a:t>The Disciples were sent as sheep among wolves.</a:t>
            </a:r>
          </a:p>
          <a:p>
            <a:r>
              <a:rPr lang="en-US" sz="3200" dirty="0"/>
              <a:t>They were persecuted. Matt. 10:16-17; Rom. 8:36-38.</a:t>
            </a:r>
          </a:p>
          <a:p>
            <a:r>
              <a:rPr lang="en-US" sz="3200" dirty="0"/>
              <a:t>God’s people will have to ensure trials and difficulties.</a:t>
            </a:r>
          </a:p>
          <a:p>
            <a:r>
              <a:rPr lang="en-US" sz="3200" dirty="0"/>
              <a:t>Heb. 11:35b-38.</a:t>
            </a:r>
          </a:p>
        </p:txBody>
      </p:sp>
    </p:spTree>
    <p:extLst>
      <p:ext uri="{BB962C8B-B14F-4D97-AF65-F5344CB8AC3E}">
        <p14:creationId xmlns:p14="http://schemas.microsoft.com/office/powerpoint/2010/main" val="1379961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p:txBody>
          <a:bodyPr>
            <a:normAutofit/>
          </a:bodyPr>
          <a:lstStyle/>
          <a:p>
            <a:pPr marL="0" indent="0">
              <a:buNone/>
            </a:pPr>
            <a:r>
              <a:rPr lang="en-US" sz="3200" dirty="0"/>
              <a:t>1. Suffer for the Cost of the gospel. v. 8a</a:t>
            </a:r>
          </a:p>
          <a:p>
            <a:r>
              <a:rPr lang="en-US" sz="3200" dirty="0"/>
              <a:t>It is not going to be easy. It will cost you.</a:t>
            </a:r>
          </a:p>
          <a:p>
            <a:r>
              <a:rPr lang="en-US" sz="3200" dirty="0"/>
              <a:t>There will be attacks from within and from without.</a:t>
            </a:r>
          </a:p>
          <a:p>
            <a:r>
              <a:rPr lang="en-US" sz="3200" dirty="0"/>
              <a:t>Christ suffered for our salvation, we are to suffer for His Testimony. John 15:20</a:t>
            </a:r>
          </a:p>
        </p:txBody>
      </p:sp>
    </p:spTree>
    <p:extLst>
      <p:ext uri="{BB962C8B-B14F-4D97-AF65-F5344CB8AC3E}">
        <p14:creationId xmlns:p14="http://schemas.microsoft.com/office/powerpoint/2010/main" val="2284712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p:txBody>
          <a:bodyPr>
            <a:normAutofit/>
          </a:bodyPr>
          <a:lstStyle/>
          <a:p>
            <a:pPr marL="0" indent="0">
              <a:buNone/>
            </a:pPr>
            <a:r>
              <a:rPr lang="en-US" sz="3200" dirty="0"/>
              <a:t>2. Suffer for the Cause of the gospel. v. 8b</a:t>
            </a:r>
          </a:p>
          <a:p>
            <a:r>
              <a:rPr lang="en-US" sz="3200" i="1" dirty="0"/>
              <a:t>“but join with me in suffering for the gospel”</a:t>
            </a:r>
          </a:p>
          <a:p>
            <a:r>
              <a:rPr lang="en-US" sz="3200" dirty="0"/>
              <a:t>If you’re going to choose hardships and suffering, at least choose to suffer for a worthy cause.</a:t>
            </a:r>
          </a:p>
          <a:p>
            <a:r>
              <a:rPr lang="en-US" sz="3200" dirty="0"/>
              <a:t>What could be worthier than Jesus’ kingdom?</a:t>
            </a:r>
          </a:p>
        </p:txBody>
      </p:sp>
    </p:spTree>
    <p:extLst>
      <p:ext uri="{BB962C8B-B14F-4D97-AF65-F5344CB8AC3E}">
        <p14:creationId xmlns:p14="http://schemas.microsoft.com/office/powerpoint/2010/main" val="3534746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80" y="2015734"/>
            <a:ext cx="10030178" cy="3450613"/>
          </a:xfrm>
        </p:spPr>
        <p:txBody>
          <a:bodyPr>
            <a:normAutofit/>
          </a:bodyPr>
          <a:lstStyle/>
          <a:p>
            <a:pPr marL="0" indent="0">
              <a:buNone/>
            </a:pPr>
            <a:r>
              <a:rPr lang="en-US" sz="3200" dirty="0"/>
              <a:t>2. Suffer for the Cause of the gospel. v. 8b</a:t>
            </a:r>
          </a:p>
          <a:p>
            <a:r>
              <a:rPr lang="en-US" sz="3200" dirty="0"/>
              <a:t>When we suffer for the gospel, we’re suffering to take the </a:t>
            </a:r>
            <a:r>
              <a:rPr lang="en-US" sz="3200" b="1" i="1" dirty="0"/>
              <a:t>greatest news </a:t>
            </a:r>
            <a:r>
              <a:rPr lang="en-US" sz="3200" dirty="0"/>
              <a:t>in human history to those who are perishing, so that they can have eternal life! </a:t>
            </a:r>
          </a:p>
          <a:p>
            <a:r>
              <a:rPr lang="en-US" sz="3200" dirty="0"/>
              <a:t>Why? Due to sin, all about human existence is </a:t>
            </a:r>
            <a:r>
              <a:rPr lang="en-US" sz="3200" b="1" i="1" dirty="0"/>
              <a:t>bad news</a:t>
            </a:r>
            <a:r>
              <a:rPr lang="en-US" sz="3200" dirty="0"/>
              <a:t>.</a:t>
            </a:r>
          </a:p>
        </p:txBody>
      </p:sp>
    </p:spTree>
    <p:extLst>
      <p:ext uri="{BB962C8B-B14F-4D97-AF65-F5344CB8AC3E}">
        <p14:creationId xmlns:p14="http://schemas.microsoft.com/office/powerpoint/2010/main" val="564570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80" y="2015734"/>
            <a:ext cx="10030178" cy="3450613"/>
          </a:xfrm>
        </p:spPr>
        <p:txBody>
          <a:bodyPr>
            <a:normAutofit/>
          </a:bodyPr>
          <a:lstStyle/>
          <a:p>
            <a:pPr marL="0" indent="0">
              <a:buNone/>
            </a:pPr>
            <a:r>
              <a:rPr lang="en-US" sz="3200" dirty="0"/>
              <a:t>2. Suffer for the Cause of the gospel. v. 8b</a:t>
            </a:r>
          </a:p>
          <a:p>
            <a:r>
              <a:rPr lang="en-US" sz="3200" dirty="0"/>
              <a:t>Humanity is without hope.</a:t>
            </a:r>
          </a:p>
          <a:p>
            <a:r>
              <a:rPr lang="en-US" sz="3200" dirty="0"/>
              <a:t>God’s wrath is upon him and he is unable to save himself.</a:t>
            </a:r>
          </a:p>
          <a:p>
            <a:r>
              <a:rPr lang="en-US" sz="3200" dirty="0"/>
              <a:t>God’s mercy provided a way of escape this worst of predicaments.</a:t>
            </a:r>
          </a:p>
        </p:txBody>
      </p:sp>
    </p:spTree>
    <p:extLst>
      <p:ext uri="{BB962C8B-B14F-4D97-AF65-F5344CB8AC3E}">
        <p14:creationId xmlns:p14="http://schemas.microsoft.com/office/powerpoint/2010/main" val="3670202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80" y="2015734"/>
            <a:ext cx="10030178" cy="3450613"/>
          </a:xfrm>
        </p:spPr>
        <p:txBody>
          <a:bodyPr>
            <a:normAutofit/>
          </a:bodyPr>
          <a:lstStyle/>
          <a:p>
            <a:pPr marL="0" indent="0">
              <a:buNone/>
            </a:pPr>
            <a:r>
              <a:rPr lang="en-US" sz="3200" dirty="0"/>
              <a:t>2. Suffer for the Cause of the gospel. v. 8b</a:t>
            </a:r>
          </a:p>
          <a:p>
            <a:r>
              <a:rPr lang="en-US" sz="3200" dirty="0"/>
              <a:t>Jesus Christ was sent to suffer on the cross to save man.</a:t>
            </a:r>
          </a:p>
          <a:p>
            <a:r>
              <a:rPr lang="en-US" sz="3200" dirty="0"/>
              <a:t>To satisfy the justice that God requires to sin.</a:t>
            </a:r>
          </a:p>
          <a:p>
            <a:r>
              <a:rPr lang="en-US" sz="3200" dirty="0"/>
              <a:t>He rose for them dead to reconcile to God those who will repent and in faith commit their lives to Him.</a:t>
            </a:r>
          </a:p>
        </p:txBody>
      </p:sp>
    </p:spTree>
    <p:extLst>
      <p:ext uri="{BB962C8B-B14F-4D97-AF65-F5344CB8AC3E}">
        <p14:creationId xmlns:p14="http://schemas.microsoft.com/office/powerpoint/2010/main" val="887382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80" y="2015734"/>
            <a:ext cx="10030178" cy="3450613"/>
          </a:xfrm>
        </p:spPr>
        <p:txBody>
          <a:bodyPr>
            <a:normAutofit lnSpcReduction="10000"/>
          </a:bodyPr>
          <a:lstStyle/>
          <a:p>
            <a:pPr marL="0" indent="0">
              <a:buNone/>
            </a:pPr>
            <a:r>
              <a:rPr lang="en-US" sz="3200" dirty="0"/>
              <a:t>2. Suffer for the Cause of the gospel. v. 8b</a:t>
            </a:r>
          </a:p>
          <a:p>
            <a:r>
              <a:rPr lang="en-US" sz="3200" dirty="0"/>
              <a:t>That’s the greatest news!</a:t>
            </a:r>
          </a:p>
          <a:p>
            <a:r>
              <a:rPr lang="en-US" sz="3200" dirty="0"/>
              <a:t>Read Matt. 13:44; 45-46</a:t>
            </a:r>
          </a:p>
          <a:p>
            <a:r>
              <a:rPr lang="en-US" sz="3200" dirty="0"/>
              <a:t>The gospel is that pearl of great price.</a:t>
            </a:r>
          </a:p>
          <a:p>
            <a:r>
              <a:rPr lang="en-US" sz="3200" dirty="0"/>
              <a:t>Christ and His gospel are worth suffering for.</a:t>
            </a:r>
          </a:p>
        </p:txBody>
      </p:sp>
    </p:spTree>
    <p:extLst>
      <p:ext uri="{BB962C8B-B14F-4D97-AF65-F5344CB8AC3E}">
        <p14:creationId xmlns:p14="http://schemas.microsoft.com/office/powerpoint/2010/main" val="60608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80" y="2015734"/>
            <a:ext cx="10030178" cy="3450613"/>
          </a:xfrm>
        </p:spPr>
        <p:txBody>
          <a:bodyPr>
            <a:normAutofit/>
          </a:bodyPr>
          <a:lstStyle/>
          <a:p>
            <a:pPr marL="0" indent="0">
              <a:buNone/>
            </a:pPr>
            <a:r>
              <a:rPr lang="en-US" sz="3200" dirty="0"/>
              <a:t>2. Suffer for the Cause of the gospel. v. 8b</a:t>
            </a:r>
          </a:p>
          <a:p>
            <a:r>
              <a:rPr lang="en-US" sz="3200" dirty="0"/>
              <a:t>Paul knew this! Read Phil. 3:8-10</a:t>
            </a:r>
          </a:p>
          <a:p>
            <a:r>
              <a:rPr lang="en-US" sz="3200" i="1" dirty="0"/>
              <a:t>When we suffer for the gospel, we are one with Paul, the other apostles, and with the long line of faithful saints who have handed the torch down to our day. </a:t>
            </a:r>
          </a:p>
        </p:txBody>
      </p:sp>
    </p:spTree>
    <p:extLst>
      <p:ext uri="{BB962C8B-B14F-4D97-AF65-F5344CB8AC3E}">
        <p14:creationId xmlns:p14="http://schemas.microsoft.com/office/powerpoint/2010/main" val="2075279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 Introduction</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p:txBody>
          <a:bodyPr>
            <a:noAutofit/>
          </a:bodyPr>
          <a:lstStyle/>
          <a:p>
            <a:r>
              <a:rPr lang="en-US" sz="3200" dirty="0"/>
              <a:t>The issue of walking away from the faith is real.</a:t>
            </a:r>
          </a:p>
          <a:p>
            <a:r>
              <a:rPr lang="en-US" sz="3200" dirty="0"/>
              <a:t>When expectations are not met, frustration sets in. </a:t>
            </a:r>
          </a:p>
          <a:p>
            <a:r>
              <a:rPr lang="en-US" sz="3200" i="1" dirty="0"/>
              <a:t>If the foundations are destroyed, what can the righteous do?” </a:t>
            </a:r>
            <a:r>
              <a:rPr lang="en-US" sz="3200" dirty="0"/>
              <a:t>Ps. 11:3</a:t>
            </a:r>
          </a:p>
          <a:p>
            <a:r>
              <a:rPr lang="en-US" sz="3200" dirty="0"/>
              <a:t>There is no crown without the cross!</a:t>
            </a:r>
          </a:p>
          <a:p>
            <a:r>
              <a:rPr lang="en-US" sz="3200" dirty="0"/>
              <a:t>Read 2 Tim. 1:8</a:t>
            </a:r>
          </a:p>
        </p:txBody>
      </p:sp>
    </p:spTree>
    <p:extLst>
      <p:ext uri="{BB962C8B-B14F-4D97-AF65-F5344CB8AC3E}">
        <p14:creationId xmlns:p14="http://schemas.microsoft.com/office/powerpoint/2010/main" val="1105049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80" y="2015734"/>
            <a:ext cx="10030178" cy="3450613"/>
          </a:xfrm>
        </p:spPr>
        <p:txBody>
          <a:bodyPr>
            <a:normAutofit/>
          </a:bodyPr>
          <a:lstStyle/>
          <a:p>
            <a:pPr marL="0" indent="0">
              <a:buNone/>
            </a:pPr>
            <a:r>
              <a:rPr lang="en-US" sz="3200" dirty="0"/>
              <a:t>2. Suffer for the Cause of the gospel. v. 8b</a:t>
            </a:r>
          </a:p>
          <a:p>
            <a:r>
              <a:rPr lang="en-US" sz="3200" dirty="0"/>
              <a:t>To suffer for the gospel means we are to get out of our own way to share it to the lost, even if it cost our comfort, security, pride, even our lives.</a:t>
            </a:r>
          </a:p>
          <a:p>
            <a:r>
              <a:rPr lang="en-US" sz="3200" i="1" dirty="0"/>
              <a:t>When was the last time you shared the gospel to someone? </a:t>
            </a:r>
          </a:p>
        </p:txBody>
      </p:sp>
    </p:spTree>
    <p:extLst>
      <p:ext uri="{BB962C8B-B14F-4D97-AF65-F5344CB8AC3E}">
        <p14:creationId xmlns:p14="http://schemas.microsoft.com/office/powerpoint/2010/main" val="4182088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80" y="2015734"/>
            <a:ext cx="10030178" cy="3450613"/>
          </a:xfrm>
        </p:spPr>
        <p:txBody>
          <a:bodyPr>
            <a:normAutofit/>
          </a:bodyPr>
          <a:lstStyle/>
          <a:p>
            <a:pPr marL="0" indent="0">
              <a:buNone/>
            </a:pPr>
            <a:r>
              <a:rPr lang="en-US" sz="3200" dirty="0"/>
              <a:t>2. Suffer for the Cause of the gospel. v. 8b</a:t>
            </a:r>
          </a:p>
          <a:p>
            <a:r>
              <a:rPr lang="en-US" sz="3200" dirty="0"/>
              <a:t>It is the greatest cause in the history of the world.</a:t>
            </a:r>
          </a:p>
          <a:p>
            <a:r>
              <a:rPr lang="en-US" sz="3200" dirty="0"/>
              <a:t>One day soon, the kingdom of this world will become the kingdom of our Lord Jesus Christ forever. Rev. 11:15</a:t>
            </a:r>
          </a:p>
        </p:txBody>
      </p:sp>
    </p:spTree>
    <p:extLst>
      <p:ext uri="{BB962C8B-B14F-4D97-AF65-F5344CB8AC3E}">
        <p14:creationId xmlns:p14="http://schemas.microsoft.com/office/powerpoint/2010/main" val="2374011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80" y="2015734"/>
            <a:ext cx="10030178" cy="3450613"/>
          </a:xfrm>
        </p:spPr>
        <p:txBody>
          <a:bodyPr>
            <a:normAutofit/>
          </a:bodyPr>
          <a:lstStyle/>
          <a:p>
            <a:pPr marL="0" indent="0">
              <a:buNone/>
            </a:pPr>
            <a:r>
              <a:rPr lang="en-US" sz="3200" dirty="0"/>
              <a:t>3. Suffer according to the power of God. v. 8c</a:t>
            </a:r>
          </a:p>
          <a:p>
            <a:r>
              <a:rPr lang="en-US" sz="3200" i="1" dirty="0"/>
              <a:t>“according to the power of God”</a:t>
            </a:r>
          </a:p>
          <a:p>
            <a:r>
              <a:rPr lang="en-US" sz="3200" dirty="0"/>
              <a:t>How can Paul maintain any hope in his gloomy situation?</a:t>
            </a:r>
          </a:p>
          <a:p>
            <a:r>
              <a:rPr lang="en-US" sz="3200" dirty="0"/>
              <a:t>His perspective is always beyond what is obvious and physical.</a:t>
            </a:r>
          </a:p>
        </p:txBody>
      </p:sp>
    </p:spTree>
    <p:extLst>
      <p:ext uri="{BB962C8B-B14F-4D97-AF65-F5344CB8AC3E}">
        <p14:creationId xmlns:p14="http://schemas.microsoft.com/office/powerpoint/2010/main" val="1411764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79" y="2015734"/>
            <a:ext cx="10823809" cy="3850228"/>
          </a:xfrm>
        </p:spPr>
        <p:txBody>
          <a:bodyPr>
            <a:normAutofit lnSpcReduction="10000"/>
          </a:bodyPr>
          <a:lstStyle/>
          <a:p>
            <a:pPr marL="0" indent="0">
              <a:buNone/>
            </a:pPr>
            <a:r>
              <a:rPr lang="en-US" sz="3200" dirty="0"/>
              <a:t>3. Suffer according to the power of God. v. 8c</a:t>
            </a:r>
          </a:p>
          <a:p>
            <a:r>
              <a:rPr lang="en-US" sz="3200" dirty="0"/>
              <a:t>He considered himself a prisoner by no other than the Lord Himself.</a:t>
            </a:r>
          </a:p>
          <a:p>
            <a:r>
              <a:rPr lang="en-US" sz="3200" dirty="0"/>
              <a:t>He endured because he know, God is sovereign in his situation.</a:t>
            </a:r>
          </a:p>
          <a:p>
            <a:r>
              <a:rPr lang="en-US" sz="3200" dirty="0"/>
              <a:t>God has a purpose in allowing people to do wrong things to His servants.</a:t>
            </a:r>
          </a:p>
        </p:txBody>
      </p:sp>
    </p:spTree>
    <p:extLst>
      <p:ext uri="{BB962C8B-B14F-4D97-AF65-F5344CB8AC3E}">
        <p14:creationId xmlns:p14="http://schemas.microsoft.com/office/powerpoint/2010/main" val="2291257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79" y="2015734"/>
            <a:ext cx="10823809" cy="3850228"/>
          </a:xfrm>
        </p:spPr>
        <p:txBody>
          <a:bodyPr>
            <a:normAutofit/>
          </a:bodyPr>
          <a:lstStyle/>
          <a:p>
            <a:pPr marL="0" indent="0">
              <a:buNone/>
            </a:pPr>
            <a:r>
              <a:rPr lang="en-US" sz="3200" dirty="0"/>
              <a:t>3. Suffer according to the power of God. v. 8c</a:t>
            </a:r>
          </a:p>
          <a:p>
            <a:r>
              <a:rPr lang="en-US" sz="3200" i="1" dirty="0"/>
              <a:t>“Join with me in suffering for the gospel according to the power of God.” </a:t>
            </a:r>
          </a:p>
          <a:p>
            <a:r>
              <a:rPr lang="en-US" sz="3200" dirty="0"/>
              <a:t>Paul had learned to rely on God’s power to endure trials.</a:t>
            </a:r>
          </a:p>
          <a:p>
            <a:r>
              <a:rPr lang="en-US" sz="3200" dirty="0"/>
              <a:t>2 Cor. 12  </a:t>
            </a:r>
          </a:p>
        </p:txBody>
      </p:sp>
    </p:spTree>
    <p:extLst>
      <p:ext uri="{BB962C8B-B14F-4D97-AF65-F5344CB8AC3E}">
        <p14:creationId xmlns:p14="http://schemas.microsoft.com/office/powerpoint/2010/main" val="396564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80" y="2015734"/>
            <a:ext cx="10288972" cy="3850228"/>
          </a:xfrm>
        </p:spPr>
        <p:txBody>
          <a:bodyPr>
            <a:normAutofit lnSpcReduction="10000"/>
          </a:bodyPr>
          <a:lstStyle/>
          <a:p>
            <a:pPr marL="0" indent="0">
              <a:buNone/>
            </a:pPr>
            <a:r>
              <a:rPr lang="en-US" sz="3200" dirty="0"/>
              <a:t>3. Suffer according to the power of God. v. 8c</a:t>
            </a:r>
          </a:p>
          <a:p>
            <a:r>
              <a:rPr lang="en-US" sz="3200" dirty="0"/>
              <a:t>Read 2 Cor. 12:9</a:t>
            </a:r>
          </a:p>
          <a:p>
            <a:r>
              <a:rPr lang="en-US" sz="3200" dirty="0"/>
              <a:t>It is in our weakness that God’s strength is perfected in us and displayed to others. </a:t>
            </a:r>
          </a:p>
          <a:p>
            <a:r>
              <a:rPr lang="en-US" sz="3200" dirty="0"/>
              <a:t>It is in impossible situations that we are forced to cast ourselves in the power of the Lord.</a:t>
            </a:r>
          </a:p>
        </p:txBody>
      </p:sp>
    </p:spTree>
    <p:extLst>
      <p:ext uri="{BB962C8B-B14F-4D97-AF65-F5344CB8AC3E}">
        <p14:creationId xmlns:p14="http://schemas.microsoft.com/office/powerpoint/2010/main" val="850489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Iv. conclusion</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80" y="2015734"/>
            <a:ext cx="10288972" cy="3850228"/>
          </a:xfrm>
        </p:spPr>
        <p:txBody>
          <a:bodyPr>
            <a:normAutofit/>
          </a:bodyPr>
          <a:lstStyle/>
          <a:p>
            <a:r>
              <a:rPr lang="en-US" sz="3200" dirty="0"/>
              <a:t>Trials and tribulations are part and parcel of our Christian lives. 1 Pet. 4:12</a:t>
            </a:r>
          </a:p>
          <a:p>
            <a:r>
              <a:rPr lang="en-US" sz="3200" dirty="0"/>
              <a:t>It’s inevitable, especially when you try to live the Christian life faithfully.</a:t>
            </a:r>
          </a:p>
          <a:p>
            <a:r>
              <a:rPr lang="en-US" sz="3200" dirty="0"/>
              <a:t>Yet it is all worth it when you suffer for the gospel.</a:t>
            </a:r>
          </a:p>
          <a:p>
            <a:endParaRPr lang="en-US" sz="3200" dirty="0" err="1"/>
          </a:p>
        </p:txBody>
      </p:sp>
    </p:spTree>
    <p:extLst>
      <p:ext uri="{BB962C8B-B14F-4D97-AF65-F5344CB8AC3E}">
        <p14:creationId xmlns:p14="http://schemas.microsoft.com/office/powerpoint/2010/main" val="3943708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Iv. conclusion</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80" y="2015734"/>
            <a:ext cx="10288972" cy="3850228"/>
          </a:xfrm>
        </p:spPr>
        <p:txBody>
          <a:bodyPr>
            <a:normAutofit/>
          </a:bodyPr>
          <a:lstStyle/>
          <a:p>
            <a:r>
              <a:rPr lang="en-US" sz="3200" dirty="0"/>
              <a:t>We are commanded by God through the apostle Paul to suffer according to His power.</a:t>
            </a:r>
          </a:p>
          <a:p>
            <a:r>
              <a:rPr lang="en-US" sz="3200" dirty="0"/>
              <a:t>“what can the righteous do”? </a:t>
            </a:r>
          </a:p>
        </p:txBody>
      </p:sp>
    </p:spTree>
    <p:extLst>
      <p:ext uri="{BB962C8B-B14F-4D97-AF65-F5344CB8AC3E}">
        <p14:creationId xmlns:p14="http://schemas.microsoft.com/office/powerpoint/2010/main" val="3415511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Iv. conclusion</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80" y="2015734"/>
            <a:ext cx="10288972" cy="3850228"/>
          </a:xfrm>
        </p:spPr>
        <p:txBody>
          <a:bodyPr>
            <a:normAutofit/>
          </a:bodyPr>
          <a:lstStyle/>
          <a:p>
            <a:pPr marL="0" indent="0">
              <a:buNone/>
            </a:pPr>
            <a:r>
              <a:rPr lang="en-US" sz="3200" dirty="0"/>
              <a:t>a. Don’t run from God, immediately bring your situation to Him.</a:t>
            </a:r>
          </a:p>
          <a:p>
            <a:r>
              <a:rPr lang="en-US" sz="3200" dirty="0"/>
              <a:t>We are limited, He is not. God longs to heal us. Ps 34:18</a:t>
            </a:r>
          </a:p>
          <a:p>
            <a:r>
              <a:rPr lang="en-US" sz="3200" dirty="0"/>
              <a:t>Ps. 147:3</a:t>
            </a:r>
          </a:p>
          <a:p>
            <a:r>
              <a:rPr lang="en-US" sz="3200" dirty="0"/>
              <a:t>Our trials are meant for His glory and for our good.</a:t>
            </a:r>
          </a:p>
        </p:txBody>
      </p:sp>
    </p:spTree>
    <p:extLst>
      <p:ext uri="{BB962C8B-B14F-4D97-AF65-F5344CB8AC3E}">
        <p14:creationId xmlns:p14="http://schemas.microsoft.com/office/powerpoint/2010/main" val="737361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Iv. conclusion</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80" y="2015734"/>
            <a:ext cx="10288972" cy="3850228"/>
          </a:xfrm>
        </p:spPr>
        <p:txBody>
          <a:bodyPr>
            <a:normAutofit/>
          </a:bodyPr>
          <a:lstStyle/>
          <a:p>
            <a:pPr marL="0" indent="0">
              <a:buNone/>
            </a:pPr>
            <a:r>
              <a:rPr lang="en-US" sz="3200" dirty="0"/>
              <a:t>b. Don’t run from church, immerse in His word. </a:t>
            </a:r>
          </a:p>
          <a:p>
            <a:r>
              <a:rPr lang="en-US" sz="3200" dirty="0"/>
              <a:t>The church is designed by God to be your refuge.</a:t>
            </a:r>
          </a:p>
          <a:p>
            <a:r>
              <a:rPr lang="en-US" sz="3200" dirty="0"/>
              <a:t>Surround yourself with brethren who speak biblical hope and encouragement.</a:t>
            </a:r>
          </a:p>
          <a:p>
            <a:r>
              <a:rPr lang="en-US" sz="3200" dirty="0"/>
              <a:t>Fill your life with God’s word. Phil 4:6-7</a:t>
            </a:r>
          </a:p>
        </p:txBody>
      </p:sp>
    </p:spTree>
    <p:extLst>
      <p:ext uri="{BB962C8B-B14F-4D97-AF65-F5344CB8AC3E}">
        <p14:creationId xmlns:p14="http://schemas.microsoft.com/office/powerpoint/2010/main" val="1625274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 Background</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p:txBody>
          <a:bodyPr>
            <a:normAutofit/>
          </a:bodyPr>
          <a:lstStyle/>
          <a:p>
            <a:r>
              <a:rPr lang="en-US" sz="3200" dirty="0"/>
              <a:t>Paul’s wrote it between AD 64-65.</a:t>
            </a:r>
          </a:p>
          <a:p>
            <a:r>
              <a:rPr lang="en-US" sz="3200" dirty="0"/>
              <a:t>Paul reminded Timothy that Christians and especially Christian leaders are called to share in suffering. </a:t>
            </a:r>
          </a:p>
          <a:p>
            <a:r>
              <a:rPr lang="en-US" sz="3200" dirty="0"/>
              <a:t>Suffering, truth, and godliness—are the themes of this letter. 2 Tim. 3:12; Acts 14:22</a:t>
            </a:r>
          </a:p>
          <a:p>
            <a:endParaRPr lang="en-US" sz="3200" dirty="0"/>
          </a:p>
        </p:txBody>
      </p:sp>
    </p:spTree>
    <p:extLst>
      <p:ext uri="{BB962C8B-B14F-4D97-AF65-F5344CB8AC3E}">
        <p14:creationId xmlns:p14="http://schemas.microsoft.com/office/powerpoint/2010/main" val="2084539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Iv. conclusion</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80" y="2015734"/>
            <a:ext cx="10288972" cy="3850228"/>
          </a:xfrm>
        </p:spPr>
        <p:txBody>
          <a:bodyPr>
            <a:normAutofit/>
          </a:bodyPr>
          <a:lstStyle/>
          <a:p>
            <a:pPr marL="0" indent="0">
              <a:buNone/>
            </a:pPr>
            <a:r>
              <a:rPr lang="en-US" sz="3200" dirty="0"/>
              <a:t>c. Don’t be overcome by fear, but be filled with worship.</a:t>
            </a:r>
          </a:p>
          <a:p>
            <a:r>
              <a:rPr lang="en-US" sz="3200" dirty="0"/>
              <a:t>Something powerful happens when we worship the Lord.</a:t>
            </a:r>
          </a:p>
          <a:p>
            <a:r>
              <a:rPr lang="en-US" sz="3200" dirty="0"/>
              <a:t>It changes our perspective.</a:t>
            </a:r>
          </a:p>
          <a:p>
            <a:r>
              <a:rPr lang="en-US" sz="3200" dirty="0"/>
              <a:t>Worship places the results in God’s hands.</a:t>
            </a:r>
          </a:p>
          <a:p>
            <a:r>
              <a:rPr lang="en-US" sz="3200" dirty="0"/>
              <a:t>Acts 16:25-34</a:t>
            </a:r>
          </a:p>
        </p:txBody>
      </p:sp>
    </p:spTree>
    <p:extLst>
      <p:ext uri="{BB962C8B-B14F-4D97-AF65-F5344CB8AC3E}">
        <p14:creationId xmlns:p14="http://schemas.microsoft.com/office/powerpoint/2010/main" val="1036726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Iv. conclusion</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80" y="2015734"/>
            <a:ext cx="10288972" cy="3850228"/>
          </a:xfrm>
        </p:spPr>
        <p:txBody>
          <a:bodyPr>
            <a:normAutofit fontScale="92500" lnSpcReduction="10000"/>
          </a:bodyPr>
          <a:lstStyle/>
          <a:p>
            <a:pPr marL="0" indent="0">
              <a:buNone/>
            </a:pPr>
            <a:r>
              <a:rPr lang="en-US" sz="3200" dirty="0"/>
              <a:t>d. Don’t be overcome by sorrow, but believe that God has a purpose and He can turn it into great joy.</a:t>
            </a:r>
          </a:p>
          <a:p>
            <a:r>
              <a:rPr lang="en-US" sz="3200" dirty="0"/>
              <a:t>God uses pain for our good.</a:t>
            </a:r>
          </a:p>
          <a:p>
            <a:r>
              <a:rPr lang="en-US" sz="3200" dirty="0"/>
              <a:t>When you think about Jesus’ greatest sorrow – suffering the shame, punishment, and death for our sin, the result was great joy – the redemption of humanity and the opportunity for a relationship with the living God.</a:t>
            </a:r>
          </a:p>
        </p:txBody>
      </p:sp>
    </p:spTree>
    <p:extLst>
      <p:ext uri="{BB962C8B-B14F-4D97-AF65-F5344CB8AC3E}">
        <p14:creationId xmlns:p14="http://schemas.microsoft.com/office/powerpoint/2010/main" val="722865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Iv. conclusion</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80" y="2015734"/>
            <a:ext cx="10288972" cy="3850228"/>
          </a:xfrm>
        </p:spPr>
        <p:txBody>
          <a:bodyPr>
            <a:normAutofit/>
          </a:bodyPr>
          <a:lstStyle/>
          <a:p>
            <a:pPr marL="0" indent="0">
              <a:buNone/>
            </a:pPr>
            <a:r>
              <a:rPr lang="en-US" sz="3200" dirty="0"/>
              <a:t>d. Don’t be overcome by sorrow, but believe that God has a purpose and He can turn it into great joy.</a:t>
            </a:r>
          </a:p>
          <a:p>
            <a:r>
              <a:rPr lang="en-US" sz="3200" dirty="0"/>
              <a:t>Read 2 Cor. 1:4</a:t>
            </a:r>
          </a:p>
          <a:p>
            <a:r>
              <a:rPr lang="en-US" sz="3200" dirty="0"/>
              <a:t>Our pain and suffering will not last forever. Jesus willingly suffered the greatest pain because he knew already the outcome, and so do we. Rev. 21:3-4</a:t>
            </a:r>
          </a:p>
        </p:txBody>
      </p:sp>
    </p:spTree>
    <p:extLst>
      <p:ext uri="{BB962C8B-B14F-4D97-AF65-F5344CB8AC3E}">
        <p14:creationId xmlns:p14="http://schemas.microsoft.com/office/powerpoint/2010/main" val="2572793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Iv. conclusion</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80" y="2015734"/>
            <a:ext cx="10288972" cy="3850228"/>
          </a:xfrm>
        </p:spPr>
        <p:txBody>
          <a:bodyPr>
            <a:normAutofit/>
          </a:bodyPr>
          <a:lstStyle/>
          <a:p>
            <a:pPr marL="0" indent="0">
              <a:buNone/>
            </a:pPr>
            <a:r>
              <a:rPr lang="en-US" sz="3200" dirty="0"/>
              <a:t>d. Don’t be overcome by sorrow, but believe that God has a purpose and He can turn it into great joy.</a:t>
            </a:r>
          </a:p>
          <a:p>
            <a:r>
              <a:rPr lang="en-US" sz="3200" dirty="0"/>
              <a:t>Our suffering for the shame of the cross and for the gospel according to power God will echo through the halls of eternity.</a:t>
            </a:r>
          </a:p>
        </p:txBody>
      </p:sp>
    </p:spTree>
    <p:extLst>
      <p:ext uri="{BB962C8B-B14F-4D97-AF65-F5344CB8AC3E}">
        <p14:creationId xmlns:p14="http://schemas.microsoft.com/office/powerpoint/2010/main" val="3990764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Iv. conclusion</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80" y="2015734"/>
            <a:ext cx="10288972" cy="3850228"/>
          </a:xfrm>
        </p:spPr>
        <p:txBody>
          <a:bodyPr>
            <a:normAutofit/>
          </a:bodyPr>
          <a:lstStyle/>
          <a:p>
            <a:pPr marL="0" indent="0">
              <a:buNone/>
            </a:pPr>
            <a:r>
              <a:rPr lang="en-US" sz="3200" dirty="0"/>
              <a:t>d. Don’t be overcome by sorrow, but believe that God has a purpose and He can turn it into great joy.</a:t>
            </a:r>
          </a:p>
          <a:p>
            <a:r>
              <a:rPr lang="en-US" sz="3200" dirty="0"/>
              <a:t>Read John14:27</a:t>
            </a:r>
          </a:p>
          <a:p>
            <a:r>
              <a:rPr lang="en-US" sz="3200" dirty="0"/>
              <a:t>James 1:2-4</a:t>
            </a:r>
          </a:p>
          <a:p>
            <a:r>
              <a:rPr lang="en-US" sz="3200" dirty="0"/>
              <a:t>When the going gets tough, the believers get going! </a:t>
            </a:r>
          </a:p>
        </p:txBody>
      </p:sp>
    </p:spTree>
    <p:extLst>
      <p:ext uri="{BB962C8B-B14F-4D97-AF65-F5344CB8AC3E}">
        <p14:creationId xmlns:p14="http://schemas.microsoft.com/office/powerpoint/2010/main" val="787139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 Background</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p:txBody>
          <a:bodyPr>
            <a:normAutofit/>
          </a:bodyPr>
          <a:lstStyle/>
          <a:p>
            <a:r>
              <a:rPr lang="en-US" sz="3200" dirty="0"/>
              <a:t>Christians face different kinds of hardship due to their loyalty to Christ.</a:t>
            </a:r>
          </a:p>
          <a:p>
            <a:r>
              <a:rPr lang="en-US" sz="3200" dirty="0"/>
              <a:t>Suffering for the sake of Christ is one of God’s primary ways of spreading the Gospel.</a:t>
            </a:r>
          </a:p>
        </p:txBody>
      </p:sp>
    </p:spTree>
    <p:extLst>
      <p:ext uri="{BB962C8B-B14F-4D97-AF65-F5344CB8AC3E}">
        <p14:creationId xmlns:p14="http://schemas.microsoft.com/office/powerpoint/2010/main" val="2250397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p:txBody>
          <a:bodyPr>
            <a:normAutofit/>
          </a:bodyPr>
          <a:lstStyle/>
          <a:p>
            <a:r>
              <a:rPr lang="en-US" sz="3200" dirty="0"/>
              <a:t>Read 2 Tim. 1:8</a:t>
            </a:r>
          </a:p>
          <a:p>
            <a:r>
              <a:rPr lang="en-US" sz="3200" dirty="0"/>
              <a:t>“Therefore” points to vv. 1:5-7 regarding Timothy’s salvation.</a:t>
            </a:r>
          </a:p>
          <a:p>
            <a:r>
              <a:rPr lang="en-US" sz="3200" dirty="0"/>
              <a:t>Read 2 Tim. 1:5-7</a:t>
            </a:r>
          </a:p>
          <a:p>
            <a:r>
              <a:rPr lang="en-US" sz="3200" dirty="0"/>
              <a:t>Our salvation calls us to suffer!</a:t>
            </a:r>
          </a:p>
        </p:txBody>
      </p:sp>
    </p:spTree>
    <p:extLst>
      <p:ext uri="{BB962C8B-B14F-4D97-AF65-F5344CB8AC3E}">
        <p14:creationId xmlns:p14="http://schemas.microsoft.com/office/powerpoint/2010/main" val="3708515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p:txBody>
          <a:bodyPr>
            <a:normAutofit/>
          </a:bodyPr>
          <a:lstStyle/>
          <a:p>
            <a:pPr marL="0" indent="0">
              <a:buNone/>
            </a:pPr>
            <a:r>
              <a:rPr lang="en-US" sz="3200" dirty="0"/>
              <a:t>Because we are saved, we called to:</a:t>
            </a:r>
          </a:p>
          <a:p>
            <a:r>
              <a:rPr lang="en-US" sz="3200" dirty="0"/>
              <a:t>Suffer for the Cost of the gospel.</a:t>
            </a:r>
          </a:p>
          <a:p>
            <a:r>
              <a:rPr lang="en-US" sz="3200" dirty="0"/>
              <a:t>Suffer for the Cause of the gospel.</a:t>
            </a:r>
          </a:p>
          <a:p>
            <a:r>
              <a:rPr lang="en-US" sz="3200" dirty="0"/>
              <a:t>Suffer according to the power of God.</a:t>
            </a:r>
          </a:p>
        </p:txBody>
      </p:sp>
    </p:spTree>
    <p:extLst>
      <p:ext uri="{BB962C8B-B14F-4D97-AF65-F5344CB8AC3E}">
        <p14:creationId xmlns:p14="http://schemas.microsoft.com/office/powerpoint/2010/main" val="3756815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p:txBody>
          <a:bodyPr>
            <a:normAutofit/>
          </a:bodyPr>
          <a:lstStyle/>
          <a:p>
            <a:pPr marL="0" indent="0">
              <a:buNone/>
            </a:pPr>
            <a:r>
              <a:rPr lang="en-US" sz="3200" dirty="0"/>
              <a:t>1. Suffer for the Cost of the gospel. v. 8a</a:t>
            </a:r>
          </a:p>
          <a:p>
            <a:r>
              <a:rPr lang="en-US" sz="3200" i="1" dirty="0"/>
              <a:t>“Do not be ashamed of the testimony of our Lord….” </a:t>
            </a:r>
          </a:p>
          <a:p>
            <a:r>
              <a:rPr lang="en-US" sz="3200" dirty="0"/>
              <a:t>“We are to be identified with”</a:t>
            </a:r>
          </a:p>
          <a:p>
            <a:r>
              <a:rPr lang="en-US" sz="3200" dirty="0"/>
              <a:t>The testimony of Jesus is the message of a Savior who died in a shameful cross.</a:t>
            </a:r>
          </a:p>
        </p:txBody>
      </p:sp>
    </p:spTree>
    <p:extLst>
      <p:ext uri="{BB962C8B-B14F-4D97-AF65-F5344CB8AC3E}">
        <p14:creationId xmlns:p14="http://schemas.microsoft.com/office/powerpoint/2010/main" val="3468807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a:xfrm>
            <a:off x="1451580" y="2015734"/>
            <a:ext cx="10183693" cy="3450613"/>
          </a:xfrm>
        </p:spPr>
        <p:txBody>
          <a:bodyPr>
            <a:normAutofit/>
          </a:bodyPr>
          <a:lstStyle/>
          <a:p>
            <a:pPr marL="0" indent="0">
              <a:buNone/>
            </a:pPr>
            <a:r>
              <a:rPr lang="en-US" sz="3200" dirty="0"/>
              <a:t>1. Suffer for the Cost of the gospel. v. 8a</a:t>
            </a:r>
          </a:p>
          <a:p>
            <a:r>
              <a:rPr lang="en-US" sz="3200" dirty="0"/>
              <a:t>Read 1 Cor. 1:18; 1:22-23.</a:t>
            </a:r>
          </a:p>
          <a:p>
            <a:r>
              <a:rPr lang="en-US" sz="3200" dirty="0"/>
              <a:t>Cross is a public lesson of shame. Jos. 10:26; </a:t>
            </a:r>
            <a:r>
              <a:rPr lang="en-US" sz="3200" dirty="0" err="1"/>
              <a:t>Deu</a:t>
            </a:r>
            <a:r>
              <a:rPr lang="en-US" sz="3200" dirty="0"/>
              <a:t>. 21:22-23</a:t>
            </a:r>
          </a:p>
          <a:p>
            <a:r>
              <a:rPr lang="en-US" sz="3200" dirty="0"/>
              <a:t>Romans and the Jews viewed crucifixion as so shameful and degrading that it shouldn’t even be mentioned. </a:t>
            </a:r>
          </a:p>
        </p:txBody>
      </p:sp>
    </p:spTree>
    <p:extLst>
      <p:ext uri="{BB962C8B-B14F-4D97-AF65-F5344CB8AC3E}">
        <p14:creationId xmlns:p14="http://schemas.microsoft.com/office/powerpoint/2010/main" val="2437313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146D-64F7-413E-826A-E695D9492F03}"/>
              </a:ext>
            </a:extLst>
          </p:cNvPr>
          <p:cNvSpPr>
            <a:spLocks noGrp="1"/>
          </p:cNvSpPr>
          <p:nvPr>
            <p:ph type="title"/>
          </p:nvPr>
        </p:nvSpPr>
        <p:spPr/>
        <p:txBody>
          <a:bodyPr/>
          <a:lstStyle/>
          <a:p>
            <a:r>
              <a:rPr lang="en-US" dirty="0"/>
              <a:t>III. Message: when the going gets tough, the faithful gets going!</a:t>
            </a:r>
          </a:p>
        </p:txBody>
      </p:sp>
      <p:sp>
        <p:nvSpPr>
          <p:cNvPr id="3" name="Content Placeholder 2">
            <a:extLst>
              <a:ext uri="{FF2B5EF4-FFF2-40B4-BE49-F238E27FC236}">
                <a16:creationId xmlns:a16="http://schemas.microsoft.com/office/drawing/2014/main" id="{DCBEE5C9-69BD-445F-A7D3-804CC82EF00A}"/>
              </a:ext>
            </a:extLst>
          </p:cNvPr>
          <p:cNvSpPr>
            <a:spLocks noGrp="1"/>
          </p:cNvSpPr>
          <p:nvPr>
            <p:ph idx="1"/>
          </p:nvPr>
        </p:nvSpPr>
        <p:spPr/>
        <p:txBody>
          <a:bodyPr>
            <a:normAutofit/>
          </a:bodyPr>
          <a:lstStyle/>
          <a:p>
            <a:pPr marL="0" indent="0">
              <a:buNone/>
            </a:pPr>
            <a:r>
              <a:rPr lang="en-US" sz="3200" dirty="0"/>
              <a:t>1. Suffer for the Cost of the gospel. v. 8a</a:t>
            </a:r>
          </a:p>
          <a:p>
            <a:r>
              <a:rPr lang="en-US" sz="3200" dirty="0"/>
              <a:t>This is the testimony of our Lord.</a:t>
            </a:r>
          </a:p>
          <a:p>
            <a:r>
              <a:rPr lang="en-US" sz="3200" dirty="0"/>
              <a:t>We should glory in it. Gal. 6:14</a:t>
            </a:r>
          </a:p>
          <a:p>
            <a:r>
              <a:rPr lang="en-US" sz="3200" dirty="0"/>
              <a:t>We are to proclaim the message of the cross without compromise!</a:t>
            </a:r>
          </a:p>
        </p:txBody>
      </p:sp>
    </p:spTree>
    <p:extLst>
      <p:ext uri="{BB962C8B-B14F-4D97-AF65-F5344CB8AC3E}">
        <p14:creationId xmlns:p14="http://schemas.microsoft.com/office/powerpoint/2010/main" val="1451659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265</TotalTime>
  <Words>1931</Words>
  <Application>Microsoft Office PowerPoint</Application>
  <PresentationFormat>Widescreen</PresentationFormat>
  <Paragraphs>158</Paragraphs>
  <Slides>34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34</vt:i4>
      </vt:variant>
    </vt:vector>
  </HeadingPairs>
  <TitlesOfParts>
    <vt:vector size="37" baseType="lpstr">
      <vt:lpstr>Arial</vt:lpstr>
      <vt:lpstr>Gill Sans MT</vt:lpstr>
      <vt:lpstr>Gallery</vt:lpstr>
      <vt:lpstr>When the going gets tough, the faithful gets going</vt:lpstr>
      <vt:lpstr>I. Introduction</vt:lpstr>
      <vt:lpstr>II. Background</vt:lpstr>
      <vt:lpstr>II. Background</vt:lpstr>
      <vt:lpstr>III. Message: when the going gets tough, the faithful gets going!</vt:lpstr>
      <vt:lpstr>III. Message: when the going gets tough, the faithful gets going!</vt:lpstr>
      <vt:lpstr>III. Message: when the going gets tough, the faithful gets going!</vt:lpstr>
      <vt:lpstr>III. Message: when the going gets tough, the faithful gets going!</vt:lpstr>
      <vt:lpstr>III. Message: when the going gets tough, the faithful gets going!</vt:lpstr>
      <vt:lpstr>III. Message: when the going gets tough, the faithful gets going!</vt:lpstr>
      <vt:lpstr>III. Message: when the going gets tough, the faithful gets going!</vt:lpstr>
      <vt:lpstr>III. Message: when the going gets tough, the faithful gets going!</vt:lpstr>
      <vt:lpstr>III. Message: when the going gets tough, the faithful gets going!</vt:lpstr>
      <vt:lpstr>III. Message: when the going gets tough, the faithful gets going!</vt:lpstr>
      <vt:lpstr>III. Message: when the going gets tough, the faithful gets going!</vt:lpstr>
      <vt:lpstr>III. Message: when the going gets tough, the faithful gets going!</vt:lpstr>
      <vt:lpstr>III. Message: when the going gets tough, the faithful gets going!</vt:lpstr>
      <vt:lpstr>III. Message: when the going gets tough, the faithful gets going!</vt:lpstr>
      <vt:lpstr>III. Message: when the going gets tough, the faithful gets going!</vt:lpstr>
      <vt:lpstr>III. Message: when the going gets tough, the faithful gets going!</vt:lpstr>
      <vt:lpstr>III. Message: when the going gets tough, the faithful gets going!</vt:lpstr>
      <vt:lpstr>III. Message: when the going gets tough, the faithful gets going!</vt:lpstr>
      <vt:lpstr>III. Message: when the going gets tough, the faithful gets going!</vt:lpstr>
      <vt:lpstr>III. Message: when the going gets tough, the faithful gets going!</vt:lpstr>
      <vt:lpstr>III. Message: when the going gets tough, the faithful gets going!</vt:lpstr>
      <vt:lpstr>Iv. conclusion</vt:lpstr>
      <vt:lpstr>Iv. conclusion</vt:lpstr>
      <vt:lpstr>Iv. conclusion</vt:lpstr>
      <vt:lpstr>Iv. conclusion</vt:lpstr>
      <vt:lpstr>Iv. conclusion</vt:lpstr>
      <vt:lpstr>Iv. conclusion</vt:lpstr>
      <vt:lpstr>Iv. conclusion</vt:lpstr>
      <vt:lpstr>Iv. conclusion</vt:lpstr>
      <vt:lpstr>Iv. 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When the going gets tough, the faithful gets going</dc:title>
  <dc:creator>Windows User</dc:creator>
  <cp:lastModifiedBy>Windows User</cp:lastModifiedBy>
  <cp:revision>21</cp:revision>
  <dcterms:created xsi:type="dcterms:W3CDTF">2021-10-13T08:35:54Z</dcterms:created>
  <dcterms:modified xsi:type="dcterms:W3CDTF">2021-10-16T11:00:28Z</dcterms:modified>
</cp:coreProperties>
</file>