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6" r:id="rId1"/>
  </p:sldMasterIdLst>
  <p:sldIdLst>
    <p:sldId id="256" r:id="rId2"/>
    <p:sldId id="257" r:id="rId3"/>
    <p:sldId id="260" r:id="rId4"/>
    <p:sldId id="259" r:id="rId5"/>
    <p:sldId id="280" r:id="rId6"/>
    <p:sldId id="261" r:id="rId7"/>
    <p:sldId id="262" r:id="rId8"/>
    <p:sldId id="263" r:id="rId9"/>
    <p:sldId id="265" r:id="rId10"/>
    <p:sldId id="266" r:id="rId11"/>
    <p:sldId id="267" r:id="rId12"/>
    <p:sldId id="268" r:id="rId13"/>
    <p:sldId id="269" r:id="rId14"/>
    <p:sldId id="270" r:id="rId15"/>
    <p:sldId id="271" r:id="rId16"/>
    <p:sldId id="272" r:id="rId17"/>
    <p:sldId id="273" r:id="rId18"/>
    <p:sldId id="274" r:id="rId19"/>
    <p:sldId id="275" r:id="rId20"/>
    <p:sldId id="276" r:id="rId21"/>
    <p:sldId id="277" r:id="rId22"/>
    <p:sldId id="278" r:id="rId23"/>
    <p:sldId id="279" r:id="rId2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990" autoAdjust="0"/>
    <p:restoredTop sz="94660"/>
  </p:normalViewPr>
  <p:slideViewPr>
    <p:cSldViewPr snapToGrid="0">
      <p:cViewPr varScale="1">
        <p:scale>
          <a:sx n="86" d="100"/>
          <a:sy n="86" d="100"/>
        </p:scale>
        <p:origin x="1200" y="5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12A5A233-767C-4E03-9F51-D6E3F3C27FE5}" type="datetimeFigureOut">
              <a:rPr lang="en-US" smtClean="0"/>
              <a:t>12/26/2021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2945030888"/>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12A5A233-767C-4E03-9F51-D6E3F3C27FE5}" type="datetimeFigureOut">
              <a:rPr lang="en-US" smtClean="0"/>
              <a:t>12/26/2021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825190054"/>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12A5A233-767C-4E03-9F51-D6E3F3C27FE5}" type="datetimeFigureOut">
              <a:rPr lang="en-US" smtClean="0"/>
              <a:t>12/26/2021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1816737852"/>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normAutofit/>
          </a:bodyPr>
          <a:lstStyle>
            <a:lvl1pPr>
              <a:defRPr sz="3400"/>
            </a:lvl1pPr>
            <a:lvl2pPr>
              <a:defRPr sz="3400"/>
            </a:lvl2pPr>
            <a:lvl3pPr>
              <a:defRPr sz="3400"/>
            </a:lvl3pPr>
            <a:lvl4pPr>
              <a:defRPr sz="3400"/>
            </a:lvl4pPr>
            <a:lvl5pPr>
              <a:defRPr sz="34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12A5A233-767C-4E03-9F51-D6E3F3C27FE5}" type="datetimeFigureOut">
              <a:rPr lang="en-US" smtClean="0"/>
              <a:t>12/26/2021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2223806253"/>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12A5A233-767C-4E03-9F51-D6E3F3C27FE5}" type="datetimeFigureOut">
              <a:rPr lang="en-US" smtClean="0"/>
              <a:t>12/26/2021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634330872"/>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12A5A233-767C-4E03-9F51-D6E3F3C27FE5}" type="datetimeFigureOut">
              <a:rPr lang="en-US" smtClean="0"/>
              <a:t>12/26/2021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4293266297"/>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12A5A233-767C-4E03-9F51-D6E3F3C27FE5}" type="datetimeFigureOut">
              <a:rPr lang="en-US" smtClean="0"/>
              <a:t>12/26/2021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3225299935"/>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12A5A233-767C-4E03-9F51-D6E3F3C27FE5}" type="datetimeFigureOut">
              <a:rPr lang="en-US" smtClean="0"/>
              <a:t>12/26/2021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3707432266"/>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2A5A233-767C-4E03-9F51-D6E3F3C27FE5}" type="datetimeFigureOut">
              <a:rPr lang="en-US" smtClean="0"/>
              <a:t>12/26/2021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1070306892"/>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12A5A233-767C-4E03-9F51-D6E3F3C27FE5}" type="datetimeFigureOut">
              <a:rPr lang="en-US" smtClean="0"/>
              <a:t>12/26/2021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3299504558"/>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12A5A233-767C-4E03-9F51-D6E3F3C27FE5}" type="datetimeFigureOut">
              <a:rPr lang="en-US" smtClean="0"/>
              <a:t>12/26/2021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0C91109-5B06-405D-8C32-34E0C48A42ED}" type="slidenum">
              <a:rPr lang="en-US" smtClean="0"/>
              <a:t>‹#›</a:t>
            </a:fld>
            <a:endParaRPr lang="en-US"/>
          </a:p>
        </p:txBody>
      </p:sp>
    </p:spTree>
    <p:extLst>
      <p:ext uri="{BB962C8B-B14F-4D97-AF65-F5344CB8AC3E}">
        <p14:creationId xmlns:p14="http://schemas.microsoft.com/office/powerpoint/2010/main" val="2601777100"/>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2A5A233-767C-4E03-9F51-D6E3F3C27FE5}" type="datetimeFigureOut">
              <a:rPr lang="en-US" smtClean="0"/>
              <a:t>12/26/2021</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0C91109-5B06-405D-8C32-34E0C48A42ED}" type="slidenum">
              <a:rPr lang="en-US" smtClean="0"/>
              <a:t>‹#›</a:t>
            </a:fld>
            <a:endParaRPr lang="en-US"/>
          </a:p>
        </p:txBody>
      </p:sp>
    </p:spTree>
    <p:extLst>
      <p:ext uri="{BB962C8B-B14F-4D97-AF65-F5344CB8AC3E}">
        <p14:creationId xmlns:p14="http://schemas.microsoft.com/office/powerpoint/2010/main" val="260386036"/>
      </p:ext>
    </p:extLst>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3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3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34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34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34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A3168C-9EF7-4129-BF74-B9E364B046AA}"/>
              </a:ext>
            </a:extLst>
          </p:cNvPr>
          <p:cNvSpPr>
            <a:spLocks noGrp="1"/>
          </p:cNvSpPr>
          <p:nvPr>
            <p:ph type="ctrTitle"/>
          </p:nvPr>
        </p:nvSpPr>
        <p:spPr/>
        <p:txBody>
          <a:bodyPr/>
          <a:lstStyle/>
          <a:p>
            <a:r>
              <a:rPr lang="en-US" dirty="0"/>
              <a:t>When Receiving is Better</a:t>
            </a:r>
          </a:p>
        </p:txBody>
      </p:sp>
      <p:sp>
        <p:nvSpPr>
          <p:cNvPr id="3" name="Subtitle 2">
            <a:extLst>
              <a:ext uri="{FF2B5EF4-FFF2-40B4-BE49-F238E27FC236}">
                <a16:creationId xmlns:a16="http://schemas.microsoft.com/office/drawing/2014/main" id="{D87A7F67-C6AC-4319-B9BA-DC716EA4220A}"/>
              </a:ext>
            </a:extLst>
          </p:cNvPr>
          <p:cNvSpPr>
            <a:spLocks noGrp="1"/>
          </p:cNvSpPr>
          <p:nvPr>
            <p:ph type="subTitle" idx="1"/>
          </p:nvPr>
        </p:nvSpPr>
        <p:spPr/>
        <p:txBody>
          <a:bodyPr>
            <a:normAutofit/>
          </a:bodyPr>
          <a:lstStyle/>
          <a:p>
            <a:r>
              <a:rPr lang="en-US" sz="3300" dirty="0"/>
              <a:t>John 13:1-17</a:t>
            </a:r>
          </a:p>
        </p:txBody>
      </p:sp>
    </p:spTree>
    <p:extLst>
      <p:ext uri="{BB962C8B-B14F-4D97-AF65-F5344CB8AC3E}">
        <p14:creationId xmlns:p14="http://schemas.microsoft.com/office/powerpoint/2010/main" val="2734772346"/>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300"/>
                                        <p:tgtEl>
                                          <p:spTgt spid="2"/>
                                        </p:tgtEl>
                                      </p:cBhvr>
                                    </p:animEffect>
                                    <p:anim calcmode="lin" valueType="num">
                                      <p:cBhvr>
                                        <p:cTn id="8" dur="300" fill="hold"/>
                                        <p:tgtEl>
                                          <p:spTgt spid="2"/>
                                        </p:tgtEl>
                                        <p:attrNameLst>
                                          <p:attrName>ppt_x</p:attrName>
                                        </p:attrNameLst>
                                      </p:cBhvr>
                                      <p:tavLst>
                                        <p:tav tm="0">
                                          <p:val>
                                            <p:strVal val="#ppt_x"/>
                                          </p:val>
                                        </p:tav>
                                        <p:tav tm="100000">
                                          <p:val>
                                            <p:strVal val="#ppt_x"/>
                                          </p:val>
                                        </p:tav>
                                      </p:tavLst>
                                    </p:anim>
                                    <p:anim calcmode="lin" valueType="num">
                                      <p:cBhvr>
                                        <p:cTn id="9" dur="3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Effect transition="in" filter="fade">
                                      <p:cBhvr>
                                        <p:cTn id="14" dur="300"/>
                                        <p:tgtEl>
                                          <p:spTgt spid="3">
                                            <p:txEl>
                                              <p:pRg st="0" end="0"/>
                                            </p:txEl>
                                          </p:spTgt>
                                        </p:tgtEl>
                                      </p:cBhvr>
                                    </p:animEffect>
                                    <p:anim calcmode="lin" valueType="num">
                                      <p:cBhvr>
                                        <p:cTn id="15" dur="3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6" dur="3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07034"/>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952474"/>
            <a:ext cx="8218171" cy="3500438"/>
          </a:xfrm>
        </p:spPr>
        <p:txBody>
          <a:bodyPr>
            <a:noAutofit/>
          </a:bodyPr>
          <a:lstStyle/>
          <a:p>
            <a:pPr marL="385763" indent="-385763">
              <a:buAutoNum type="arabicPeriod"/>
            </a:pPr>
            <a:r>
              <a:rPr lang="en-US" b="1" dirty="0"/>
              <a:t>Christ’s gift cannot be repaid.</a:t>
            </a:r>
          </a:p>
          <a:p>
            <a:r>
              <a:rPr lang="en-US" dirty="0"/>
              <a:t>Christ washed us all over and He made us completely clean.</a:t>
            </a:r>
          </a:p>
          <a:p>
            <a:r>
              <a:rPr lang="en-US" dirty="0"/>
              <a:t>This is the “washing of regeneration”.</a:t>
            </a:r>
          </a:p>
          <a:p>
            <a:r>
              <a:rPr lang="en-US" dirty="0"/>
              <a:t>Titus 3:5</a:t>
            </a:r>
          </a:p>
          <a:p>
            <a:r>
              <a:rPr lang="en-US" dirty="0"/>
              <a:t>It is finished once and for all!</a:t>
            </a:r>
          </a:p>
          <a:p>
            <a:r>
              <a:rPr lang="en-US" dirty="0"/>
              <a:t>Yet as we walk in this world, our feet gets dirty.</a:t>
            </a:r>
          </a:p>
          <a:p>
            <a:endParaRPr lang="en-US" dirty="0"/>
          </a:p>
        </p:txBody>
      </p:sp>
    </p:spTree>
    <p:extLst>
      <p:ext uri="{BB962C8B-B14F-4D97-AF65-F5344CB8AC3E}">
        <p14:creationId xmlns:p14="http://schemas.microsoft.com/office/powerpoint/2010/main" val="3481406526"/>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5" end="5"/>
                                            </p:txEl>
                                          </p:spTgt>
                                        </p:tgtEl>
                                        <p:attrNameLst>
                                          <p:attrName>style.visibility</p:attrName>
                                        </p:attrNameLst>
                                      </p:cBhvr>
                                      <p:to>
                                        <p:strVal val="visible"/>
                                      </p:to>
                                    </p:set>
                                    <p:animEffect transition="in" filter="fade">
                                      <p:cBhvr>
                                        <p:cTn id="35" dur="300"/>
                                        <p:tgtEl>
                                          <p:spTgt spid="6">
                                            <p:txEl>
                                              <p:pRg st="5" end="5"/>
                                            </p:txEl>
                                          </p:spTgt>
                                        </p:tgtEl>
                                      </p:cBhvr>
                                    </p:animEffect>
                                    <p:anim calcmode="lin" valueType="num">
                                      <p:cBhvr>
                                        <p:cTn id="36" dur="3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83130"/>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993570"/>
            <a:ext cx="8218171" cy="3774281"/>
          </a:xfrm>
        </p:spPr>
        <p:txBody>
          <a:bodyPr>
            <a:noAutofit/>
          </a:bodyPr>
          <a:lstStyle/>
          <a:p>
            <a:pPr marL="385763" indent="-385763">
              <a:buAutoNum type="arabicPeriod"/>
            </a:pPr>
            <a:r>
              <a:rPr lang="en-US" b="1" dirty="0"/>
              <a:t>Christ’s gift cannot be repaid.</a:t>
            </a:r>
          </a:p>
          <a:p>
            <a:r>
              <a:rPr lang="en-US" dirty="0"/>
              <a:t>To maintain our fellowship with Christ, we need His cleansing everyday through repentance.</a:t>
            </a:r>
          </a:p>
          <a:p>
            <a:r>
              <a:rPr lang="en-US" dirty="0"/>
              <a:t>Col 2:6</a:t>
            </a:r>
          </a:p>
          <a:p>
            <a:r>
              <a:rPr lang="en-US" dirty="0"/>
              <a:t>2 Tim 2:1</a:t>
            </a:r>
          </a:p>
          <a:p>
            <a:r>
              <a:rPr lang="en-US" dirty="0"/>
              <a:t>To have a relationship with Him, we must begin by receiving His grace and then continue to walk in His grace.</a:t>
            </a:r>
          </a:p>
          <a:p>
            <a:endParaRPr lang="en-US" dirty="0"/>
          </a:p>
        </p:txBody>
      </p:sp>
    </p:spTree>
    <p:extLst>
      <p:ext uri="{BB962C8B-B14F-4D97-AF65-F5344CB8AC3E}">
        <p14:creationId xmlns:p14="http://schemas.microsoft.com/office/powerpoint/2010/main" val="3763786335"/>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65323"/>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075764"/>
            <a:ext cx="8218171" cy="3774281"/>
          </a:xfrm>
        </p:spPr>
        <p:txBody>
          <a:bodyPr>
            <a:noAutofit/>
          </a:bodyPr>
          <a:lstStyle/>
          <a:p>
            <a:pPr marL="0" indent="0">
              <a:buNone/>
            </a:pPr>
            <a:r>
              <a:rPr lang="en-US" sz="3300" b="1" dirty="0"/>
              <a:t>2. Christ’s gift can only be received in humility</a:t>
            </a:r>
          </a:p>
          <a:p>
            <a:r>
              <a:rPr lang="en-US" sz="3300" dirty="0"/>
              <a:t>Pride is embarrassed by receiving without giving in return.</a:t>
            </a:r>
          </a:p>
          <a:p>
            <a:r>
              <a:rPr lang="en-US" sz="3300" dirty="0"/>
              <a:t>To come to God, we need to recognize that we have nothing to offer other than our sins.</a:t>
            </a:r>
          </a:p>
          <a:p>
            <a:r>
              <a:rPr lang="en-US" sz="3300" dirty="0"/>
              <a:t>Pride often hides under the mask of humility.</a:t>
            </a:r>
          </a:p>
          <a:p>
            <a:r>
              <a:rPr lang="en-US" sz="3300" dirty="0"/>
              <a:t>John 13:8</a:t>
            </a:r>
          </a:p>
          <a:p>
            <a:r>
              <a:rPr lang="en-US" sz="3300" dirty="0"/>
              <a:t>Embarrassment can be a form of pride.</a:t>
            </a:r>
          </a:p>
        </p:txBody>
      </p:sp>
    </p:spTree>
    <p:extLst>
      <p:ext uri="{BB962C8B-B14F-4D97-AF65-F5344CB8AC3E}">
        <p14:creationId xmlns:p14="http://schemas.microsoft.com/office/powerpoint/2010/main" val="3740073323"/>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5" end="5"/>
                                            </p:txEl>
                                          </p:spTgt>
                                        </p:tgtEl>
                                        <p:attrNameLst>
                                          <p:attrName>style.visibility</p:attrName>
                                        </p:attrNameLst>
                                      </p:cBhvr>
                                      <p:to>
                                        <p:strVal val="visible"/>
                                      </p:to>
                                    </p:set>
                                    <p:animEffect transition="in" filter="fade">
                                      <p:cBhvr>
                                        <p:cTn id="35" dur="300"/>
                                        <p:tgtEl>
                                          <p:spTgt spid="6">
                                            <p:txEl>
                                              <p:pRg st="5" end="5"/>
                                            </p:txEl>
                                          </p:spTgt>
                                        </p:tgtEl>
                                      </p:cBhvr>
                                    </p:animEffect>
                                    <p:anim calcmode="lin" valueType="num">
                                      <p:cBhvr>
                                        <p:cTn id="36" dur="3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85871"/>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180043"/>
            <a:ext cx="8218171" cy="3774281"/>
          </a:xfrm>
        </p:spPr>
        <p:txBody>
          <a:bodyPr>
            <a:noAutofit/>
          </a:bodyPr>
          <a:lstStyle/>
          <a:p>
            <a:pPr marL="0" indent="0">
              <a:buNone/>
            </a:pPr>
            <a:r>
              <a:rPr lang="en-US" sz="3300" b="1" dirty="0"/>
              <a:t>2. Christ’s gift can only be received in humility</a:t>
            </a:r>
          </a:p>
          <a:p>
            <a:r>
              <a:rPr lang="en-US" sz="3300" dirty="0"/>
              <a:t>“Amazing grace, how sweet the sound that saved a wretch like you”</a:t>
            </a:r>
          </a:p>
          <a:p>
            <a:r>
              <a:rPr lang="en-US" sz="3300" dirty="0"/>
              <a:t>Discomfort with being close can be a sign of pride. </a:t>
            </a:r>
          </a:p>
          <a:p>
            <a:r>
              <a:rPr lang="en-US" sz="3300" dirty="0"/>
              <a:t>To allow the Lord to wash your life means that you have to let Him see all the dirt!</a:t>
            </a:r>
          </a:p>
          <a:p>
            <a:r>
              <a:rPr lang="en-US" sz="3300" dirty="0"/>
              <a:t>Independent spirit is also a form of pride.</a:t>
            </a:r>
          </a:p>
          <a:p>
            <a:r>
              <a:rPr lang="en-US" sz="3300" dirty="0"/>
              <a:t>When it comes to salvation, pride says, </a:t>
            </a:r>
            <a:r>
              <a:rPr lang="en-US" sz="3300" i="1" dirty="0"/>
              <a:t>“Really, Lord, I’d rather do it myself!” </a:t>
            </a:r>
          </a:p>
        </p:txBody>
      </p:sp>
    </p:spTree>
    <p:extLst>
      <p:ext uri="{BB962C8B-B14F-4D97-AF65-F5344CB8AC3E}">
        <p14:creationId xmlns:p14="http://schemas.microsoft.com/office/powerpoint/2010/main" val="3375403962"/>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5" end="5"/>
                                            </p:txEl>
                                          </p:spTgt>
                                        </p:tgtEl>
                                        <p:attrNameLst>
                                          <p:attrName>style.visibility</p:attrName>
                                        </p:attrNameLst>
                                      </p:cBhvr>
                                      <p:to>
                                        <p:strVal val="visible"/>
                                      </p:to>
                                    </p:set>
                                    <p:animEffect transition="in" filter="fade">
                                      <p:cBhvr>
                                        <p:cTn id="35" dur="300"/>
                                        <p:tgtEl>
                                          <p:spTgt spid="6">
                                            <p:txEl>
                                              <p:pRg st="5" end="5"/>
                                            </p:txEl>
                                          </p:spTgt>
                                        </p:tgtEl>
                                      </p:cBhvr>
                                    </p:animEffect>
                                    <p:anim calcmode="lin" valueType="num">
                                      <p:cBhvr>
                                        <p:cTn id="36" dur="3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257790"/>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106586"/>
            <a:ext cx="8218171" cy="3774281"/>
          </a:xfrm>
        </p:spPr>
        <p:txBody>
          <a:bodyPr>
            <a:noAutofit/>
          </a:bodyPr>
          <a:lstStyle/>
          <a:p>
            <a:pPr marL="0" indent="0">
              <a:buNone/>
            </a:pPr>
            <a:r>
              <a:rPr lang="en-US" sz="3300" b="1" dirty="0"/>
              <a:t>2. Christ’s gift can only be received in humility</a:t>
            </a:r>
          </a:p>
          <a:p>
            <a:r>
              <a:rPr lang="en-US" sz="3300" dirty="0"/>
              <a:t>To let Jesus wash your feet is to admit that you can’t do it yourself.</a:t>
            </a:r>
          </a:p>
          <a:p>
            <a:r>
              <a:rPr lang="en-US" sz="3300" dirty="0"/>
              <a:t>Pride is sometimes the driving force behind serving Christ. </a:t>
            </a:r>
          </a:p>
          <a:p>
            <a:r>
              <a:rPr lang="en-US" sz="3300" dirty="0"/>
              <a:t>Any service that we render to Him should stem from gratitude, not from any notion that we can pay Him back for His gracious gift to us on the cross.</a:t>
            </a:r>
          </a:p>
        </p:txBody>
      </p:sp>
    </p:spTree>
    <p:extLst>
      <p:ext uri="{BB962C8B-B14F-4D97-AF65-F5344CB8AC3E}">
        <p14:creationId xmlns:p14="http://schemas.microsoft.com/office/powerpoint/2010/main" val="3974426808"/>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83130"/>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077302"/>
            <a:ext cx="8218171" cy="3774281"/>
          </a:xfrm>
        </p:spPr>
        <p:txBody>
          <a:bodyPr>
            <a:noAutofit/>
          </a:bodyPr>
          <a:lstStyle/>
          <a:p>
            <a:pPr marL="0" indent="0">
              <a:buNone/>
            </a:pPr>
            <a:r>
              <a:rPr lang="en-US" sz="3300" b="1" dirty="0"/>
              <a:t>2. Christ’s gift can only be received in humility</a:t>
            </a:r>
          </a:p>
          <a:p>
            <a:r>
              <a:rPr lang="en-US" sz="3300" dirty="0"/>
              <a:t>Pride is a barrier to receiving God’s grace.</a:t>
            </a:r>
          </a:p>
          <a:p>
            <a:r>
              <a:rPr lang="en-US" sz="3300" dirty="0"/>
              <a:t>Salvation is God’s free gift to those who deserve His judgment.</a:t>
            </a:r>
          </a:p>
          <a:p>
            <a:r>
              <a:rPr lang="en-US" sz="3300" dirty="0"/>
              <a:t>John 3:16.</a:t>
            </a:r>
          </a:p>
          <a:p>
            <a:r>
              <a:rPr lang="en-US" sz="3300" dirty="0"/>
              <a:t>John 1:12</a:t>
            </a:r>
          </a:p>
          <a:p>
            <a:r>
              <a:rPr lang="en-US" sz="3300" dirty="0"/>
              <a:t>God gave us His Son. You receive that gift by believing in Him, not in yourself.  </a:t>
            </a:r>
          </a:p>
        </p:txBody>
      </p:sp>
    </p:spTree>
    <p:extLst>
      <p:ext uri="{BB962C8B-B14F-4D97-AF65-F5344CB8AC3E}">
        <p14:creationId xmlns:p14="http://schemas.microsoft.com/office/powerpoint/2010/main" val="1002057813"/>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5" end="5"/>
                                            </p:txEl>
                                          </p:spTgt>
                                        </p:tgtEl>
                                        <p:attrNameLst>
                                          <p:attrName>style.visibility</p:attrName>
                                        </p:attrNameLst>
                                      </p:cBhvr>
                                      <p:to>
                                        <p:strVal val="visible"/>
                                      </p:to>
                                    </p:set>
                                    <p:animEffect transition="in" filter="fade">
                                      <p:cBhvr>
                                        <p:cTn id="35" dur="300"/>
                                        <p:tgtEl>
                                          <p:spTgt spid="6">
                                            <p:txEl>
                                              <p:pRg st="5" end="5"/>
                                            </p:txEl>
                                          </p:spTgt>
                                        </p:tgtEl>
                                      </p:cBhvr>
                                    </p:animEffect>
                                    <p:anim calcmode="lin" valueType="num">
                                      <p:cBhvr>
                                        <p:cTn id="36" dur="3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44775"/>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138947"/>
            <a:ext cx="8218171" cy="3774281"/>
          </a:xfrm>
        </p:spPr>
        <p:txBody>
          <a:bodyPr>
            <a:noAutofit/>
          </a:bodyPr>
          <a:lstStyle/>
          <a:p>
            <a:pPr marL="0" indent="0">
              <a:buNone/>
            </a:pPr>
            <a:r>
              <a:rPr lang="en-US" sz="3300" b="1" dirty="0"/>
              <a:t>2. Christ’s gift can only be received in humility</a:t>
            </a:r>
          </a:p>
          <a:p>
            <a:r>
              <a:rPr lang="en-US" sz="3300" dirty="0"/>
              <a:t>You never could be good enough to deserve heaven. </a:t>
            </a:r>
          </a:p>
          <a:p>
            <a:r>
              <a:rPr lang="en-US" sz="3300" dirty="0"/>
              <a:t>You can’t pay back a gift as costly as the gift of God’s own Son!</a:t>
            </a:r>
          </a:p>
          <a:p>
            <a:r>
              <a:rPr lang="en-US" sz="3300" dirty="0"/>
              <a:t>The proud human nature resists God’s grace. It wants to pay its own way. </a:t>
            </a:r>
          </a:p>
          <a:p>
            <a:r>
              <a:rPr lang="en-US" sz="3300" dirty="0"/>
              <a:t>Parable of the Prodigal son.</a:t>
            </a:r>
          </a:p>
          <a:p>
            <a:r>
              <a:rPr lang="en-US" sz="3300" dirty="0"/>
              <a:t>If you don’t receive God’s grace in Christ, you have no part with Him. </a:t>
            </a:r>
          </a:p>
        </p:txBody>
      </p:sp>
    </p:spTree>
    <p:extLst>
      <p:ext uri="{BB962C8B-B14F-4D97-AF65-F5344CB8AC3E}">
        <p14:creationId xmlns:p14="http://schemas.microsoft.com/office/powerpoint/2010/main" val="856148592"/>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5" end="5"/>
                                            </p:txEl>
                                          </p:spTgt>
                                        </p:tgtEl>
                                        <p:attrNameLst>
                                          <p:attrName>style.visibility</p:attrName>
                                        </p:attrNameLst>
                                      </p:cBhvr>
                                      <p:to>
                                        <p:strVal val="visible"/>
                                      </p:to>
                                    </p:set>
                                    <p:animEffect transition="in" filter="fade">
                                      <p:cBhvr>
                                        <p:cTn id="35" dur="300"/>
                                        <p:tgtEl>
                                          <p:spTgt spid="6">
                                            <p:txEl>
                                              <p:pRg st="5" end="5"/>
                                            </p:txEl>
                                          </p:spTgt>
                                        </p:tgtEl>
                                      </p:cBhvr>
                                    </p:animEffect>
                                    <p:anim calcmode="lin" valueType="num">
                                      <p:cBhvr>
                                        <p:cTn id="36" dur="3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75597"/>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169769"/>
            <a:ext cx="8218171" cy="3774281"/>
          </a:xfrm>
        </p:spPr>
        <p:txBody>
          <a:bodyPr>
            <a:noAutofit/>
          </a:bodyPr>
          <a:lstStyle/>
          <a:p>
            <a:pPr marL="0" indent="0">
              <a:buNone/>
            </a:pPr>
            <a:r>
              <a:rPr lang="en-US" b="1" dirty="0"/>
              <a:t>3. Christ’s gift enables the recipient to give</a:t>
            </a:r>
          </a:p>
          <a:p>
            <a:r>
              <a:rPr lang="en-US" dirty="0"/>
              <a:t>Read John 13:14-15</a:t>
            </a:r>
          </a:p>
          <a:p>
            <a:r>
              <a:rPr lang="en-US" dirty="0"/>
              <a:t>Once you’ve let Jesus wash your dirty feet, then you can wash others’ dirty feet and you can let them wash your feet. </a:t>
            </a:r>
          </a:p>
          <a:p>
            <a:r>
              <a:rPr lang="en-US" dirty="0"/>
              <a:t>It’s only after you’ve received from Christ that you can serve Him and let others serve you.</a:t>
            </a:r>
          </a:p>
        </p:txBody>
      </p:sp>
    </p:spTree>
    <p:extLst>
      <p:ext uri="{BB962C8B-B14F-4D97-AF65-F5344CB8AC3E}">
        <p14:creationId xmlns:p14="http://schemas.microsoft.com/office/powerpoint/2010/main" val="3352771083"/>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0"/>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994172"/>
            <a:ext cx="8218171" cy="3774281"/>
          </a:xfrm>
        </p:spPr>
        <p:txBody>
          <a:bodyPr>
            <a:noAutofit/>
          </a:bodyPr>
          <a:lstStyle/>
          <a:p>
            <a:pPr marL="0" indent="0">
              <a:buNone/>
            </a:pPr>
            <a:r>
              <a:rPr lang="en-US" b="1" dirty="0"/>
              <a:t>3. Application: When we have received Christ’s gift</a:t>
            </a:r>
          </a:p>
          <a:p>
            <a:pPr marL="557213" indent="-557213">
              <a:buAutoNum type="alphaLcPeriod"/>
            </a:pPr>
            <a:r>
              <a:rPr lang="en-US" dirty="0"/>
              <a:t>We can now freely forgive those who have wronged us and ask forgiveness when we have wronged others.</a:t>
            </a:r>
          </a:p>
          <a:p>
            <a:pPr marL="557213" indent="385763"/>
            <a:r>
              <a:rPr lang="en-US" dirty="0"/>
              <a:t>We cannot deepen our relationship with            	others without forgiving and asking 	forgiveness.</a:t>
            </a:r>
          </a:p>
          <a:p>
            <a:pPr marL="557213" indent="385763"/>
            <a:r>
              <a:rPr lang="en-US" dirty="0"/>
              <a:t>Matt 18:23-25</a:t>
            </a:r>
          </a:p>
          <a:p>
            <a:pPr marL="557213" indent="385763"/>
            <a:r>
              <a:rPr lang="en-US" dirty="0"/>
              <a:t>God forgave us. We need to forgive as 	well.	</a:t>
            </a:r>
          </a:p>
        </p:txBody>
      </p:sp>
    </p:spTree>
    <p:extLst>
      <p:ext uri="{BB962C8B-B14F-4D97-AF65-F5344CB8AC3E}">
        <p14:creationId xmlns:p14="http://schemas.microsoft.com/office/powerpoint/2010/main" val="1898375034"/>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83130"/>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993570"/>
            <a:ext cx="8218171" cy="3774281"/>
          </a:xfrm>
        </p:spPr>
        <p:txBody>
          <a:bodyPr>
            <a:noAutofit/>
          </a:bodyPr>
          <a:lstStyle/>
          <a:p>
            <a:pPr marL="0" indent="0">
              <a:buNone/>
            </a:pPr>
            <a:r>
              <a:rPr lang="en-US" b="1" dirty="0"/>
              <a:t>3. Application: When we have received Christ’s gift</a:t>
            </a:r>
          </a:p>
          <a:p>
            <a:pPr marL="0" indent="0">
              <a:buNone/>
              <a:tabLst>
                <a:tab pos="436563" algn="l"/>
              </a:tabLst>
            </a:pPr>
            <a:r>
              <a:rPr lang="en-US" dirty="0"/>
              <a:t>b. We can offer correction to those who are      	in the wrong and receive correction when 	we’re in the wrong.</a:t>
            </a:r>
          </a:p>
          <a:p>
            <a:pPr marL="557213" indent="385763"/>
            <a:r>
              <a:rPr lang="en-US" dirty="0"/>
              <a:t>Gal 6:1</a:t>
            </a:r>
          </a:p>
          <a:p>
            <a:pPr marL="557213" indent="385763"/>
            <a:r>
              <a:rPr lang="en-US" dirty="0"/>
              <a:t>It is the humility of recognizing that your 	feet sometimes need washing too. 	</a:t>
            </a:r>
          </a:p>
        </p:txBody>
      </p:sp>
    </p:spTree>
    <p:extLst>
      <p:ext uri="{BB962C8B-B14F-4D97-AF65-F5344CB8AC3E}">
        <p14:creationId xmlns:p14="http://schemas.microsoft.com/office/powerpoint/2010/main" val="2659057390"/>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36354"/>
            <a:ext cx="7886700" cy="1325563"/>
          </a:xfrm>
        </p:spPr>
        <p:txBody>
          <a:bodyPr/>
          <a:lstStyle/>
          <a:p>
            <a:r>
              <a:rPr lang="en-US" b="1" dirty="0"/>
              <a:t>I. Introduction</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168085"/>
            <a:ext cx="7886700" cy="4351338"/>
          </a:xfrm>
        </p:spPr>
        <p:txBody>
          <a:bodyPr>
            <a:noAutofit/>
          </a:bodyPr>
          <a:lstStyle/>
          <a:p>
            <a:pPr lvl="0"/>
            <a:r>
              <a:rPr lang="en-US" dirty="0"/>
              <a:t>The true spirit of Christmas isn’t giving!</a:t>
            </a:r>
          </a:p>
          <a:p>
            <a:pPr lvl="0"/>
            <a:r>
              <a:rPr lang="en-US" dirty="0"/>
              <a:t>It’s receiving! </a:t>
            </a:r>
          </a:p>
          <a:p>
            <a:pPr lvl="0"/>
            <a:r>
              <a:rPr lang="en-US" dirty="0"/>
              <a:t>At the heart of Christmas is the wonderful news that </a:t>
            </a:r>
            <a:r>
              <a:rPr lang="en-US" i="1" dirty="0"/>
              <a:t>God sent His only Son to earth to give Himself on the cross to save us from our sins.</a:t>
            </a:r>
          </a:p>
          <a:p>
            <a:pPr lvl="0"/>
            <a:r>
              <a:rPr lang="en-US" dirty="0"/>
              <a:t>No one can repay a gift like that! All you can do is receive it! </a:t>
            </a:r>
          </a:p>
          <a:p>
            <a:pPr lvl="0"/>
            <a:r>
              <a:rPr lang="en-US" dirty="0"/>
              <a:t>It was infinitely costly to God, but it’s totally free to us.  </a:t>
            </a:r>
          </a:p>
          <a:p>
            <a:endParaRPr lang="en-US" dirty="0"/>
          </a:p>
        </p:txBody>
      </p:sp>
    </p:spTree>
    <p:extLst>
      <p:ext uri="{BB962C8B-B14F-4D97-AF65-F5344CB8AC3E}">
        <p14:creationId xmlns:p14="http://schemas.microsoft.com/office/powerpoint/2010/main" val="954710479"/>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300"/>
                                        <p:tgtEl>
                                          <p:spTgt spid="6">
                                            <p:txEl>
                                              <p:pRg st="0" end="0"/>
                                            </p:txEl>
                                          </p:spTgt>
                                        </p:tgtEl>
                                      </p:cBhvr>
                                    </p:animEffect>
                                    <p:anim calcmode="lin" valueType="num">
                                      <p:cBhvr>
                                        <p:cTn id="8" dur="3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1" end="1"/>
                                            </p:txEl>
                                          </p:spTgt>
                                        </p:tgtEl>
                                        <p:attrNameLst>
                                          <p:attrName>style.visibility</p:attrName>
                                        </p:attrNameLst>
                                      </p:cBhvr>
                                      <p:to>
                                        <p:strVal val="visible"/>
                                      </p:to>
                                    </p:set>
                                    <p:animEffect transition="in" filter="fade">
                                      <p:cBhvr>
                                        <p:cTn id="14" dur="300"/>
                                        <p:tgtEl>
                                          <p:spTgt spid="6">
                                            <p:txEl>
                                              <p:pRg st="1" end="1"/>
                                            </p:txEl>
                                          </p:spTgt>
                                        </p:tgtEl>
                                      </p:cBhvr>
                                    </p:animEffect>
                                    <p:anim calcmode="lin" valueType="num">
                                      <p:cBhvr>
                                        <p:cTn id="15"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2" end="2"/>
                                            </p:txEl>
                                          </p:spTgt>
                                        </p:tgtEl>
                                        <p:attrNameLst>
                                          <p:attrName>style.visibility</p:attrName>
                                        </p:attrNameLst>
                                      </p:cBhvr>
                                      <p:to>
                                        <p:strVal val="visible"/>
                                      </p:to>
                                    </p:set>
                                    <p:animEffect transition="in" filter="fade">
                                      <p:cBhvr>
                                        <p:cTn id="21" dur="300"/>
                                        <p:tgtEl>
                                          <p:spTgt spid="6">
                                            <p:txEl>
                                              <p:pRg st="2" end="2"/>
                                            </p:txEl>
                                          </p:spTgt>
                                        </p:tgtEl>
                                      </p:cBhvr>
                                    </p:animEffect>
                                    <p:anim calcmode="lin" valueType="num">
                                      <p:cBhvr>
                                        <p:cTn id="22"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3" end="3"/>
                                            </p:txEl>
                                          </p:spTgt>
                                        </p:tgtEl>
                                        <p:attrNameLst>
                                          <p:attrName>style.visibility</p:attrName>
                                        </p:attrNameLst>
                                      </p:cBhvr>
                                      <p:to>
                                        <p:strVal val="visible"/>
                                      </p:to>
                                    </p:set>
                                    <p:animEffect transition="in" filter="fade">
                                      <p:cBhvr>
                                        <p:cTn id="28" dur="300"/>
                                        <p:tgtEl>
                                          <p:spTgt spid="6">
                                            <p:txEl>
                                              <p:pRg st="3" end="3"/>
                                            </p:txEl>
                                          </p:spTgt>
                                        </p:tgtEl>
                                      </p:cBhvr>
                                    </p:animEffect>
                                    <p:anim calcmode="lin" valueType="num">
                                      <p:cBhvr>
                                        <p:cTn id="29"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4" end="4"/>
                                            </p:txEl>
                                          </p:spTgt>
                                        </p:tgtEl>
                                        <p:attrNameLst>
                                          <p:attrName>style.visibility</p:attrName>
                                        </p:attrNameLst>
                                      </p:cBhvr>
                                      <p:to>
                                        <p:strVal val="visible"/>
                                      </p:to>
                                    </p:set>
                                    <p:animEffect transition="in" filter="fade">
                                      <p:cBhvr>
                                        <p:cTn id="35" dur="300"/>
                                        <p:tgtEl>
                                          <p:spTgt spid="6">
                                            <p:txEl>
                                              <p:pRg st="4" end="4"/>
                                            </p:txEl>
                                          </p:spTgt>
                                        </p:tgtEl>
                                      </p:cBhvr>
                                    </p:animEffect>
                                    <p:anim calcmode="lin" valueType="num">
                                      <p:cBhvr>
                                        <p:cTn id="36"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0"/>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994172"/>
            <a:ext cx="8218171" cy="3774281"/>
          </a:xfrm>
        </p:spPr>
        <p:txBody>
          <a:bodyPr>
            <a:noAutofit/>
          </a:bodyPr>
          <a:lstStyle/>
          <a:p>
            <a:pPr marL="447675" indent="-447675">
              <a:buNone/>
            </a:pPr>
            <a:r>
              <a:rPr lang="en-US" b="1" dirty="0"/>
              <a:t>3. Application: When we have received Christ’s gift</a:t>
            </a:r>
          </a:p>
          <a:p>
            <a:pPr marL="447675" indent="-447675">
              <a:buNone/>
            </a:pPr>
            <a:r>
              <a:rPr lang="en-US" dirty="0"/>
              <a:t>c. We can serve others from the right motives and with the right expectations.</a:t>
            </a:r>
          </a:p>
          <a:p>
            <a:pPr marL="1066800" indent="-481013"/>
            <a:r>
              <a:rPr lang="en-US" dirty="0"/>
              <a:t>When you realize that you’re a recipient of God’s undeserved favor, you then can give without expectation of any appreciation or repayment.</a:t>
            </a:r>
          </a:p>
        </p:txBody>
      </p:sp>
    </p:spTree>
    <p:extLst>
      <p:ext uri="{BB962C8B-B14F-4D97-AF65-F5344CB8AC3E}">
        <p14:creationId xmlns:p14="http://schemas.microsoft.com/office/powerpoint/2010/main" val="3311548936"/>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09117"/>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103289"/>
            <a:ext cx="8218171" cy="3774281"/>
          </a:xfrm>
        </p:spPr>
        <p:txBody>
          <a:bodyPr>
            <a:noAutofit/>
          </a:bodyPr>
          <a:lstStyle/>
          <a:p>
            <a:pPr marL="404813" indent="-404813">
              <a:buNone/>
            </a:pPr>
            <a:r>
              <a:rPr lang="en-US" b="1" dirty="0"/>
              <a:t>3. Application: When we have received Christ’s gift</a:t>
            </a:r>
          </a:p>
          <a:p>
            <a:pPr marL="490538" indent="-490538">
              <a:buNone/>
            </a:pPr>
            <a:r>
              <a:rPr lang="en-US" dirty="0"/>
              <a:t>d. We can freely give our resources to the Lord’s work.</a:t>
            </a:r>
          </a:p>
          <a:p>
            <a:r>
              <a:rPr lang="en-US" dirty="0"/>
              <a:t>When you recognize that all that you have is because of God’s grace, it frees you to give generously to the Lord’s work. </a:t>
            </a:r>
          </a:p>
          <a:p>
            <a:r>
              <a:rPr lang="en-US" dirty="0"/>
              <a:t>1 Cor. 4:7</a:t>
            </a:r>
          </a:p>
          <a:p>
            <a:r>
              <a:rPr lang="en-US" dirty="0"/>
              <a:t>Matt 10:8</a:t>
            </a:r>
          </a:p>
          <a:p>
            <a:r>
              <a:rPr lang="en-US" dirty="0"/>
              <a:t>2 Cor 9:8</a:t>
            </a:r>
          </a:p>
        </p:txBody>
      </p:sp>
    </p:spTree>
    <p:extLst>
      <p:ext uri="{BB962C8B-B14F-4D97-AF65-F5344CB8AC3E}">
        <p14:creationId xmlns:p14="http://schemas.microsoft.com/office/powerpoint/2010/main" val="2275688240"/>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5" end="5"/>
                                            </p:txEl>
                                          </p:spTgt>
                                        </p:tgtEl>
                                        <p:attrNameLst>
                                          <p:attrName>style.visibility</p:attrName>
                                        </p:attrNameLst>
                                      </p:cBhvr>
                                      <p:to>
                                        <p:strVal val="visible"/>
                                      </p:to>
                                    </p:set>
                                    <p:animEffect transition="in" filter="fade">
                                      <p:cBhvr>
                                        <p:cTn id="35" dur="300"/>
                                        <p:tgtEl>
                                          <p:spTgt spid="6">
                                            <p:txEl>
                                              <p:pRg st="5" end="5"/>
                                            </p:txEl>
                                          </p:spTgt>
                                        </p:tgtEl>
                                      </p:cBhvr>
                                    </p:animEffect>
                                    <p:anim calcmode="lin" valueType="num">
                                      <p:cBhvr>
                                        <p:cTn id="36" dur="3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248967"/>
            <a:ext cx="7886700" cy="994172"/>
          </a:xfrm>
        </p:spPr>
        <p:txBody>
          <a:bodyPr/>
          <a:lstStyle/>
          <a:p>
            <a:r>
              <a:rPr lang="en-US" b="1" dirty="0"/>
              <a:t>IV. Conclusion</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161462"/>
            <a:ext cx="8218171" cy="3774281"/>
          </a:xfrm>
        </p:spPr>
        <p:txBody>
          <a:bodyPr>
            <a:noAutofit/>
          </a:bodyPr>
          <a:lstStyle/>
          <a:p>
            <a:r>
              <a:rPr lang="en-US" dirty="0"/>
              <a:t>Have you entered into the true spirit of Christmas by receiving God’s undeserved gift of eternal life through Jesus Christ? </a:t>
            </a:r>
          </a:p>
          <a:p>
            <a:r>
              <a:rPr lang="en-US" dirty="0"/>
              <a:t>What you cannot do, God did: He sent His own Son to die on the cross in your place.</a:t>
            </a:r>
          </a:p>
          <a:p>
            <a:r>
              <a:rPr lang="en-US" dirty="0"/>
              <a:t>Rom 6:23</a:t>
            </a:r>
          </a:p>
          <a:p>
            <a:r>
              <a:rPr lang="en-US" dirty="0"/>
              <a:t>God’s door is always unlocked whenever you are willing to come home. </a:t>
            </a:r>
          </a:p>
        </p:txBody>
      </p:sp>
    </p:spTree>
    <p:extLst>
      <p:ext uri="{BB962C8B-B14F-4D97-AF65-F5344CB8AC3E}">
        <p14:creationId xmlns:p14="http://schemas.microsoft.com/office/powerpoint/2010/main" val="3536446295"/>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300"/>
                                        <p:tgtEl>
                                          <p:spTgt spid="6">
                                            <p:txEl>
                                              <p:pRg st="0" end="0"/>
                                            </p:txEl>
                                          </p:spTgt>
                                        </p:tgtEl>
                                      </p:cBhvr>
                                    </p:animEffect>
                                    <p:anim calcmode="lin" valueType="num">
                                      <p:cBhvr>
                                        <p:cTn id="8" dur="3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1" end="1"/>
                                            </p:txEl>
                                          </p:spTgt>
                                        </p:tgtEl>
                                        <p:attrNameLst>
                                          <p:attrName>style.visibility</p:attrName>
                                        </p:attrNameLst>
                                      </p:cBhvr>
                                      <p:to>
                                        <p:strVal val="visible"/>
                                      </p:to>
                                    </p:set>
                                    <p:animEffect transition="in" filter="fade">
                                      <p:cBhvr>
                                        <p:cTn id="14" dur="300"/>
                                        <p:tgtEl>
                                          <p:spTgt spid="6">
                                            <p:txEl>
                                              <p:pRg st="1" end="1"/>
                                            </p:txEl>
                                          </p:spTgt>
                                        </p:tgtEl>
                                      </p:cBhvr>
                                    </p:animEffect>
                                    <p:anim calcmode="lin" valueType="num">
                                      <p:cBhvr>
                                        <p:cTn id="15"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2" end="2"/>
                                            </p:txEl>
                                          </p:spTgt>
                                        </p:tgtEl>
                                        <p:attrNameLst>
                                          <p:attrName>style.visibility</p:attrName>
                                        </p:attrNameLst>
                                      </p:cBhvr>
                                      <p:to>
                                        <p:strVal val="visible"/>
                                      </p:to>
                                    </p:set>
                                    <p:animEffect transition="in" filter="fade">
                                      <p:cBhvr>
                                        <p:cTn id="21" dur="300"/>
                                        <p:tgtEl>
                                          <p:spTgt spid="6">
                                            <p:txEl>
                                              <p:pRg st="2" end="2"/>
                                            </p:txEl>
                                          </p:spTgt>
                                        </p:tgtEl>
                                      </p:cBhvr>
                                    </p:animEffect>
                                    <p:anim calcmode="lin" valueType="num">
                                      <p:cBhvr>
                                        <p:cTn id="22"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3" end="3"/>
                                            </p:txEl>
                                          </p:spTgt>
                                        </p:tgtEl>
                                        <p:attrNameLst>
                                          <p:attrName>style.visibility</p:attrName>
                                        </p:attrNameLst>
                                      </p:cBhvr>
                                      <p:to>
                                        <p:strVal val="visible"/>
                                      </p:to>
                                    </p:set>
                                    <p:animEffect transition="in" filter="fade">
                                      <p:cBhvr>
                                        <p:cTn id="28" dur="300"/>
                                        <p:tgtEl>
                                          <p:spTgt spid="6">
                                            <p:txEl>
                                              <p:pRg st="3" end="3"/>
                                            </p:txEl>
                                          </p:spTgt>
                                        </p:tgtEl>
                                      </p:cBhvr>
                                    </p:animEffect>
                                    <p:anim calcmode="lin" valueType="num">
                                      <p:cBhvr>
                                        <p:cTn id="29"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216694"/>
            <a:ext cx="7886700" cy="994172"/>
          </a:xfrm>
        </p:spPr>
        <p:txBody>
          <a:bodyPr/>
          <a:lstStyle/>
          <a:p>
            <a:r>
              <a:rPr lang="en-US" b="1" dirty="0"/>
              <a:t>IV. Conclusion</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075400"/>
            <a:ext cx="8218171" cy="3774281"/>
          </a:xfrm>
        </p:spPr>
        <p:txBody>
          <a:bodyPr>
            <a:noAutofit/>
          </a:bodyPr>
          <a:lstStyle/>
          <a:p>
            <a:r>
              <a:rPr lang="en-US" dirty="0"/>
              <a:t>If you are already in Christ, live a lifestyle of repentance.</a:t>
            </a:r>
          </a:p>
          <a:p>
            <a:r>
              <a:rPr lang="en-US" dirty="0"/>
              <a:t>Let us not just focus our thankfulness on the usual physical gifts of life that be here today and gone tomorrow.</a:t>
            </a:r>
          </a:p>
          <a:p>
            <a:r>
              <a:rPr lang="en-US" dirty="0"/>
              <a:t>Let focus our thankfulness on the gift that we cannot lose, and the gift that we cannot ever repay, our gift of Salvation, given to us through the sacrificial giving of our Savior’s life on the cross. Merry Christmas.</a:t>
            </a:r>
          </a:p>
        </p:txBody>
      </p:sp>
    </p:spTree>
    <p:extLst>
      <p:ext uri="{BB962C8B-B14F-4D97-AF65-F5344CB8AC3E}">
        <p14:creationId xmlns:p14="http://schemas.microsoft.com/office/powerpoint/2010/main" val="4045656373"/>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300"/>
                                        <p:tgtEl>
                                          <p:spTgt spid="6">
                                            <p:txEl>
                                              <p:pRg st="0" end="0"/>
                                            </p:txEl>
                                          </p:spTgt>
                                        </p:tgtEl>
                                      </p:cBhvr>
                                    </p:animEffect>
                                    <p:anim calcmode="lin" valueType="num">
                                      <p:cBhvr>
                                        <p:cTn id="8" dur="3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1" end="1"/>
                                            </p:txEl>
                                          </p:spTgt>
                                        </p:tgtEl>
                                        <p:attrNameLst>
                                          <p:attrName>style.visibility</p:attrName>
                                        </p:attrNameLst>
                                      </p:cBhvr>
                                      <p:to>
                                        <p:strVal val="visible"/>
                                      </p:to>
                                    </p:set>
                                    <p:animEffect transition="in" filter="fade">
                                      <p:cBhvr>
                                        <p:cTn id="14" dur="300"/>
                                        <p:tgtEl>
                                          <p:spTgt spid="6">
                                            <p:txEl>
                                              <p:pRg st="1" end="1"/>
                                            </p:txEl>
                                          </p:spTgt>
                                        </p:tgtEl>
                                      </p:cBhvr>
                                    </p:animEffect>
                                    <p:anim calcmode="lin" valueType="num">
                                      <p:cBhvr>
                                        <p:cTn id="15"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2" end="2"/>
                                            </p:txEl>
                                          </p:spTgt>
                                        </p:tgtEl>
                                        <p:attrNameLst>
                                          <p:attrName>style.visibility</p:attrName>
                                        </p:attrNameLst>
                                      </p:cBhvr>
                                      <p:to>
                                        <p:strVal val="visible"/>
                                      </p:to>
                                    </p:set>
                                    <p:animEffect transition="in" filter="fade">
                                      <p:cBhvr>
                                        <p:cTn id="21" dur="300"/>
                                        <p:tgtEl>
                                          <p:spTgt spid="6">
                                            <p:txEl>
                                              <p:pRg st="2" end="2"/>
                                            </p:txEl>
                                          </p:spTgt>
                                        </p:tgtEl>
                                      </p:cBhvr>
                                    </p:animEffect>
                                    <p:anim calcmode="lin" valueType="num">
                                      <p:cBhvr>
                                        <p:cTn id="22"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373855"/>
            <a:ext cx="7886700" cy="994172"/>
          </a:xfrm>
        </p:spPr>
        <p:txBody>
          <a:bodyPr/>
          <a:lstStyle/>
          <a:p>
            <a:r>
              <a:rPr lang="en-US" b="1" dirty="0"/>
              <a:t>II. Background</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455907"/>
            <a:ext cx="8218171" cy="3263504"/>
          </a:xfrm>
        </p:spPr>
        <p:txBody>
          <a:bodyPr>
            <a:noAutofit/>
          </a:bodyPr>
          <a:lstStyle/>
          <a:p>
            <a:pPr lvl="0"/>
            <a:r>
              <a:rPr lang="en-US" dirty="0"/>
              <a:t>The Apostle John wrote it in Ephesus sometime A.D. 70.</a:t>
            </a:r>
          </a:p>
          <a:p>
            <a:pPr lvl="0"/>
            <a:r>
              <a:rPr lang="en-US" dirty="0"/>
              <a:t>Major theme: Jesus is the long-awaited, promised Messiah and Son of God. </a:t>
            </a:r>
          </a:p>
          <a:p>
            <a:pPr lvl="0"/>
            <a:r>
              <a:rPr lang="en-US" dirty="0"/>
              <a:t>Evidences that Jesus is the Messiah includes Signs and witnesses:</a:t>
            </a:r>
          </a:p>
          <a:p>
            <a:pPr lvl="0"/>
            <a:r>
              <a:rPr lang="en-US" dirty="0"/>
              <a:t>Scriptures, John the Baptist, Jesus Himself, God the Fathers, Jesus’ miraculous works, Holy Spirit and John himself.</a:t>
            </a:r>
          </a:p>
          <a:p>
            <a:pPr marL="0" indent="0">
              <a:buNone/>
            </a:pPr>
            <a:endParaRPr lang="en-US" dirty="0"/>
          </a:p>
          <a:p>
            <a:endParaRPr lang="en-US" dirty="0"/>
          </a:p>
        </p:txBody>
      </p:sp>
    </p:spTree>
    <p:extLst>
      <p:ext uri="{BB962C8B-B14F-4D97-AF65-F5344CB8AC3E}">
        <p14:creationId xmlns:p14="http://schemas.microsoft.com/office/powerpoint/2010/main" val="3264013758"/>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300"/>
                                        <p:tgtEl>
                                          <p:spTgt spid="6">
                                            <p:txEl>
                                              <p:pRg st="0" end="0"/>
                                            </p:txEl>
                                          </p:spTgt>
                                        </p:tgtEl>
                                      </p:cBhvr>
                                    </p:animEffect>
                                    <p:anim calcmode="lin" valueType="num">
                                      <p:cBhvr>
                                        <p:cTn id="8" dur="3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1" end="1"/>
                                            </p:txEl>
                                          </p:spTgt>
                                        </p:tgtEl>
                                        <p:attrNameLst>
                                          <p:attrName>style.visibility</p:attrName>
                                        </p:attrNameLst>
                                      </p:cBhvr>
                                      <p:to>
                                        <p:strVal val="visible"/>
                                      </p:to>
                                    </p:set>
                                    <p:animEffect transition="in" filter="fade">
                                      <p:cBhvr>
                                        <p:cTn id="14" dur="300"/>
                                        <p:tgtEl>
                                          <p:spTgt spid="6">
                                            <p:txEl>
                                              <p:pRg st="1" end="1"/>
                                            </p:txEl>
                                          </p:spTgt>
                                        </p:tgtEl>
                                      </p:cBhvr>
                                    </p:animEffect>
                                    <p:anim calcmode="lin" valueType="num">
                                      <p:cBhvr>
                                        <p:cTn id="15"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2" end="2"/>
                                            </p:txEl>
                                          </p:spTgt>
                                        </p:tgtEl>
                                        <p:attrNameLst>
                                          <p:attrName>style.visibility</p:attrName>
                                        </p:attrNameLst>
                                      </p:cBhvr>
                                      <p:to>
                                        <p:strVal val="visible"/>
                                      </p:to>
                                    </p:set>
                                    <p:animEffect transition="in" filter="fade">
                                      <p:cBhvr>
                                        <p:cTn id="21" dur="300"/>
                                        <p:tgtEl>
                                          <p:spTgt spid="6">
                                            <p:txEl>
                                              <p:pRg st="2" end="2"/>
                                            </p:txEl>
                                          </p:spTgt>
                                        </p:tgtEl>
                                      </p:cBhvr>
                                    </p:animEffect>
                                    <p:anim calcmode="lin" valueType="num">
                                      <p:cBhvr>
                                        <p:cTn id="22"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3" end="3"/>
                                            </p:txEl>
                                          </p:spTgt>
                                        </p:tgtEl>
                                        <p:attrNameLst>
                                          <p:attrName>style.visibility</p:attrName>
                                        </p:attrNameLst>
                                      </p:cBhvr>
                                      <p:to>
                                        <p:strVal val="visible"/>
                                      </p:to>
                                    </p:set>
                                    <p:animEffect transition="in" filter="fade">
                                      <p:cBhvr>
                                        <p:cTn id="28" dur="300"/>
                                        <p:tgtEl>
                                          <p:spTgt spid="6">
                                            <p:txEl>
                                              <p:pRg st="3" end="3"/>
                                            </p:txEl>
                                          </p:spTgt>
                                        </p:tgtEl>
                                      </p:cBhvr>
                                    </p:animEffect>
                                    <p:anim calcmode="lin" valueType="num">
                                      <p:cBhvr>
                                        <p:cTn id="29"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246194" y="0"/>
            <a:ext cx="7886700" cy="994172"/>
          </a:xfrm>
        </p:spPr>
        <p:txBody>
          <a:bodyPr/>
          <a:lstStyle/>
          <a:p>
            <a:r>
              <a:rPr lang="en-US" b="1" dirty="0"/>
              <a:t>II. Background</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246194" y="837389"/>
            <a:ext cx="8651612" cy="3637121"/>
          </a:xfrm>
        </p:spPr>
        <p:txBody>
          <a:bodyPr>
            <a:noAutofit/>
          </a:bodyPr>
          <a:lstStyle/>
          <a:p>
            <a:pPr lvl="0"/>
            <a:r>
              <a:rPr lang="en-US" sz="2700" b="1" dirty="0"/>
              <a:t>Jesus</a:t>
            </a:r>
            <a:r>
              <a:rPr lang="en-US" sz="2700" dirty="0"/>
              <a:t>. Jesus is God, the “I am.” He existed before the creation of the world, and he has supernatural knowledge. </a:t>
            </a:r>
          </a:p>
          <a:p>
            <a:pPr lvl="0"/>
            <a:r>
              <a:rPr lang="en-US" sz="2700" b="1" dirty="0"/>
              <a:t>He fulfills the Jewish festivals and institutions. </a:t>
            </a:r>
            <a:r>
              <a:rPr lang="en-US" sz="2700" dirty="0"/>
              <a:t>As the sent Son of God, he reflects the Sender. Signs and witnesses demonstrate that he is the Messiah.</a:t>
            </a:r>
          </a:p>
          <a:p>
            <a:pPr lvl="0"/>
            <a:r>
              <a:rPr lang="en-US" sz="2700" b="1" dirty="0"/>
              <a:t>The Trinity</a:t>
            </a:r>
            <a:r>
              <a:rPr lang="en-US" sz="2700" dirty="0"/>
              <a:t>. Father, Son, and Spirit are united in their work of revelation and redemption.</a:t>
            </a:r>
          </a:p>
          <a:p>
            <a:pPr lvl="0"/>
            <a:r>
              <a:rPr lang="en-US" sz="2700" b="1" dirty="0"/>
              <a:t>Salvation. </a:t>
            </a:r>
            <a:r>
              <a:rPr lang="en-US" sz="2700" dirty="0"/>
              <a:t>God is sovereign in salvation. Jesus’ death is the basis of salvation, which is obtained through believing in the living Jesus as the Son of God</a:t>
            </a:r>
          </a:p>
          <a:p>
            <a:pPr lvl="0"/>
            <a:r>
              <a:rPr lang="en-US" sz="2700" b="1" dirty="0"/>
              <a:t>Eternal Life. </a:t>
            </a:r>
            <a:r>
              <a:rPr lang="en-US" sz="2700" dirty="0"/>
              <a:t>Jesus is the giver of eternal life. Believers can experience some of salvation’s benefits during this present evil age.</a:t>
            </a:r>
          </a:p>
          <a:p>
            <a:pPr lvl="0"/>
            <a:r>
              <a:rPr lang="en-US" sz="2700" b="1" dirty="0"/>
              <a:t>Mission. </a:t>
            </a:r>
            <a:r>
              <a:rPr lang="en-US" sz="2700" dirty="0"/>
              <a:t>Believers are called to continue Jesus’ mission.</a:t>
            </a:r>
          </a:p>
          <a:p>
            <a:pPr marL="0" indent="0">
              <a:buNone/>
            </a:pPr>
            <a:endParaRPr lang="en-US" sz="2700" dirty="0"/>
          </a:p>
          <a:p>
            <a:endParaRPr lang="en-US" sz="2700" dirty="0"/>
          </a:p>
        </p:txBody>
      </p:sp>
    </p:spTree>
    <p:extLst>
      <p:ext uri="{BB962C8B-B14F-4D97-AF65-F5344CB8AC3E}">
        <p14:creationId xmlns:p14="http://schemas.microsoft.com/office/powerpoint/2010/main" val="2548979069"/>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300"/>
                                        <p:tgtEl>
                                          <p:spTgt spid="6">
                                            <p:txEl>
                                              <p:pRg st="0" end="0"/>
                                            </p:txEl>
                                          </p:spTgt>
                                        </p:tgtEl>
                                      </p:cBhvr>
                                    </p:animEffect>
                                    <p:anim calcmode="lin" valueType="num">
                                      <p:cBhvr>
                                        <p:cTn id="8" dur="3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1" end="1"/>
                                            </p:txEl>
                                          </p:spTgt>
                                        </p:tgtEl>
                                        <p:attrNameLst>
                                          <p:attrName>style.visibility</p:attrName>
                                        </p:attrNameLst>
                                      </p:cBhvr>
                                      <p:to>
                                        <p:strVal val="visible"/>
                                      </p:to>
                                    </p:set>
                                    <p:animEffect transition="in" filter="fade">
                                      <p:cBhvr>
                                        <p:cTn id="14" dur="300"/>
                                        <p:tgtEl>
                                          <p:spTgt spid="6">
                                            <p:txEl>
                                              <p:pRg st="1" end="1"/>
                                            </p:txEl>
                                          </p:spTgt>
                                        </p:tgtEl>
                                      </p:cBhvr>
                                    </p:animEffect>
                                    <p:anim calcmode="lin" valueType="num">
                                      <p:cBhvr>
                                        <p:cTn id="15"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2" end="2"/>
                                            </p:txEl>
                                          </p:spTgt>
                                        </p:tgtEl>
                                        <p:attrNameLst>
                                          <p:attrName>style.visibility</p:attrName>
                                        </p:attrNameLst>
                                      </p:cBhvr>
                                      <p:to>
                                        <p:strVal val="visible"/>
                                      </p:to>
                                    </p:set>
                                    <p:animEffect transition="in" filter="fade">
                                      <p:cBhvr>
                                        <p:cTn id="21" dur="300"/>
                                        <p:tgtEl>
                                          <p:spTgt spid="6">
                                            <p:txEl>
                                              <p:pRg st="2" end="2"/>
                                            </p:txEl>
                                          </p:spTgt>
                                        </p:tgtEl>
                                      </p:cBhvr>
                                    </p:animEffect>
                                    <p:anim calcmode="lin" valueType="num">
                                      <p:cBhvr>
                                        <p:cTn id="22"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3" end="3"/>
                                            </p:txEl>
                                          </p:spTgt>
                                        </p:tgtEl>
                                        <p:attrNameLst>
                                          <p:attrName>style.visibility</p:attrName>
                                        </p:attrNameLst>
                                      </p:cBhvr>
                                      <p:to>
                                        <p:strVal val="visible"/>
                                      </p:to>
                                    </p:set>
                                    <p:animEffect transition="in" filter="fade">
                                      <p:cBhvr>
                                        <p:cTn id="28" dur="300"/>
                                        <p:tgtEl>
                                          <p:spTgt spid="6">
                                            <p:txEl>
                                              <p:pRg st="3" end="3"/>
                                            </p:txEl>
                                          </p:spTgt>
                                        </p:tgtEl>
                                      </p:cBhvr>
                                    </p:animEffect>
                                    <p:anim calcmode="lin" valueType="num">
                                      <p:cBhvr>
                                        <p:cTn id="29"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4" end="4"/>
                                            </p:txEl>
                                          </p:spTgt>
                                        </p:tgtEl>
                                        <p:attrNameLst>
                                          <p:attrName>style.visibility</p:attrName>
                                        </p:attrNameLst>
                                      </p:cBhvr>
                                      <p:to>
                                        <p:strVal val="visible"/>
                                      </p:to>
                                    </p:set>
                                    <p:animEffect transition="in" filter="fade">
                                      <p:cBhvr>
                                        <p:cTn id="35" dur="300"/>
                                        <p:tgtEl>
                                          <p:spTgt spid="6">
                                            <p:txEl>
                                              <p:pRg st="4" end="4"/>
                                            </p:txEl>
                                          </p:spTgt>
                                        </p:tgtEl>
                                      </p:cBhvr>
                                    </p:animEffect>
                                    <p:anim calcmode="lin" valueType="num">
                                      <p:cBhvr>
                                        <p:cTn id="36"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nodeType="clickEffect">
                                  <p:stCondLst>
                                    <p:cond delay="0"/>
                                  </p:stCondLst>
                                  <p:childTnLst>
                                    <p:set>
                                      <p:cBhvr>
                                        <p:cTn id="41" dur="1" fill="hold">
                                          <p:stCondLst>
                                            <p:cond delay="0"/>
                                          </p:stCondLst>
                                        </p:cTn>
                                        <p:tgtEl>
                                          <p:spTgt spid="6">
                                            <p:txEl>
                                              <p:pRg st="5" end="5"/>
                                            </p:txEl>
                                          </p:spTgt>
                                        </p:tgtEl>
                                        <p:attrNameLst>
                                          <p:attrName>style.visibility</p:attrName>
                                        </p:attrNameLst>
                                      </p:cBhvr>
                                      <p:to>
                                        <p:strVal val="visible"/>
                                      </p:to>
                                    </p:set>
                                    <p:animEffect transition="in" filter="fade">
                                      <p:cBhvr>
                                        <p:cTn id="42" dur="300"/>
                                        <p:tgtEl>
                                          <p:spTgt spid="6">
                                            <p:txEl>
                                              <p:pRg st="5" end="5"/>
                                            </p:txEl>
                                          </p:spTgt>
                                        </p:tgtEl>
                                      </p:cBhvr>
                                    </p:animEffect>
                                    <p:anim calcmode="lin" valueType="num">
                                      <p:cBhvr>
                                        <p:cTn id="43" dur="3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44" dur="3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298887"/>
            <a:ext cx="7886700" cy="994172"/>
          </a:xfrm>
        </p:spPr>
        <p:txBody>
          <a:bodyPr>
            <a:normAutofit fontScale="90000"/>
          </a:bodyPr>
          <a:lstStyle/>
          <a:p>
            <a:pPr marL="432197" indent="-432197"/>
            <a:r>
              <a:rPr lang="en-US" b="1" dirty="0"/>
              <a:t>II. Message: When receiving is better </a:t>
            </a:r>
            <a:br>
              <a:rPr lang="en-US" b="1" dirty="0"/>
            </a:br>
            <a:r>
              <a:rPr lang="en-US" b="1" dirty="0"/>
              <a:t>John 13:1-17</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517552"/>
            <a:ext cx="8218171" cy="3500438"/>
          </a:xfrm>
        </p:spPr>
        <p:txBody>
          <a:bodyPr>
            <a:normAutofit/>
          </a:bodyPr>
          <a:lstStyle/>
          <a:p>
            <a:pPr marL="385763" indent="-385763">
              <a:buAutoNum type="arabicPeriod"/>
            </a:pPr>
            <a:r>
              <a:rPr lang="en-US" b="1" dirty="0"/>
              <a:t>Christ’s gift cannot be repaid.</a:t>
            </a:r>
          </a:p>
          <a:p>
            <a:pPr marL="385763" indent="-385763">
              <a:buFont typeface="Arial" panose="020B0604020202020204" pitchFamily="34" charset="0"/>
              <a:buAutoNum type="arabicPeriod"/>
            </a:pPr>
            <a:r>
              <a:rPr lang="en-US" b="1" dirty="0"/>
              <a:t>Christ’s gift can only be received in humility.</a:t>
            </a:r>
            <a:endParaRPr lang="en-US" dirty="0"/>
          </a:p>
          <a:p>
            <a:pPr marL="385763" indent="-385763">
              <a:buFont typeface="Arial" panose="020B0604020202020204" pitchFamily="34" charset="0"/>
              <a:buAutoNum type="arabicPeriod"/>
            </a:pPr>
            <a:r>
              <a:rPr lang="en-US" b="1" dirty="0"/>
              <a:t>Christ’s gift enables the recipient to give.</a:t>
            </a:r>
            <a:endParaRPr lang="en-US" dirty="0"/>
          </a:p>
          <a:p>
            <a:pPr marL="385763" indent="-385763">
              <a:buAutoNum type="arabicPeriod"/>
            </a:pPr>
            <a:endParaRPr lang="en-US" b="1" dirty="0"/>
          </a:p>
          <a:p>
            <a:pPr marL="0" indent="0">
              <a:buNone/>
            </a:pPr>
            <a:endParaRPr lang="en-US" dirty="0"/>
          </a:p>
        </p:txBody>
      </p:sp>
    </p:spTree>
    <p:extLst>
      <p:ext uri="{BB962C8B-B14F-4D97-AF65-F5344CB8AC3E}">
        <p14:creationId xmlns:p14="http://schemas.microsoft.com/office/powerpoint/2010/main" val="1316192689"/>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300"/>
                                        <p:tgtEl>
                                          <p:spTgt spid="6">
                                            <p:txEl>
                                              <p:pRg st="0" end="0"/>
                                            </p:txEl>
                                          </p:spTgt>
                                        </p:tgtEl>
                                      </p:cBhvr>
                                    </p:animEffect>
                                    <p:anim calcmode="lin" valueType="num">
                                      <p:cBhvr>
                                        <p:cTn id="8" dur="3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1" end="1"/>
                                            </p:txEl>
                                          </p:spTgt>
                                        </p:tgtEl>
                                        <p:attrNameLst>
                                          <p:attrName>style.visibility</p:attrName>
                                        </p:attrNameLst>
                                      </p:cBhvr>
                                      <p:to>
                                        <p:strVal val="visible"/>
                                      </p:to>
                                    </p:set>
                                    <p:animEffect transition="in" filter="fade">
                                      <p:cBhvr>
                                        <p:cTn id="14" dur="300"/>
                                        <p:tgtEl>
                                          <p:spTgt spid="6">
                                            <p:txEl>
                                              <p:pRg st="1" end="1"/>
                                            </p:txEl>
                                          </p:spTgt>
                                        </p:tgtEl>
                                      </p:cBhvr>
                                    </p:animEffect>
                                    <p:anim calcmode="lin" valueType="num">
                                      <p:cBhvr>
                                        <p:cTn id="15"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2" end="2"/>
                                            </p:txEl>
                                          </p:spTgt>
                                        </p:tgtEl>
                                        <p:attrNameLst>
                                          <p:attrName>style.visibility</p:attrName>
                                        </p:attrNameLst>
                                      </p:cBhvr>
                                      <p:to>
                                        <p:strVal val="visible"/>
                                      </p:to>
                                    </p:set>
                                    <p:animEffect transition="in" filter="fade">
                                      <p:cBhvr>
                                        <p:cTn id="21" dur="300"/>
                                        <p:tgtEl>
                                          <p:spTgt spid="6">
                                            <p:txEl>
                                              <p:pRg st="2" end="2"/>
                                            </p:txEl>
                                          </p:spTgt>
                                        </p:tgtEl>
                                      </p:cBhvr>
                                    </p:animEffect>
                                    <p:anim calcmode="lin" valueType="num">
                                      <p:cBhvr>
                                        <p:cTn id="22"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48131"/>
            <a:ext cx="7886700" cy="994172"/>
          </a:xfrm>
        </p:spPr>
        <p:txBody>
          <a:bodyPr>
            <a:normAutofit fontScale="90000"/>
          </a:bodyPr>
          <a:lstStyle/>
          <a:p>
            <a:r>
              <a:rPr lang="en-US" b="1" dirty="0"/>
              <a:t>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142303"/>
            <a:ext cx="8218171" cy="3500438"/>
          </a:xfrm>
        </p:spPr>
        <p:txBody>
          <a:bodyPr>
            <a:noAutofit/>
          </a:bodyPr>
          <a:lstStyle/>
          <a:p>
            <a:pPr marL="385763" indent="-385763">
              <a:buAutoNum type="arabicPeriod"/>
            </a:pPr>
            <a:r>
              <a:rPr lang="en-US" b="1" dirty="0"/>
              <a:t>Christ’s gift cannot be repaid.</a:t>
            </a:r>
          </a:p>
          <a:p>
            <a:r>
              <a:rPr lang="en-US" dirty="0"/>
              <a:t>Jesus is our Passover lamb, slain to spare us from God’s judgment as His blood is applied to wash away our sins.</a:t>
            </a:r>
          </a:p>
          <a:p>
            <a:r>
              <a:rPr lang="en-US" dirty="0"/>
              <a:t>He loved us to the end.</a:t>
            </a:r>
          </a:p>
          <a:p>
            <a:r>
              <a:rPr lang="en-US" dirty="0"/>
              <a:t>He did not think of Himself, but our needs.</a:t>
            </a:r>
          </a:p>
          <a:p>
            <a:r>
              <a:rPr lang="en-US" dirty="0"/>
              <a:t>Read v. 3</a:t>
            </a:r>
          </a:p>
          <a:p>
            <a:r>
              <a:rPr lang="en-US" dirty="0"/>
              <a:t>Jesus left the glory of heaven to become man so that He could die for our sins.</a:t>
            </a:r>
          </a:p>
          <a:p>
            <a:endParaRPr lang="en-US" dirty="0"/>
          </a:p>
        </p:txBody>
      </p:sp>
    </p:spTree>
    <p:extLst>
      <p:ext uri="{BB962C8B-B14F-4D97-AF65-F5344CB8AC3E}">
        <p14:creationId xmlns:p14="http://schemas.microsoft.com/office/powerpoint/2010/main" val="2743758866"/>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5" end="5"/>
                                            </p:txEl>
                                          </p:spTgt>
                                        </p:tgtEl>
                                        <p:attrNameLst>
                                          <p:attrName>style.visibility</p:attrName>
                                        </p:attrNameLst>
                                      </p:cBhvr>
                                      <p:to>
                                        <p:strVal val="visible"/>
                                      </p:to>
                                    </p:set>
                                    <p:animEffect transition="in" filter="fade">
                                      <p:cBhvr>
                                        <p:cTn id="35" dur="300"/>
                                        <p:tgtEl>
                                          <p:spTgt spid="6">
                                            <p:txEl>
                                              <p:pRg st="5" end="5"/>
                                            </p:txEl>
                                          </p:spTgt>
                                        </p:tgtEl>
                                      </p:cBhvr>
                                    </p:animEffect>
                                    <p:anim calcmode="lin" valueType="num">
                                      <p:cBhvr>
                                        <p:cTn id="36" dur="3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17308"/>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111480"/>
            <a:ext cx="8218171" cy="3500438"/>
          </a:xfrm>
        </p:spPr>
        <p:txBody>
          <a:bodyPr>
            <a:noAutofit/>
          </a:bodyPr>
          <a:lstStyle/>
          <a:p>
            <a:pPr marL="385763" indent="-385763">
              <a:buAutoNum type="arabicPeriod"/>
            </a:pPr>
            <a:r>
              <a:rPr lang="en-US" b="1" dirty="0"/>
              <a:t>Christ’s gift cannot be repaid.</a:t>
            </a:r>
          </a:p>
          <a:p>
            <a:r>
              <a:rPr lang="en-US" dirty="0"/>
              <a:t>The Father had given Him all things into His hands.</a:t>
            </a:r>
          </a:p>
          <a:p>
            <a:r>
              <a:rPr lang="en-US" dirty="0"/>
              <a:t>He willed to let those hands be nailed on the cross.</a:t>
            </a:r>
          </a:p>
          <a:p>
            <a:r>
              <a:rPr lang="en-US" dirty="0"/>
              <a:t>Those sovereign hands laid aside His garments to wash the Disciple’s feet.</a:t>
            </a:r>
          </a:p>
          <a:p>
            <a:r>
              <a:rPr lang="en-US" dirty="0"/>
              <a:t>Philippians 2:5-8</a:t>
            </a:r>
          </a:p>
          <a:p>
            <a:r>
              <a:rPr lang="en-US" dirty="0"/>
              <a:t>Jesus took “the form of a servant”</a:t>
            </a:r>
          </a:p>
          <a:p>
            <a:endParaRPr lang="en-US" dirty="0"/>
          </a:p>
        </p:txBody>
      </p:sp>
    </p:spTree>
    <p:extLst>
      <p:ext uri="{BB962C8B-B14F-4D97-AF65-F5344CB8AC3E}">
        <p14:creationId xmlns:p14="http://schemas.microsoft.com/office/powerpoint/2010/main" val="2304814197"/>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5" end="5"/>
                                            </p:txEl>
                                          </p:spTgt>
                                        </p:tgtEl>
                                        <p:attrNameLst>
                                          <p:attrName>style.visibility</p:attrName>
                                        </p:attrNameLst>
                                      </p:cBhvr>
                                      <p:to>
                                        <p:strVal val="visible"/>
                                      </p:to>
                                    </p:set>
                                    <p:animEffect transition="in" filter="fade">
                                      <p:cBhvr>
                                        <p:cTn id="35" dur="300"/>
                                        <p:tgtEl>
                                          <p:spTgt spid="6">
                                            <p:txEl>
                                              <p:pRg st="5" end="5"/>
                                            </p:txEl>
                                          </p:spTgt>
                                        </p:tgtEl>
                                      </p:cBhvr>
                                    </p:animEffect>
                                    <p:anim calcmode="lin" valueType="num">
                                      <p:cBhvr>
                                        <p:cTn id="36" dur="3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37" dur="3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58405"/>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075763"/>
            <a:ext cx="8218171" cy="3500438"/>
          </a:xfrm>
        </p:spPr>
        <p:txBody>
          <a:bodyPr>
            <a:noAutofit/>
          </a:bodyPr>
          <a:lstStyle/>
          <a:p>
            <a:pPr marL="385763" indent="-385763">
              <a:buAutoNum type="arabicPeriod"/>
            </a:pPr>
            <a:r>
              <a:rPr lang="en-US" b="1" dirty="0"/>
              <a:t>Christ’s gift cannot be repaid.</a:t>
            </a:r>
          </a:p>
          <a:p>
            <a:r>
              <a:rPr lang="en-US" dirty="0"/>
              <a:t>Just as He poured water in the basin, His blood would be poured out on the cross.</a:t>
            </a:r>
          </a:p>
          <a:p>
            <a:r>
              <a:rPr lang="en-US" dirty="0"/>
              <a:t>Phil 2:8</a:t>
            </a:r>
          </a:p>
          <a:p>
            <a:r>
              <a:rPr lang="en-US" dirty="0"/>
              <a:t>Just as He washed their feet, His blood also cleanses the sinful human hearts from guilt and defilement.</a:t>
            </a:r>
          </a:p>
          <a:p>
            <a:r>
              <a:rPr lang="en-US" dirty="0"/>
              <a:t>Just as He took back His garments and reclined again at the table,  He ascended back to heaven to resume His place of glory.</a:t>
            </a:r>
          </a:p>
          <a:p>
            <a:endParaRPr lang="en-US" dirty="0"/>
          </a:p>
        </p:txBody>
      </p:sp>
    </p:spTree>
    <p:extLst>
      <p:ext uri="{BB962C8B-B14F-4D97-AF65-F5344CB8AC3E}">
        <p14:creationId xmlns:p14="http://schemas.microsoft.com/office/powerpoint/2010/main" val="1304883852"/>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76F88E23-F00D-4001-A72A-B45EBF35EDD1}"/>
              </a:ext>
            </a:extLst>
          </p:cNvPr>
          <p:cNvSpPr>
            <a:spLocks noGrp="1"/>
          </p:cNvSpPr>
          <p:nvPr>
            <p:ph type="title"/>
          </p:nvPr>
        </p:nvSpPr>
        <p:spPr>
          <a:xfrm>
            <a:off x="628650" y="158405"/>
            <a:ext cx="7886700" cy="994172"/>
          </a:xfrm>
        </p:spPr>
        <p:txBody>
          <a:bodyPr>
            <a:normAutofit fontScale="90000"/>
          </a:bodyPr>
          <a:lstStyle/>
          <a:p>
            <a:r>
              <a:rPr lang="en-US" b="1" dirty="0"/>
              <a:t>III. Message: When receiving is better</a:t>
            </a:r>
          </a:p>
        </p:txBody>
      </p:sp>
      <p:sp>
        <p:nvSpPr>
          <p:cNvPr id="6" name="Content Placeholder 5">
            <a:extLst>
              <a:ext uri="{FF2B5EF4-FFF2-40B4-BE49-F238E27FC236}">
                <a16:creationId xmlns:a16="http://schemas.microsoft.com/office/drawing/2014/main" id="{A9C1AED0-5179-4DAD-99D1-81DDB98B018C}"/>
              </a:ext>
            </a:extLst>
          </p:cNvPr>
          <p:cNvSpPr>
            <a:spLocks noGrp="1"/>
          </p:cNvSpPr>
          <p:nvPr>
            <p:ph idx="1"/>
          </p:nvPr>
        </p:nvSpPr>
        <p:spPr>
          <a:xfrm>
            <a:off x="628650" y="1065489"/>
            <a:ext cx="8218171" cy="3500438"/>
          </a:xfrm>
        </p:spPr>
        <p:txBody>
          <a:bodyPr>
            <a:noAutofit/>
          </a:bodyPr>
          <a:lstStyle/>
          <a:p>
            <a:pPr marL="385763" indent="-385763">
              <a:buAutoNum type="arabicPeriod"/>
            </a:pPr>
            <a:r>
              <a:rPr lang="en-US" b="1" dirty="0"/>
              <a:t>Christ’s gift cannot be repaid.</a:t>
            </a:r>
          </a:p>
          <a:p>
            <a:r>
              <a:rPr lang="en-US" dirty="0"/>
              <a:t>Phil 2:9-11.</a:t>
            </a:r>
          </a:p>
          <a:p>
            <a:r>
              <a:rPr lang="en-US" dirty="0"/>
              <a:t>Heb 1:3</a:t>
            </a:r>
          </a:p>
          <a:p>
            <a:r>
              <a:rPr lang="en-US" dirty="0"/>
              <a:t>The foot washing depicts Christ’s work of redemption from glory to glory.</a:t>
            </a:r>
          </a:p>
          <a:p>
            <a:r>
              <a:rPr lang="en-US" dirty="0"/>
              <a:t>The interchange between Peter’s objection and Jesus’ graciousness pictures God’s grace which is at the heart of Christmas.</a:t>
            </a:r>
          </a:p>
          <a:p>
            <a:endParaRPr lang="en-US" dirty="0"/>
          </a:p>
        </p:txBody>
      </p:sp>
    </p:spTree>
    <p:extLst>
      <p:ext uri="{BB962C8B-B14F-4D97-AF65-F5344CB8AC3E}">
        <p14:creationId xmlns:p14="http://schemas.microsoft.com/office/powerpoint/2010/main" val="3581620224"/>
      </p:ext>
    </p:extLst>
  </p:cSld>
  <p:clrMapOvr>
    <a:masterClrMapping/>
  </p:clrMapOvr>
  <mc:AlternateContent xmlns:mc="http://schemas.openxmlformats.org/markup-compatibility/2006" xmlns:p14="http://schemas.microsoft.com/office/powerpoint/2010/main">
    <mc:Choice Requires="p14">
      <p:transition p14:dur="300">
        <p:fade/>
      </p:transition>
    </mc:Choice>
    <mc:Fallback xmlns="">
      <p:transition>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fade">
                                      <p:cBhvr>
                                        <p:cTn id="7" dur="300"/>
                                        <p:tgtEl>
                                          <p:spTgt spid="6">
                                            <p:txEl>
                                              <p:pRg st="1" end="1"/>
                                            </p:txEl>
                                          </p:spTgt>
                                        </p:tgtEl>
                                      </p:cBhvr>
                                    </p:animEffect>
                                    <p:anim calcmode="lin" valueType="num">
                                      <p:cBhvr>
                                        <p:cTn id="8" dur="3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9" dur="3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300"/>
                                        <p:tgtEl>
                                          <p:spTgt spid="6">
                                            <p:txEl>
                                              <p:pRg st="2" end="2"/>
                                            </p:txEl>
                                          </p:spTgt>
                                        </p:tgtEl>
                                      </p:cBhvr>
                                    </p:animEffect>
                                    <p:anim calcmode="lin" valueType="num">
                                      <p:cBhvr>
                                        <p:cTn id="15" dur="3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3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3" end="3"/>
                                            </p:txEl>
                                          </p:spTgt>
                                        </p:tgtEl>
                                        <p:attrNameLst>
                                          <p:attrName>style.visibility</p:attrName>
                                        </p:attrNameLst>
                                      </p:cBhvr>
                                      <p:to>
                                        <p:strVal val="visible"/>
                                      </p:to>
                                    </p:set>
                                    <p:animEffect transition="in" filter="fade">
                                      <p:cBhvr>
                                        <p:cTn id="21" dur="300"/>
                                        <p:tgtEl>
                                          <p:spTgt spid="6">
                                            <p:txEl>
                                              <p:pRg st="3" end="3"/>
                                            </p:txEl>
                                          </p:spTgt>
                                        </p:tgtEl>
                                      </p:cBhvr>
                                    </p:animEffect>
                                    <p:anim calcmode="lin" valueType="num">
                                      <p:cBhvr>
                                        <p:cTn id="22" dur="3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23" dur="3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4" end="4"/>
                                            </p:txEl>
                                          </p:spTgt>
                                        </p:tgtEl>
                                        <p:attrNameLst>
                                          <p:attrName>style.visibility</p:attrName>
                                        </p:attrNameLst>
                                      </p:cBhvr>
                                      <p:to>
                                        <p:strVal val="visible"/>
                                      </p:to>
                                    </p:set>
                                    <p:animEffect transition="in" filter="fade">
                                      <p:cBhvr>
                                        <p:cTn id="28" dur="300"/>
                                        <p:tgtEl>
                                          <p:spTgt spid="6">
                                            <p:txEl>
                                              <p:pRg st="4" end="4"/>
                                            </p:txEl>
                                          </p:spTgt>
                                        </p:tgtEl>
                                      </p:cBhvr>
                                    </p:animEffect>
                                    <p:anim calcmode="lin" valueType="num">
                                      <p:cBhvr>
                                        <p:cTn id="29" dur="3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30" dur="3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453</TotalTime>
  <Words>1550</Words>
  <Application>Microsoft Office PowerPoint</Application>
  <PresentationFormat>On-screen Show (4:3)</PresentationFormat>
  <Paragraphs>132</Paragraphs>
  <Slides>23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23</vt:i4>
      </vt:variant>
    </vt:vector>
  </HeadingPairs>
  <TitlesOfParts>
    <vt:vector size="27" baseType="lpstr">
      <vt:lpstr>Arial</vt:lpstr>
      <vt:lpstr>Calibri</vt:lpstr>
      <vt:lpstr>Calibri Light</vt:lpstr>
      <vt:lpstr>Office Theme</vt:lpstr>
      <vt:lpstr>When Receiving is Better</vt:lpstr>
      <vt:lpstr>I. Introduction</vt:lpstr>
      <vt:lpstr>II. Background</vt:lpstr>
      <vt:lpstr>II. Background</vt:lpstr>
      <vt:lpstr>II. Message: When receiving is better  John 13:1-17</vt:lpstr>
      <vt:lpstr>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III. Message: When receiving is better</vt:lpstr>
      <vt:lpstr>IV. Conclusion</vt:lpstr>
      <vt:lpstr>IV. Conclusion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When Receiving is Better</dc:title>
  <dc:creator>Windows User</dc:creator>
  <cp:lastModifiedBy>Marc Grande</cp:lastModifiedBy>
  <cp:revision>54</cp:revision>
  <dcterms:created xsi:type="dcterms:W3CDTF">2021-12-17T08:46:44Z</dcterms:created>
  <dcterms:modified xsi:type="dcterms:W3CDTF">2021-12-26T06:46:45Z</dcterms:modified>
</cp:coreProperties>
</file>

<file path=docProps/thumbnail.jpeg>
</file>