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omments/comment1.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enato Ely" initials="RE" lastIdx="1" clrIdx="0">
    <p:extLst>
      <p:ext uri="{19B8F6BF-5375-455C-9EA6-DF929625EA0E}">
        <p15:presenceInfo xmlns:p15="http://schemas.microsoft.com/office/powerpoint/2012/main" userId="d4f0cfb2cb06eb3a"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882" autoAdjust="0"/>
    <p:restoredTop sz="94660"/>
  </p:normalViewPr>
  <p:slideViewPr>
    <p:cSldViewPr snapToGrid="0">
      <p:cViewPr varScale="1">
        <p:scale>
          <a:sx n="85" d="100"/>
          <a:sy n="85" d="100"/>
        </p:scale>
        <p:origin x="1690"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ommentAuthors" Target="commentAuthor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21-10-16T16:45:54.543" idx="1">
    <p:pos x="5317" y="2430"/>
    <p:text/>
    <p:extLst>
      <p:ext uri="{C676402C-5697-4E1C-873F-D02D1690AC5C}">
        <p15:threadingInfo xmlns:p15="http://schemas.microsoft.com/office/powerpoint/2012/main" timeZoneBias="-480"/>
      </p:ext>
    </p:extLst>
  </p:cm>
</p:cmLst>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795BA69B-005B-4266-AB49-C1D1D71EBB33}" type="datetimeFigureOut">
              <a:rPr lang="en-US" smtClean="0"/>
              <a:t>10/17/2021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9E742A-5821-470E-8B75-2408FEAF9A0D}" type="slidenum">
              <a:rPr lang="en-US" smtClean="0"/>
              <a:t>‹#›</a:t>
            </a:fld>
            <a:endParaRPr lang="en-US"/>
          </a:p>
        </p:txBody>
      </p:sp>
    </p:spTree>
    <p:extLst>
      <p:ext uri="{BB962C8B-B14F-4D97-AF65-F5344CB8AC3E}">
        <p14:creationId xmlns:p14="http://schemas.microsoft.com/office/powerpoint/2010/main" val="25292932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95BA69B-005B-4266-AB49-C1D1D71EBB33}" type="datetimeFigureOut">
              <a:rPr lang="en-US" smtClean="0"/>
              <a:t>10/17/2021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9E742A-5821-470E-8B75-2408FEAF9A0D}" type="slidenum">
              <a:rPr lang="en-US" smtClean="0"/>
              <a:t>‹#›</a:t>
            </a:fld>
            <a:endParaRPr lang="en-US"/>
          </a:p>
        </p:txBody>
      </p:sp>
    </p:spTree>
    <p:extLst>
      <p:ext uri="{BB962C8B-B14F-4D97-AF65-F5344CB8AC3E}">
        <p14:creationId xmlns:p14="http://schemas.microsoft.com/office/powerpoint/2010/main" val="7677746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95BA69B-005B-4266-AB49-C1D1D71EBB33}" type="datetimeFigureOut">
              <a:rPr lang="en-US" smtClean="0"/>
              <a:t>10/17/2021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9E742A-5821-470E-8B75-2408FEAF9A0D}" type="slidenum">
              <a:rPr lang="en-US" smtClean="0"/>
              <a:t>‹#›</a:t>
            </a:fld>
            <a:endParaRPr lang="en-US"/>
          </a:p>
        </p:txBody>
      </p:sp>
    </p:spTree>
    <p:extLst>
      <p:ext uri="{BB962C8B-B14F-4D97-AF65-F5344CB8AC3E}">
        <p14:creationId xmlns:p14="http://schemas.microsoft.com/office/powerpoint/2010/main" val="39073448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95BA69B-005B-4266-AB49-C1D1D71EBB33}" type="datetimeFigureOut">
              <a:rPr lang="en-US" smtClean="0"/>
              <a:t>10/17/2021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9E742A-5821-470E-8B75-2408FEAF9A0D}" type="slidenum">
              <a:rPr lang="en-US" smtClean="0"/>
              <a:t>‹#›</a:t>
            </a:fld>
            <a:endParaRPr lang="en-US"/>
          </a:p>
        </p:txBody>
      </p:sp>
    </p:spTree>
    <p:extLst>
      <p:ext uri="{BB962C8B-B14F-4D97-AF65-F5344CB8AC3E}">
        <p14:creationId xmlns:p14="http://schemas.microsoft.com/office/powerpoint/2010/main" val="40373456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95BA69B-005B-4266-AB49-C1D1D71EBB33}" type="datetimeFigureOut">
              <a:rPr lang="en-US" smtClean="0"/>
              <a:t>10/17/2021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9E742A-5821-470E-8B75-2408FEAF9A0D}" type="slidenum">
              <a:rPr lang="en-US" smtClean="0"/>
              <a:t>‹#›</a:t>
            </a:fld>
            <a:endParaRPr lang="en-US"/>
          </a:p>
        </p:txBody>
      </p:sp>
    </p:spTree>
    <p:extLst>
      <p:ext uri="{BB962C8B-B14F-4D97-AF65-F5344CB8AC3E}">
        <p14:creationId xmlns:p14="http://schemas.microsoft.com/office/powerpoint/2010/main" val="20374931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95BA69B-005B-4266-AB49-C1D1D71EBB33}" type="datetimeFigureOut">
              <a:rPr lang="en-US" smtClean="0"/>
              <a:t>10/17/2021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99E742A-5821-470E-8B75-2408FEAF9A0D}" type="slidenum">
              <a:rPr lang="en-US" smtClean="0"/>
              <a:t>‹#›</a:t>
            </a:fld>
            <a:endParaRPr lang="en-US"/>
          </a:p>
        </p:txBody>
      </p:sp>
    </p:spTree>
    <p:extLst>
      <p:ext uri="{BB962C8B-B14F-4D97-AF65-F5344CB8AC3E}">
        <p14:creationId xmlns:p14="http://schemas.microsoft.com/office/powerpoint/2010/main" val="18282239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95BA69B-005B-4266-AB49-C1D1D71EBB33}" type="datetimeFigureOut">
              <a:rPr lang="en-US" smtClean="0"/>
              <a:t>10/17/2021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99E742A-5821-470E-8B75-2408FEAF9A0D}" type="slidenum">
              <a:rPr lang="en-US" smtClean="0"/>
              <a:t>‹#›</a:t>
            </a:fld>
            <a:endParaRPr lang="en-US"/>
          </a:p>
        </p:txBody>
      </p:sp>
    </p:spTree>
    <p:extLst>
      <p:ext uri="{BB962C8B-B14F-4D97-AF65-F5344CB8AC3E}">
        <p14:creationId xmlns:p14="http://schemas.microsoft.com/office/powerpoint/2010/main" val="25393217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95BA69B-005B-4266-AB49-C1D1D71EBB33}" type="datetimeFigureOut">
              <a:rPr lang="en-US" smtClean="0"/>
              <a:t>10/17/2021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99E742A-5821-470E-8B75-2408FEAF9A0D}" type="slidenum">
              <a:rPr lang="en-US" smtClean="0"/>
              <a:t>‹#›</a:t>
            </a:fld>
            <a:endParaRPr lang="en-US"/>
          </a:p>
        </p:txBody>
      </p:sp>
    </p:spTree>
    <p:extLst>
      <p:ext uri="{BB962C8B-B14F-4D97-AF65-F5344CB8AC3E}">
        <p14:creationId xmlns:p14="http://schemas.microsoft.com/office/powerpoint/2010/main" val="14101492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95BA69B-005B-4266-AB49-C1D1D71EBB33}" type="datetimeFigureOut">
              <a:rPr lang="en-US" smtClean="0"/>
              <a:t>10/17/2021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99E742A-5821-470E-8B75-2408FEAF9A0D}" type="slidenum">
              <a:rPr lang="en-US" smtClean="0"/>
              <a:t>‹#›</a:t>
            </a:fld>
            <a:endParaRPr lang="en-US"/>
          </a:p>
        </p:txBody>
      </p:sp>
    </p:spTree>
    <p:extLst>
      <p:ext uri="{BB962C8B-B14F-4D97-AF65-F5344CB8AC3E}">
        <p14:creationId xmlns:p14="http://schemas.microsoft.com/office/powerpoint/2010/main" val="26820552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95BA69B-005B-4266-AB49-C1D1D71EBB33}" type="datetimeFigureOut">
              <a:rPr lang="en-US" smtClean="0"/>
              <a:t>10/17/2021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99E742A-5821-470E-8B75-2408FEAF9A0D}" type="slidenum">
              <a:rPr lang="en-US" smtClean="0"/>
              <a:t>‹#›</a:t>
            </a:fld>
            <a:endParaRPr lang="en-US"/>
          </a:p>
        </p:txBody>
      </p:sp>
    </p:spTree>
    <p:extLst>
      <p:ext uri="{BB962C8B-B14F-4D97-AF65-F5344CB8AC3E}">
        <p14:creationId xmlns:p14="http://schemas.microsoft.com/office/powerpoint/2010/main" val="16203572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95BA69B-005B-4266-AB49-C1D1D71EBB33}" type="datetimeFigureOut">
              <a:rPr lang="en-US" smtClean="0"/>
              <a:t>10/17/2021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99E742A-5821-470E-8B75-2408FEAF9A0D}" type="slidenum">
              <a:rPr lang="en-US" smtClean="0"/>
              <a:t>‹#›</a:t>
            </a:fld>
            <a:endParaRPr lang="en-US"/>
          </a:p>
        </p:txBody>
      </p:sp>
    </p:spTree>
    <p:extLst>
      <p:ext uri="{BB962C8B-B14F-4D97-AF65-F5344CB8AC3E}">
        <p14:creationId xmlns:p14="http://schemas.microsoft.com/office/powerpoint/2010/main" val="25656535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95BA69B-005B-4266-AB49-C1D1D71EBB33}" type="datetimeFigureOut">
              <a:rPr lang="en-US" smtClean="0"/>
              <a:t>10/17/2021</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99E742A-5821-470E-8B75-2408FEAF9A0D}" type="slidenum">
              <a:rPr lang="en-US" smtClean="0"/>
              <a:t>‹#›</a:t>
            </a:fld>
            <a:endParaRPr lang="en-US"/>
          </a:p>
        </p:txBody>
      </p:sp>
    </p:spTree>
    <p:extLst>
      <p:ext uri="{BB962C8B-B14F-4D97-AF65-F5344CB8AC3E}">
        <p14:creationId xmlns:p14="http://schemas.microsoft.com/office/powerpoint/2010/main" val="307462877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comments" Target="../comments/comment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C111E72F-088B-40E5-9202-57FFA8F1548D}"/>
              </a:ext>
            </a:extLst>
          </p:cNvPr>
          <p:cNvSpPr txBox="1"/>
          <p:nvPr/>
        </p:nvSpPr>
        <p:spPr>
          <a:xfrm>
            <a:off x="923365" y="2059371"/>
            <a:ext cx="7584141" cy="1969770"/>
          </a:xfrm>
          <a:prstGeom prst="rect">
            <a:avLst/>
          </a:prstGeom>
          <a:noFill/>
        </p:spPr>
        <p:txBody>
          <a:bodyPr wrap="square">
            <a:spAutoFit/>
          </a:bodyPr>
          <a:lstStyle/>
          <a:p>
            <a:pPr algn="ctr"/>
            <a:r>
              <a:rPr lang="en-US" sz="3600" b="1" dirty="0"/>
              <a:t>HONORING CHRIST IN OUR HEARTS</a:t>
            </a:r>
          </a:p>
          <a:p>
            <a:pPr algn="ctr"/>
            <a:r>
              <a:rPr lang="en-US" sz="3600" b="1" dirty="0"/>
              <a:t>IN THE MIDST OF OUR DIFFICULTIES</a:t>
            </a:r>
          </a:p>
          <a:p>
            <a:pPr algn="ctr"/>
            <a:endParaRPr lang="en-US" sz="1400" b="1" dirty="0"/>
          </a:p>
          <a:p>
            <a:pPr algn="ctr"/>
            <a:r>
              <a:rPr lang="en-US" sz="3600" b="1" dirty="0"/>
              <a:t>1 Peter 3:15</a:t>
            </a:r>
          </a:p>
        </p:txBody>
      </p:sp>
    </p:spTree>
    <p:extLst>
      <p:ext uri="{BB962C8B-B14F-4D97-AF65-F5344CB8AC3E}">
        <p14:creationId xmlns:p14="http://schemas.microsoft.com/office/powerpoint/2010/main" val="21081749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 calcmode="lin" valueType="num">
                                      <p:cBhvr additive="base">
                                        <p:cTn id="13"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5">
                                            <p:txEl>
                                              <p:pRg st="3" end="3"/>
                                            </p:txEl>
                                          </p:spTgt>
                                        </p:tgtEl>
                                        <p:attrNameLst>
                                          <p:attrName>style.visibility</p:attrName>
                                        </p:attrNameLst>
                                      </p:cBhvr>
                                      <p:to>
                                        <p:strVal val="visible"/>
                                      </p:to>
                                    </p:set>
                                    <p:anim calcmode="lin" valueType="num">
                                      <p:cBhvr additive="base">
                                        <p:cTn id="17"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5D82A4D-2C32-4752-9919-5646724F4E3C}"/>
              </a:ext>
            </a:extLst>
          </p:cNvPr>
          <p:cNvSpPr txBox="1"/>
          <p:nvPr/>
        </p:nvSpPr>
        <p:spPr>
          <a:xfrm>
            <a:off x="223021" y="101471"/>
            <a:ext cx="8898675" cy="6494085"/>
          </a:xfrm>
          <a:prstGeom prst="rect">
            <a:avLst/>
          </a:prstGeom>
          <a:noFill/>
        </p:spPr>
        <p:txBody>
          <a:bodyPr wrap="square">
            <a:spAutoFit/>
          </a:bodyPr>
          <a:lstStyle/>
          <a:p>
            <a:pPr marL="971550" lvl="1" indent="-514350">
              <a:buFont typeface="Arial" panose="020B0604020202020204" pitchFamily="34" charset="0"/>
              <a:buChar char="•"/>
            </a:pPr>
            <a:r>
              <a:rPr lang="en-US" sz="3400" b="1" dirty="0"/>
              <a:t>AND ONE EVIDENCE THAT CHRIST IS LORD AND DAILY SET APART OR HONORED IN OUR LIVES IS THE READINESS WITH WHICH WE TELL OTHERS ABOUT HIM.</a:t>
            </a:r>
          </a:p>
          <a:p>
            <a:pPr marL="457200" indent="-457200">
              <a:buFont typeface="Arial" panose="020B0604020202020204" pitchFamily="34" charset="0"/>
              <a:buChar char="•"/>
            </a:pPr>
            <a:endParaRPr lang="en-US" sz="800" b="1" dirty="0"/>
          </a:p>
          <a:p>
            <a:pPr marL="514350" indent="-514350">
              <a:buFont typeface="+mj-lt"/>
              <a:buAutoNum type="arabicPeriod" startAt="2"/>
            </a:pPr>
            <a:r>
              <a:rPr lang="en-US" sz="3400" b="1" u="sng" dirty="0"/>
              <a:t>HONOR CHRIST BY BEING ALWAYS READY TO GIVE THE REASON FOR OUR HOPE (1 Pet. 15b)</a:t>
            </a:r>
          </a:p>
          <a:p>
            <a:pPr marL="914400" lvl="1" indent="-457200">
              <a:buFont typeface="Arial" panose="020B0604020202020204" pitchFamily="34" charset="0"/>
              <a:buChar char="•"/>
            </a:pPr>
            <a:r>
              <a:rPr lang="en-US" sz="3400" dirty="0"/>
              <a:t>As they set Christ apart as Lord of their lives</a:t>
            </a:r>
            <a:r>
              <a:rPr lang="en-US" sz="3400" b="1" dirty="0"/>
              <a:t>, </a:t>
            </a:r>
            <a:r>
              <a:rPr lang="en-US" sz="3400" b="1" i="1" dirty="0"/>
              <a:t>this will lead them to be ready to give an answer or reason to these persecutors who are confronting them and the Word of God which they believed.</a:t>
            </a:r>
          </a:p>
        </p:txBody>
      </p:sp>
    </p:spTree>
    <p:extLst>
      <p:ext uri="{BB962C8B-B14F-4D97-AF65-F5344CB8AC3E}">
        <p14:creationId xmlns:p14="http://schemas.microsoft.com/office/powerpoint/2010/main" val="41398662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6D83A236-A922-454F-9D74-E72382BD2266}"/>
              </a:ext>
            </a:extLst>
          </p:cNvPr>
          <p:cNvSpPr txBox="1"/>
          <p:nvPr/>
        </p:nvSpPr>
        <p:spPr>
          <a:xfrm>
            <a:off x="289931" y="192001"/>
            <a:ext cx="8385717" cy="6217087"/>
          </a:xfrm>
          <a:prstGeom prst="rect">
            <a:avLst/>
          </a:prstGeom>
          <a:noFill/>
        </p:spPr>
        <p:txBody>
          <a:bodyPr wrap="square">
            <a:spAutoFit/>
          </a:bodyPr>
          <a:lstStyle/>
          <a:p>
            <a:pPr marL="457200" indent="-457200">
              <a:buFont typeface="Arial" panose="020B0604020202020204" pitchFamily="34" charset="0"/>
              <a:buChar char="•"/>
            </a:pPr>
            <a:r>
              <a:rPr lang="en-US" sz="3400" dirty="0"/>
              <a:t>Peter exhorts the early church </a:t>
            </a:r>
            <a:r>
              <a:rPr lang="en-US" sz="3400" b="1" i="1" dirty="0"/>
              <a:t>to be prepared to give an answer for the hope they carried in Christ. </a:t>
            </a:r>
          </a:p>
          <a:p>
            <a:pPr marL="457200" indent="-457200">
              <a:buFont typeface="Arial" panose="020B0604020202020204" pitchFamily="34" charset="0"/>
              <a:buChar char="•"/>
            </a:pPr>
            <a:endParaRPr lang="en-US" sz="800" b="1" i="1" dirty="0"/>
          </a:p>
          <a:p>
            <a:pPr marL="457200" indent="-457200">
              <a:buFont typeface="Arial" panose="020B0604020202020204" pitchFamily="34" charset="0"/>
              <a:buChar char="•"/>
            </a:pPr>
            <a:r>
              <a:rPr lang="en-US" sz="3400" b="1" dirty="0"/>
              <a:t>“Always...ready” </a:t>
            </a:r>
            <a:r>
              <a:rPr lang="en-US" sz="3400" dirty="0"/>
              <a:t>means </a:t>
            </a:r>
            <a:r>
              <a:rPr lang="en-US" sz="3400" b="1" i="1" dirty="0"/>
              <a:t>being in a state of preparedness or readiness. </a:t>
            </a:r>
          </a:p>
          <a:p>
            <a:pPr marL="457200" indent="-457200">
              <a:buFont typeface="Arial" panose="020B0604020202020204" pitchFamily="34" charset="0"/>
              <a:buChar char="•"/>
            </a:pPr>
            <a:endParaRPr lang="en-US" sz="800" b="1" i="1" dirty="0"/>
          </a:p>
          <a:p>
            <a:pPr marL="457200" indent="-457200">
              <a:buFont typeface="Arial" panose="020B0604020202020204" pitchFamily="34" charset="0"/>
              <a:buChar char="•"/>
            </a:pPr>
            <a:r>
              <a:rPr lang="en-US" sz="3400" dirty="0"/>
              <a:t>It means </a:t>
            </a:r>
            <a:r>
              <a:rPr lang="en-US" sz="3400" b="1" i="1" dirty="0"/>
              <a:t>to be prepared mentally or physically for some experience or action.</a:t>
            </a:r>
          </a:p>
          <a:p>
            <a:pPr marL="457200" indent="-457200">
              <a:buFont typeface="Arial" panose="020B0604020202020204" pitchFamily="34" charset="0"/>
              <a:buChar char="•"/>
            </a:pPr>
            <a:r>
              <a:rPr lang="en-US" sz="800" b="1" i="1" dirty="0"/>
              <a:t> </a:t>
            </a:r>
          </a:p>
          <a:p>
            <a:pPr marL="457200" indent="-457200">
              <a:buFont typeface="Arial" panose="020B0604020202020204" pitchFamily="34" charset="0"/>
              <a:buChar char="•"/>
            </a:pPr>
            <a:r>
              <a:rPr lang="en-US" sz="3400" dirty="0"/>
              <a:t>Peter is saying that </a:t>
            </a:r>
            <a:r>
              <a:rPr lang="en-US" sz="3400" b="1" i="1" dirty="0"/>
              <a:t>we should know what we believe, why we believe it, and we should be ready, willing and able to explain what we believe to others. </a:t>
            </a:r>
          </a:p>
        </p:txBody>
      </p:sp>
    </p:spTree>
    <p:extLst>
      <p:ext uri="{BB962C8B-B14F-4D97-AF65-F5344CB8AC3E}">
        <p14:creationId xmlns:p14="http://schemas.microsoft.com/office/powerpoint/2010/main" val="10284071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 calcmode="lin" valueType="num">
                                      <p:cBhvr additive="base">
                                        <p:cTn id="2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calcmode="lin" valueType="num">
                                      <p:cBhvr additive="base">
                                        <p:cTn id="3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C69F334-B415-4ACF-8AFD-1B75E44B4488}"/>
              </a:ext>
            </a:extLst>
          </p:cNvPr>
          <p:cNvSpPr txBox="1"/>
          <p:nvPr/>
        </p:nvSpPr>
        <p:spPr>
          <a:xfrm>
            <a:off x="178878" y="225463"/>
            <a:ext cx="8406881" cy="6370975"/>
          </a:xfrm>
          <a:prstGeom prst="rect">
            <a:avLst/>
          </a:prstGeom>
          <a:noFill/>
        </p:spPr>
        <p:txBody>
          <a:bodyPr wrap="square">
            <a:spAutoFit/>
          </a:bodyPr>
          <a:lstStyle/>
          <a:p>
            <a:pPr marL="457200" indent="-457200">
              <a:buFont typeface="Arial" panose="020B0604020202020204" pitchFamily="34" charset="0"/>
              <a:buChar char="•"/>
            </a:pPr>
            <a:r>
              <a:rPr lang="en-US" sz="3400" dirty="0"/>
              <a:t>Spurgeon</a:t>
            </a:r>
            <a:r>
              <a:rPr lang="en-US" sz="3400" b="1" dirty="0"/>
              <a:t> :</a:t>
            </a:r>
            <a:r>
              <a:rPr lang="en-US" sz="3400" dirty="0"/>
              <a:t> “</a:t>
            </a:r>
            <a:r>
              <a:rPr lang="en-US" sz="3400" b="1" i="1" dirty="0"/>
              <a:t>Have your doctrinal views, and all your knowledge of Christ, packed away in a handy form, so that, when people want to know what you believe, you can tell them. If they wish to know why you believe that you are saved, have your answer all ready in a few plain, simple sentences; and in the gentlest and most modest spirit make your confession of faith to the praise and glory of God. Who knows what such good seed will bring forth an abundant harvest?” </a:t>
            </a:r>
          </a:p>
        </p:txBody>
      </p:sp>
    </p:spTree>
    <p:extLst>
      <p:ext uri="{BB962C8B-B14F-4D97-AF65-F5344CB8AC3E}">
        <p14:creationId xmlns:p14="http://schemas.microsoft.com/office/powerpoint/2010/main" val="18065544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D518758-F2BD-48DC-9F41-3BCD7681934B}"/>
              </a:ext>
            </a:extLst>
          </p:cNvPr>
          <p:cNvSpPr txBox="1"/>
          <p:nvPr/>
        </p:nvSpPr>
        <p:spPr>
          <a:xfrm>
            <a:off x="189570" y="109776"/>
            <a:ext cx="8954429" cy="6617196"/>
          </a:xfrm>
          <a:prstGeom prst="rect">
            <a:avLst/>
          </a:prstGeom>
          <a:noFill/>
        </p:spPr>
        <p:txBody>
          <a:bodyPr wrap="square">
            <a:spAutoFit/>
          </a:bodyPr>
          <a:lstStyle/>
          <a:p>
            <a:pPr marL="457200" indent="-457200">
              <a:buFont typeface="Arial" panose="020B0604020202020204" pitchFamily="34" charset="0"/>
              <a:buChar char="•"/>
            </a:pPr>
            <a:r>
              <a:rPr lang="en-US" sz="3400" dirty="0"/>
              <a:t>The word </a:t>
            </a:r>
            <a:r>
              <a:rPr lang="en-US" sz="3400" b="1" dirty="0"/>
              <a:t>“defense” </a:t>
            </a:r>
            <a:r>
              <a:rPr lang="en-US" sz="3400" dirty="0"/>
              <a:t>(</a:t>
            </a:r>
            <a:r>
              <a:rPr lang="en-US" sz="3400" i="1" dirty="0"/>
              <a:t>apologia</a:t>
            </a:r>
            <a:r>
              <a:rPr lang="en-US" sz="3400" dirty="0"/>
              <a:t>) refers to a speech given in defense. The word also means </a:t>
            </a:r>
            <a:r>
              <a:rPr lang="en-US" sz="3400" b="1" dirty="0"/>
              <a:t>an informal explanation of one's position </a:t>
            </a:r>
            <a:r>
              <a:rPr lang="en-US" sz="3400" dirty="0"/>
              <a:t>(1Cor 9:3, 2Cor 7:11).</a:t>
            </a:r>
          </a:p>
          <a:p>
            <a:pPr marL="457200" indent="-457200">
              <a:buFont typeface="Arial" panose="020B0604020202020204" pitchFamily="34" charset="0"/>
              <a:buChar char="•"/>
            </a:pPr>
            <a:endParaRPr lang="en-US" sz="800" dirty="0"/>
          </a:p>
          <a:p>
            <a:pPr marL="457200" indent="-457200">
              <a:buFont typeface="Arial" panose="020B0604020202020204" pitchFamily="34" charset="0"/>
              <a:buChar char="•"/>
            </a:pPr>
            <a:r>
              <a:rPr lang="en-US" sz="3400" dirty="0"/>
              <a:t>Peter is using the word in an </a:t>
            </a:r>
            <a:r>
              <a:rPr lang="en-US" sz="3400" b="1" dirty="0"/>
              <a:t>informal sense </a:t>
            </a:r>
            <a:r>
              <a:rPr lang="en-US" sz="3400" dirty="0"/>
              <a:t>and is insisting that the </a:t>
            </a:r>
            <a:r>
              <a:rPr lang="en-US" sz="3400" b="1" dirty="0"/>
              <a:t>believer must understand what he believes and why one is a Christian, and then be able to articulate one’s beliefs humbly, thoughtfully, reasonably, and biblically.</a:t>
            </a:r>
          </a:p>
          <a:p>
            <a:pPr marL="457200" indent="-457200">
              <a:buFont typeface="Arial" panose="020B0604020202020204" pitchFamily="34" charset="0"/>
              <a:buChar char="•"/>
            </a:pPr>
            <a:endParaRPr lang="en-US" sz="800" b="1" dirty="0"/>
          </a:p>
          <a:p>
            <a:pPr marL="457200" indent="-457200">
              <a:buFont typeface="Arial" panose="020B0604020202020204" pitchFamily="34" charset="0"/>
              <a:buChar char="•"/>
            </a:pPr>
            <a:r>
              <a:rPr lang="en-US" sz="3400" dirty="0"/>
              <a:t>Then Peter adds </a:t>
            </a:r>
            <a:r>
              <a:rPr lang="en-US" sz="3400" b="1" i="1" dirty="0"/>
              <a:t>“to anyone who asks you for a reason for the hope that is in you.”</a:t>
            </a:r>
          </a:p>
        </p:txBody>
      </p:sp>
    </p:spTree>
    <p:extLst>
      <p:ext uri="{BB962C8B-B14F-4D97-AF65-F5344CB8AC3E}">
        <p14:creationId xmlns:p14="http://schemas.microsoft.com/office/powerpoint/2010/main" val="18555854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29A2D4F-5464-4E14-8783-0D253E31C861}"/>
              </a:ext>
            </a:extLst>
          </p:cNvPr>
          <p:cNvSpPr txBox="1"/>
          <p:nvPr/>
        </p:nvSpPr>
        <p:spPr>
          <a:xfrm>
            <a:off x="312235" y="359731"/>
            <a:ext cx="8753706" cy="5970865"/>
          </a:xfrm>
          <a:prstGeom prst="rect">
            <a:avLst/>
          </a:prstGeom>
          <a:noFill/>
        </p:spPr>
        <p:txBody>
          <a:bodyPr wrap="square">
            <a:spAutoFit/>
          </a:bodyPr>
          <a:lstStyle/>
          <a:p>
            <a:pPr marL="457200" indent="-457200">
              <a:buFont typeface="Arial" panose="020B0604020202020204" pitchFamily="34" charset="0"/>
              <a:buChar char="•"/>
            </a:pPr>
            <a:r>
              <a:rPr lang="en-US" sz="3400" dirty="0"/>
              <a:t>When we set apart Christ as Lord, </a:t>
            </a:r>
            <a:r>
              <a:rPr lang="en-US" sz="3400" b="1" dirty="0"/>
              <a:t>it will change us </a:t>
            </a:r>
            <a:r>
              <a:rPr lang="en-US" sz="3400" dirty="0"/>
              <a:t>and those who observe us </a:t>
            </a:r>
            <a:r>
              <a:rPr lang="en-US" sz="3400" b="1" dirty="0"/>
              <a:t>will notice the difference. </a:t>
            </a:r>
            <a:r>
              <a:rPr lang="en-US" sz="3400" dirty="0"/>
              <a:t>That difference is </a:t>
            </a:r>
            <a:r>
              <a:rPr lang="en-US" sz="3400" b="1" dirty="0"/>
              <a:t>hope</a:t>
            </a:r>
            <a:r>
              <a:rPr lang="en-US" sz="3400" dirty="0"/>
              <a:t>. Even in the midst of our suffering </a:t>
            </a:r>
            <a:r>
              <a:rPr lang="en-US" sz="3400" b="1" dirty="0"/>
              <a:t>if we honor Christ, our being hopeful will be apparent. </a:t>
            </a:r>
          </a:p>
          <a:p>
            <a:pPr marL="457200" indent="-457200">
              <a:buFont typeface="Arial" panose="020B0604020202020204" pitchFamily="34" charset="0"/>
              <a:buChar char="•"/>
            </a:pPr>
            <a:endParaRPr lang="en-US" sz="800" b="1" dirty="0"/>
          </a:p>
          <a:p>
            <a:pPr marL="457200" indent="-457200">
              <a:buFont typeface="Arial" panose="020B0604020202020204" pitchFamily="34" charset="0"/>
              <a:buChar char="•"/>
            </a:pPr>
            <a:r>
              <a:rPr lang="en-US" sz="3400" dirty="0"/>
              <a:t>Peter anticipates people </a:t>
            </a:r>
            <a:r>
              <a:rPr lang="en-US" sz="3400" b="1" dirty="0"/>
              <a:t>will become curious</a:t>
            </a:r>
            <a:r>
              <a:rPr lang="en-US" sz="3400" dirty="0"/>
              <a:t>. </a:t>
            </a:r>
            <a:r>
              <a:rPr lang="en-US" sz="3400" b="1" dirty="0"/>
              <a:t>Hopefulness and joy are obviously different from the normal human response to suffering</a:t>
            </a:r>
            <a:r>
              <a:rPr lang="en-US" sz="3400" dirty="0"/>
              <a:t>. So much so that </a:t>
            </a:r>
            <a:r>
              <a:rPr lang="en-US" sz="3400" b="1" dirty="0"/>
              <a:t>people will be eager to understand such responses of hope and joy. </a:t>
            </a:r>
          </a:p>
        </p:txBody>
      </p:sp>
    </p:spTree>
    <p:extLst>
      <p:ext uri="{BB962C8B-B14F-4D97-AF65-F5344CB8AC3E}">
        <p14:creationId xmlns:p14="http://schemas.microsoft.com/office/powerpoint/2010/main" val="34873021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27FFD03-C040-4F8D-9365-005B7CA41243}"/>
              </a:ext>
            </a:extLst>
          </p:cNvPr>
          <p:cNvSpPr txBox="1"/>
          <p:nvPr/>
        </p:nvSpPr>
        <p:spPr>
          <a:xfrm>
            <a:off x="224116" y="329122"/>
            <a:ext cx="8704729" cy="5769208"/>
          </a:xfrm>
          <a:prstGeom prst="rect">
            <a:avLst/>
          </a:prstGeom>
          <a:noFill/>
        </p:spPr>
        <p:txBody>
          <a:bodyPr wrap="square">
            <a:spAutoFit/>
          </a:bodyPr>
          <a:lstStyle/>
          <a:p>
            <a:pPr marL="457200" indent="-457200">
              <a:buFont typeface="Arial" panose="020B0604020202020204" pitchFamily="34" charset="0"/>
              <a:buChar char="•"/>
            </a:pPr>
            <a:r>
              <a:rPr lang="en-US" sz="3400" dirty="0"/>
              <a:t>We are </a:t>
            </a:r>
            <a:r>
              <a:rPr lang="en-US" sz="3400" b="1" dirty="0"/>
              <a:t>to be always ready and eager to give an answer. </a:t>
            </a:r>
            <a:r>
              <a:rPr lang="en-US" sz="3400" dirty="0"/>
              <a:t>Our eagerness </a:t>
            </a:r>
            <a:r>
              <a:rPr lang="en-US" sz="3400" b="1" dirty="0"/>
              <a:t>shows our willingness to speak out concerning our hope in Christ and to share the basic elements of our faith. </a:t>
            </a:r>
          </a:p>
          <a:p>
            <a:pPr marL="457200" indent="-457200">
              <a:buFont typeface="Arial" panose="020B0604020202020204" pitchFamily="34" charset="0"/>
              <a:buChar char="•"/>
            </a:pPr>
            <a:endParaRPr lang="en-US" sz="800" b="1" dirty="0"/>
          </a:p>
          <a:p>
            <a:pPr marL="571500" marR="0" lvl="0" indent="-571500">
              <a:lnSpc>
                <a:spcPct val="107000"/>
              </a:lnSpc>
              <a:spcBef>
                <a:spcPts val="0"/>
              </a:spcBef>
              <a:spcAft>
                <a:spcPts val="800"/>
              </a:spcAft>
              <a:buFont typeface="Arial" panose="020B0604020202020204" pitchFamily="34" charset="0"/>
              <a:buChar char="•"/>
            </a:pPr>
            <a:r>
              <a:rPr lang="en-US" sz="3600" b="1" i="1" dirty="0">
                <a:solidFill>
                  <a:srgbClr val="3F3F3F"/>
                </a:solidFill>
                <a:effectLst/>
                <a:latin typeface="Calibri" panose="020F0502020204030204" pitchFamily="34" charset="0"/>
                <a:ea typeface="Times New Roman" panose="02020603050405020304" pitchFamily="18" charset="0"/>
                <a:cs typeface="Calibri" panose="020F0502020204030204" pitchFamily="34" charset="0"/>
              </a:rPr>
              <a:t>If Christ is really our Lord, then we are not to be frightened of people. Actually, this will help us to overcome our fears and helps us to answer anyone who questions the reason for the hope we have.</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7624049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A82431B9-8D4D-4A1A-9CAD-40FEACFD0741}"/>
              </a:ext>
            </a:extLst>
          </p:cNvPr>
          <p:cNvSpPr txBox="1"/>
          <p:nvPr/>
        </p:nvSpPr>
        <p:spPr>
          <a:xfrm>
            <a:off x="434897" y="101173"/>
            <a:ext cx="8552985" cy="7155805"/>
          </a:xfrm>
          <a:prstGeom prst="rect">
            <a:avLst/>
          </a:prstGeom>
          <a:noFill/>
        </p:spPr>
        <p:txBody>
          <a:bodyPr wrap="square">
            <a:spAutoFit/>
          </a:bodyPr>
          <a:lstStyle/>
          <a:p>
            <a:pPr marL="742950" lvl="1" indent="-285750">
              <a:buFont typeface="Arial" panose="020B0604020202020204" pitchFamily="34" charset="0"/>
              <a:buChar char="•"/>
            </a:pPr>
            <a:r>
              <a:rPr lang="en-US" sz="3400" b="1" dirty="0"/>
              <a:t>Colossians 4:5-6</a:t>
            </a:r>
            <a:r>
              <a:rPr lang="en-US" sz="800" b="1" dirty="0"/>
              <a:t> </a:t>
            </a:r>
            <a:endParaRPr lang="en-US" sz="800" dirty="0"/>
          </a:p>
          <a:p>
            <a:pPr marL="742950" lvl="1" indent="-285750">
              <a:buFont typeface="Arial" panose="020B0604020202020204" pitchFamily="34" charset="0"/>
              <a:buChar char="•"/>
            </a:pPr>
            <a:r>
              <a:rPr lang="en-US" sz="3400" dirty="0"/>
              <a:t>At any moment, </a:t>
            </a:r>
            <a:r>
              <a:rPr lang="en-US" sz="3400" b="1" dirty="0"/>
              <a:t>we could encounter someone who wants to know more about our beliefs.  Are we always prepared to give others the reason for the hope that we have in Jesus Christ?</a:t>
            </a:r>
          </a:p>
          <a:p>
            <a:endParaRPr lang="en-US" sz="900" b="1" dirty="0"/>
          </a:p>
          <a:p>
            <a:pPr marL="514350" indent="-514350">
              <a:buFont typeface="+mj-lt"/>
              <a:buAutoNum type="arabicPeriod" startAt="3"/>
            </a:pPr>
            <a:r>
              <a:rPr lang="en-US" sz="3400" b="1" u="sng" dirty="0"/>
              <a:t>HONOR CHRIST BY RESPONDING WITH GENTLENESS AND RESPECT (1 Peter 3:15c)</a:t>
            </a:r>
          </a:p>
          <a:p>
            <a:pPr marL="514350" indent="-514350">
              <a:buFont typeface="+mj-lt"/>
              <a:buAutoNum type="arabicPeriod" startAt="3"/>
            </a:pPr>
            <a:endParaRPr lang="en-US" sz="800" b="1" u="sng" dirty="0"/>
          </a:p>
          <a:p>
            <a:pPr marL="742950" lvl="1" indent="-285750">
              <a:buFont typeface="Arial" panose="020B0604020202020204" pitchFamily="34" charset="0"/>
              <a:buChar char="•"/>
            </a:pPr>
            <a:r>
              <a:rPr lang="en-US" sz="3400" b="1" dirty="0"/>
              <a:t>We must present Christ and His gospel with gentleness and respect. </a:t>
            </a:r>
          </a:p>
          <a:p>
            <a:pPr marL="742950" lvl="1" indent="-285750">
              <a:buFont typeface="Arial" panose="020B0604020202020204" pitchFamily="34" charset="0"/>
              <a:buChar char="•"/>
            </a:pPr>
            <a:r>
              <a:rPr lang="en-US" sz="3400" b="1" dirty="0"/>
              <a:t>Christians are not called on to condemn those who are curious about our hope. </a:t>
            </a:r>
          </a:p>
          <a:p>
            <a:pPr marL="285750" indent="-285750">
              <a:buFont typeface="Arial" panose="020B0604020202020204" pitchFamily="34" charset="0"/>
              <a:buChar char="•"/>
            </a:pPr>
            <a:endParaRPr lang="en-US" sz="3400" b="1" dirty="0"/>
          </a:p>
        </p:txBody>
      </p:sp>
    </p:spTree>
    <p:extLst>
      <p:ext uri="{BB962C8B-B14F-4D97-AF65-F5344CB8AC3E}">
        <p14:creationId xmlns:p14="http://schemas.microsoft.com/office/powerpoint/2010/main" val="39676098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 calcmode="lin" valueType="num">
                                      <p:cBhvr additive="base">
                                        <p:cTn id="2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calcmode="lin" valueType="num">
                                      <p:cBhvr additive="base">
                                        <p:cTn id="3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D2A2CCE-8413-481B-A39C-96DCF2C99BEB}"/>
              </a:ext>
            </a:extLst>
          </p:cNvPr>
          <p:cNvSpPr txBox="1"/>
          <p:nvPr/>
        </p:nvSpPr>
        <p:spPr>
          <a:xfrm>
            <a:off x="146932" y="224237"/>
            <a:ext cx="8898456" cy="6370975"/>
          </a:xfrm>
          <a:prstGeom prst="rect">
            <a:avLst/>
          </a:prstGeom>
          <a:noFill/>
        </p:spPr>
        <p:txBody>
          <a:bodyPr wrap="square">
            <a:spAutoFit/>
          </a:bodyPr>
          <a:lstStyle/>
          <a:p>
            <a:pPr marL="285750" indent="-285750">
              <a:buFont typeface="Arial" panose="020B0604020202020204" pitchFamily="34" charset="0"/>
              <a:buChar char="•"/>
            </a:pPr>
            <a:r>
              <a:rPr lang="en-US" sz="3400" dirty="0"/>
              <a:t>Nor are we </a:t>
            </a:r>
            <a:r>
              <a:rPr lang="en-US" sz="3400" b="1" dirty="0"/>
              <a:t>to be vindictive, vengeful, or insulting to those who disagree</a:t>
            </a:r>
            <a:r>
              <a:rPr lang="en-US" sz="3400" dirty="0"/>
              <a:t>. Rather, </a:t>
            </a:r>
            <a:r>
              <a:rPr lang="en-US" sz="3400" b="1" dirty="0"/>
              <a:t>we should explain our faith without harshness or dismissiveness.</a:t>
            </a:r>
          </a:p>
          <a:p>
            <a:pPr marL="457200" indent="-457200">
              <a:buFont typeface="Arial" panose="020B0604020202020204" pitchFamily="34" charset="0"/>
              <a:buChar char="•"/>
            </a:pPr>
            <a:r>
              <a:rPr lang="en-US" sz="3400" b="1" dirty="0"/>
              <a:t>The goal is not to win arguments but manifest hearts of godly character. </a:t>
            </a:r>
            <a:r>
              <a:rPr lang="en-US" sz="3400" dirty="0"/>
              <a:t>2 Tim 2:24-25 </a:t>
            </a:r>
          </a:p>
          <a:p>
            <a:pPr marL="457200" indent="-457200">
              <a:buFont typeface="Arial" panose="020B0604020202020204" pitchFamily="34" charset="0"/>
              <a:buChar char="•"/>
            </a:pPr>
            <a:r>
              <a:rPr lang="en-US" sz="3400" dirty="0"/>
              <a:t>According to Grudem, </a:t>
            </a:r>
            <a:r>
              <a:rPr lang="en-US" sz="3400" b="1" i="1" dirty="0"/>
              <a:t>“Such witness must be given with gentleness and (respect), not attempting to overpower the person with the force of human personality or aggressiveness, but trusting the Holy Spirit himself to quietly persuade the listener”.</a:t>
            </a:r>
          </a:p>
        </p:txBody>
      </p:sp>
    </p:spTree>
    <p:extLst>
      <p:ext uri="{BB962C8B-B14F-4D97-AF65-F5344CB8AC3E}">
        <p14:creationId xmlns:p14="http://schemas.microsoft.com/office/powerpoint/2010/main" val="33978703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E124735-297C-49FE-9A3F-F263FE52C459}"/>
              </a:ext>
            </a:extLst>
          </p:cNvPr>
          <p:cNvSpPr txBox="1"/>
          <p:nvPr/>
        </p:nvSpPr>
        <p:spPr>
          <a:xfrm>
            <a:off x="401594" y="444002"/>
            <a:ext cx="8340812" cy="5693866"/>
          </a:xfrm>
          <a:prstGeom prst="rect">
            <a:avLst/>
          </a:prstGeom>
          <a:noFill/>
        </p:spPr>
        <p:txBody>
          <a:bodyPr wrap="square">
            <a:spAutoFit/>
          </a:bodyPr>
          <a:lstStyle/>
          <a:p>
            <a:r>
              <a:rPr lang="en-US" sz="3400" b="1" u="sng" dirty="0"/>
              <a:t>CONCLUSION: </a:t>
            </a:r>
          </a:p>
          <a:p>
            <a:endParaRPr lang="en-US" sz="800" b="1" dirty="0"/>
          </a:p>
          <a:p>
            <a:pPr marL="457200" indent="-457200">
              <a:buFont typeface="Arial" panose="020B0604020202020204" pitchFamily="34" charset="0"/>
              <a:buChar char="•"/>
            </a:pPr>
            <a:r>
              <a:rPr lang="en-US" sz="3400" dirty="0"/>
              <a:t>This will involve </a:t>
            </a:r>
            <a:r>
              <a:rPr lang="en-US" sz="3400" b="1" dirty="0"/>
              <a:t>a daily willful act on our part as we obey the command to treat as holy Jesus as Yahweh (Lord) in our hearts. </a:t>
            </a:r>
          </a:p>
          <a:p>
            <a:pPr marL="457200" indent="-457200">
              <a:buFont typeface="Arial" panose="020B0604020202020204" pitchFamily="34" charset="0"/>
              <a:buChar char="•"/>
            </a:pPr>
            <a:endParaRPr lang="en-US" sz="800" b="1" dirty="0"/>
          </a:p>
          <a:p>
            <a:pPr marL="457200" indent="-457200">
              <a:buFont typeface="Arial" panose="020B0604020202020204" pitchFamily="34" charset="0"/>
              <a:buChar char="•"/>
            </a:pPr>
            <a:r>
              <a:rPr lang="en-US" sz="3400" dirty="0"/>
              <a:t>We are </a:t>
            </a:r>
            <a:r>
              <a:rPr lang="en-US" sz="3400" b="1" dirty="0"/>
              <a:t>to be always ready to give a defense and reason for the hope that we have in the Gospel to a hopeless world. </a:t>
            </a:r>
          </a:p>
          <a:p>
            <a:pPr marL="457200" indent="-457200">
              <a:buFont typeface="Arial" panose="020B0604020202020204" pitchFamily="34" charset="0"/>
              <a:buChar char="•"/>
            </a:pPr>
            <a:endParaRPr lang="en-US" sz="800" b="1" dirty="0"/>
          </a:p>
          <a:p>
            <a:pPr marL="457200" indent="-457200">
              <a:buFont typeface="Arial" panose="020B0604020202020204" pitchFamily="34" charset="0"/>
              <a:buChar char="•"/>
            </a:pPr>
            <a:r>
              <a:rPr lang="en-US" sz="3400" dirty="0"/>
              <a:t>May we </a:t>
            </a:r>
            <a:r>
              <a:rPr lang="en-US" sz="3400" b="1" dirty="0"/>
              <a:t>press on to put Christ at the center of the entirety of our lives that results to the exaltation of His Name and His Gospel. </a:t>
            </a:r>
          </a:p>
        </p:txBody>
      </p:sp>
    </p:spTree>
    <p:extLst>
      <p:ext uri="{BB962C8B-B14F-4D97-AF65-F5344CB8AC3E}">
        <p14:creationId xmlns:p14="http://schemas.microsoft.com/office/powerpoint/2010/main" val="14682057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 calcmode="lin" valueType="num">
                                      <p:cBhvr additive="base">
                                        <p:cTn id="2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07EAD205-459F-4169-B490-AD805612B6F5}"/>
              </a:ext>
            </a:extLst>
          </p:cNvPr>
          <p:cNvSpPr txBox="1"/>
          <p:nvPr/>
        </p:nvSpPr>
        <p:spPr>
          <a:xfrm>
            <a:off x="481914" y="304963"/>
            <a:ext cx="8365524" cy="5847755"/>
          </a:xfrm>
          <a:prstGeom prst="rect">
            <a:avLst/>
          </a:prstGeom>
          <a:noFill/>
        </p:spPr>
        <p:txBody>
          <a:bodyPr wrap="square">
            <a:spAutoFit/>
          </a:bodyPr>
          <a:lstStyle/>
          <a:p>
            <a:r>
              <a:rPr lang="en-US" sz="3400" b="1" i="1" dirty="0"/>
              <a:t>“Set Christ in your hearts on the pedestal and pinnacle that belongs to Him, and then bow down before Him with all reverence and submission. Be sure you give Him all that is His due, and in the love of your hearts, as well as in the thoughts of your mind, recognize Him for what He is—the Lord. Embrace Christ, and see to it that you do not dethrone Him from His rightful place or take from Him the glory due His name.”</a:t>
            </a:r>
          </a:p>
          <a:p>
            <a:r>
              <a:rPr lang="en-US" sz="3400" b="1" i="1" dirty="0"/>
              <a:t>                                                </a:t>
            </a:r>
            <a:r>
              <a:rPr lang="en-US" sz="3400" dirty="0"/>
              <a:t>Alexander Maclaren</a:t>
            </a:r>
          </a:p>
        </p:txBody>
      </p:sp>
    </p:spTree>
    <p:extLst>
      <p:ext uri="{BB962C8B-B14F-4D97-AF65-F5344CB8AC3E}">
        <p14:creationId xmlns:p14="http://schemas.microsoft.com/office/powerpoint/2010/main" val="22298644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7D3CCA3A-901B-4916-8FFA-400E257D497E}"/>
              </a:ext>
            </a:extLst>
          </p:cNvPr>
          <p:cNvSpPr txBox="1"/>
          <p:nvPr/>
        </p:nvSpPr>
        <p:spPr>
          <a:xfrm>
            <a:off x="273203" y="224139"/>
            <a:ext cx="8670073" cy="7063472"/>
          </a:xfrm>
          <a:prstGeom prst="rect">
            <a:avLst/>
          </a:prstGeom>
          <a:noFill/>
        </p:spPr>
        <p:txBody>
          <a:bodyPr wrap="square">
            <a:spAutoFit/>
          </a:bodyPr>
          <a:lstStyle/>
          <a:p>
            <a:r>
              <a:rPr lang="en-US" sz="3400" b="1" u="sng" dirty="0"/>
              <a:t>INTRODUCTION:</a:t>
            </a:r>
          </a:p>
          <a:p>
            <a:pPr marL="457200" indent="-457200">
              <a:buFont typeface="Arial" panose="020B0604020202020204" pitchFamily="34" charset="0"/>
              <a:buChar char="•"/>
            </a:pPr>
            <a:r>
              <a:rPr lang="en-US" sz="3400" b="1" dirty="0"/>
              <a:t>How do we respond in these difficult times so that we will keep honoring Christ in our hearts?</a:t>
            </a:r>
          </a:p>
          <a:p>
            <a:pPr marL="457200" indent="-457200">
              <a:buFont typeface="Arial" panose="020B0604020202020204" pitchFamily="34" charset="0"/>
              <a:buChar char="•"/>
            </a:pPr>
            <a:r>
              <a:rPr lang="en-US" sz="3400" dirty="0"/>
              <a:t>Peter will shows us the way God wants us to respond in this difficult times </a:t>
            </a:r>
            <a:r>
              <a:rPr lang="en-US" sz="3400" b="1" dirty="0"/>
              <a:t>by honoring Christ in our hearts and be prepared to respectfully explain our faith and the hope that we have in Jesus.</a:t>
            </a:r>
          </a:p>
          <a:p>
            <a:endParaRPr lang="en-US" sz="1000" b="1" dirty="0"/>
          </a:p>
          <a:p>
            <a:r>
              <a:rPr lang="en-US" sz="3400" b="1" u="sng" dirty="0"/>
              <a:t>BACKGROUND:</a:t>
            </a:r>
          </a:p>
          <a:p>
            <a:pPr marL="457200" indent="-457200">
              <a:buFont typeface="Arial" panose="020B0604020202020204" pitchFamily="34" charset="0"/>
              <a:buChar char="•"/>
            </a:pPr>
            <a:r>
              <a:rPr lang="en-US" sz="3400" b="1" dirty="0"/>
              <a:t>AUTHOR: Peter (1 Pe 1:1,8;5:1) One of the 12 apostles.</a:t>
            </a:r>
          </a:p>
          <a:p>
            <a:endParaRPr lang="en-US" sz="3500" b="1" dirty="0"/>
          </a:p>
        </p:txBody>
      </p:sp>
    </p:spTree>
    <p:extLst>
      <p:ext uri="{BB962C8B-B14F-4D97-AF65-F5344CB8AC3E}">
        <p14:creationId xmlns:p14="http://schemas.microsoft.com/office/powerpoint/2010/main" val="10019240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 calcmode="lin" valueType="num">
                                      <p:cBhvr additive="base">
                                        <p:cTn id="1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6">
                                            <p:txEl>
                                              <p:pRg st="4" end="4"/>
                                            </p:txEl>
                                          </p:spTgt>
                                        </p:tgtEl>
                                        <p:attrNameLst>
                                          <p:attrName>style.visibility</p:attrName>
                                        </p:attrNameLst>
                                      </p:cBhvr>
                                      <p:to>
                                        <p:strVal val="visible"/>
                                      </p:to>
                                    </p:set>
                                    <p:anim calcmode="lin" valueType="num">
                                      <p:cBhvr additive="base">
                                        <p:cTn id="25"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6">
                                            <p:txEl>
                                              <p:pRg st="5" end="5"/>
                                            </p:txEl>
                                          </p:spTgt>
                                        </p:tgtEl>
                                        <p:attrNameLst>
                                          <p:attrName>style.visibility</p:attrName>
                                        </p:attrNameLst>
                                      </p:cBhvr>
                                      <p:to>
                                        <p:strVal val="visible"/>
                                      </p:to>
                                    </p:set>
                                    <p:anim calcmode="lin" valueType="num">
                                      <p:cBhvr additive="base">
                                        <p:cTn id="31"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E9BDE8A6-A266-4B1C-90E4-D7CC9EBBCD0E}"/>
              </a:ext>
            </a:extLst>
          </p:cNvPr>
          <p:cNvSpPr txBox="1"/>
          <p:nvPr/>
        </p:nvSpPr>
        <p:spPr>
          <a:xfrm>
            <a:off x="827903" y="639114"/>
            <a:ext cx="8007178" cy="2708434"/>
          </a:xfrm>
          <a:prstGeom prst="rect">
            <a:avLst/>
          </a:prstGeom>
          <a:noFill/>
        </p:spPr>
        <p:txBody>
          <a:bodyPr wrap="square">
            <a:spAutoFit/>
          </a:bodyPr>
          <a:lstStyle/>
          <a:p>
            <a:r>
              <a:rPr lang="en-US" sz="3400" i="1" dirty="0"/>
              <a:t>Let us encourage one another that even in the midst of our sufferings and persecutions, </a:t>
            </a:r>
            <a:r>
              <a:rPr lang="en-US" sz="3400" i="1"/>
              <a:t>we will</a:t>
            </a:r>
            <a:r>
              <a:rPr lang="en-US" sz="3400" i="1" dirty="0"/>
              <a:t> </a:t>
            </a:r>
            <a:r>
              <a:rPr lang="en-US" sz="3400" b="1" i="1"/>
              <a:t>remain </a:t>
            </a:r>
            <a:r>
              <a:rPr lang="en-US" sz="3400" b="1" i="1" dirty="0"/>
              <a:t>focused on </a:t>
            </a:r>
            <a:r>
              <a:rPr lang="en-US" sz="3400" b="1" i="1"/>
              <a:t>honoring Christ as </a:t>
            </a:r>
            <a:r>
              <a:rPr lang="en-US" sz="3400" b="1" i="1" dirty="0"/>
              <a:t>our </a:t>
            </a:r>
            <a:r>
              <a:rPr lang="en-US" sz="3400" b="1" i="1"/>
              <a:t>Lord and </a:t>
            </a:r>
            <a:r>
              <a:rPr lang="en-US" sz="3400" b="1" i="1" dirty="0"/>
              <a:t>faithfully proclaim His gospel to others until He returns. </a:t>
            </a:r>
          </a:p>
        </p:txBody>
      </p:sp>
    </p:spTree>
    <p:extLst>
      <p:ext uri="{BB962C8B-B14F-4D97-AF65-F5344CB8AC3E}">
        <p14:creationId xmlns:p14="http://schemas.microsoft.com/office/powerpoint/2010/main" val="3266433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E826257B-A551-492C-AF39-48F20A590638}"/>
              </a:ext>
            </a:extLst>
          </p:cNvPr>
          <p:cNvSpPr txBox="1"/>
          <p:nvPr/>
        </p:nvSpPr>
        <p:spPr>
          <a:xfrm>
            <a:off x="217449" y="291043"/>
            <a:ext cx="8709102" cy="6909584"/>
          </a:xfrm>
          <a:prstGeom prst="rect">
            <a:avLst/>
          </a:prstGeom>
          <a:noFill/>
        </p:spPr>
        <p:txBody>
          <a:bodyPr wrap="square">
            <a:spAutoFit/>
          </a:bodyPr>
          <a:lstStyle/>
          <a:p>
            <a:pPr marL="457200" indent="-457200">
              <a:buFont typeface="Arial" panose="020B0604020202020204" pitchFamily="34" charset="0"/>
              <a:buChar char="•"/>
            </a:pPr>
            <a:r>
              <a:rPr lang="en-US" sz="3400" b="1" dirty="0"/>
              <a:t>DATE: AD 62-63. 1 Peter was written shortly before Nero’s persecution. </a:t>
            </a:r>
          </a:p>
          <a:p>
            <a:pPr marL="457200" indent="-457200">
              <a:buFont typeface="Arial" panose="020B0604020202020204" pitchFamily="34" charset="0"/>
              <a:buChar char="•"/>
            </a:pPr>
            <a:r>
              <a:rPr lang="en-US" sz="3400" b="1" dirty="0"/>
              <a:t>RECEIPIENT: </a:t>
            </a:r>
            <a:r>
              <a:rPr lang="en-US" sz="3400" dirty="0"/>
              <a:t>This epistle was written to address the </a:t>
            </a:r>
            <a:r>
              <a:rPr lang="en-US" sz="3400" b="1" dirty="0"/>
              <a:t>predominantly Hebrew Christians but also includes Gentile Christians </a:t>
            </a:r>
            <a:r>
              <a:rPr lang="en-US" sz="3400" dirty="0"/>
              <a:t>who are scattered in the five Roman provinces of Asia Minor (modern Turkey today)</a:t>
            </a:r>
          </a:p>
          <a:p>
            <a:pPr marL="457200" indent="-457200">
              <a:buFont typeface="Arial" panose="020B0604020202020204" pitchFamily="34" charset="0"/>
              <a:buChar char="•"/>
            </a:pPr>
            <a:r>
              <a:rPr lang="en-US" sz="3400" b="1" dirty="0"/>
              <a:t>THEME: Suffering</a:t>
            </a:r>
          </a:p>
          <a:p>
            <a:pPr marL="457200" indent="-457200">
              <a:buFont typeface="Arial" panose="020B0604020202020204" pitchFamily="34" charset="0"/>
              <a:buChar char="•"/>
            </a:pPr>
            <a:r>
              <a:rPr lang="en-US" sz="3400" b="1" dirty="0"/>
              <a:t>PURPOSE: </a:t>
            </a:r>
            <a:r>
              <a:rPr lang="en-US" sz="3400" dirty="0"/>
              <a:t>To </a:t>
            </a:r>
            <a:r>
              <a:rPr lang="en-US" sz="3400" b="1" dirty="0"/>
              <a:t>encourage believers to lift their eyes above present difficulties or sufferings </a:t>
            </a:r>
            <a:r>
              <a:rPr lang="en-US" sz="3400" dirty="0"/>
              <a:t>(1Pet 1:6-7; 5:8-9) </a:t>
            </a:r>
            <a:r>
              <a:rPr lang="en-US" sz="3400" b="1" dirty="0"/>
              <a:t>to God’s grace (</a:t>
            </a:r>
            <a:r>
              <a:rPr lang="en-US" sz="3400" dirty="0"/>
              <a:t>1Pet 5:12).</a:t>
            </a:r>
          </a:p>
          <a:p>
            <a:pPr marL="457200" indent="-457200">
              <a:buFont typeface="Arial" panose="020B0604020202020204" pitchFamily="34" charset="0"/>
              <a:buChar char="•"/>
            </a:pPr>
            <a:endParaRPr lang="en-US" sz="3500" dirty="0"/>
          </a:p>
        </p:txBody>
      </p:sp>
    </p:spTree>
    <p:extLst>
      <p:ext uri="{BB962C8B-B14F-4D97-AF65-F5344CB8AC3E}">
        <p14:creationId xmlns:p14="http://schemas.microsoft.com/office/powerpoint/2010/main" val="26392824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 calcmode="lin" valueType="num">
                                      <p:cBhvr additive="base">
                                        <p:cTn id="13"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5">
                                            <p:txEl>
                                              <p:pRg st="2" end="2"/>
                                            </p:txEl>
                                          </p:spTgt>
                                        </p:tgtEl>
                                        <p:attrNameLst>
                                          <p:attrName>style.visibility</p:attrName>
                                        </p:attrNameLst>
                                      </p:cBhvr>
                                      <p:to>
                                        <p:strVal val="visible"/>
                                      </p:to>
                                    </p:set>
                                    <p:anim calcmode="lin" valueType="num">
                                      <p:cBhvr additive="base">
                                        <p:cTn id="1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5">
                                            <p:txEl>
                                              <p:pRg st="3" end="3"/>
                                            </p:txEl>
                                          </p:spTgt>
                                        </p:tgtEl>
                                        <p:attrNameLst>
                                          <p:attrName>style.visibility</p:attrName>
                                        </p:attrNameLst>
                                      </p:cBhvr>
                                      <p:to>
                                        <p:strVal val="visible"/>
                                      </p:to>
                                    </p:set>
                                    <p:anim calcmode="lin" valueType="num">
                                      <p:cBhvr additive="base">
                                        <p:cTn id="25"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654E8064-C2A8-4F2F-AF81-D7BD4FACD8F8}"/>
              </a:ext>
            </a:extLst>
          </p:cNvPr>
          <p:cNvSpPr txBox="1"/>
          <p:nvPr/>
        </p:nvSpPr>
        <p:spPr>
          <a:xfrm>
            <a:off x="316827" y="243512"/>
            <a:ext cx="8675648" cy="6617196"/>
          </a:xfrm>
          <a:prstGeom prst="rect">
            <a:avLst/>
          </a:prstGeom>
          <a:noFill/>
        </p:spPr>
        <p:txBody>
          <a:bodyPr wrap="square">
            <a:spAutoFit/>
          </a:bodyPr>
          <a:lstStyle/>
          <a:p>
            <a:pPr marL="457200" indent="-457200">
              <a:buFont typeface="Arial" panose="020B0604020202020204" pitchFamily="34" charset="0"/>
              <a:buChar char="•"/>
            </a:pPr>
            <a:r>
              <a:rPr lang="en-US" sz="3400" dirty="0"/>
              <a:t>In 1 Peter 3:15, Christians are given another </a:t>
            </a:r>
            <a:r>
              <a:rPr lang="en-US" sz="3400" b="1" dirty="0"/>
              <a:t>reason to rejoice in suffering</a:t>
            </a:r>
            <a:r>
              <a:rPr lang="en-US" sz="3400" dirty="0"/>
              <a:t>. This is the </a:t>
            </a:r>
            <a:r>
              <a:rPr lang="en-US" sz="3400" b="1" dirty="0"/>
              <a:t>believers’ living hope in Christ (1 Peter 1:3)</a:t>
            </a:r>
          </a:p>
          <a:p>
            <a:pPr marL="457200" indent="-457200">
              <a:buFont typeface="Arial" panose="020B0604020202020204" pitchFamily="34" charset="0"/>
              <a:buChar char="•"/>
            </a:pPr>
            <a:endParaRPr lang="en-US" sz="800" b="1" dirty="0"/>
          </a:p>
          <a:p>
            <a:pPr marL="457200" indent="-457200">
              <a:buFont typeface="Arial" panose="020B0604020202020204" pitchFamily="34" charset="0"/>
              <a:buChar char="•"/>
            </a:pPr>
            <a:r>
              <a:rPr lang="en-US" sz="3400" b="1" i="1" dirty="0"/>
              <a:t>This hope will be evident in their suffering and evident in the lives of true believers in Christ. </a:t>
            </a:r>
          </a:p>
          <a:p>
            <a:pPr marL="457200" indent="-457200">
              <a:buFont typeface="Arial" panose="020B0604020202020204" pitchFamily="34" charset="0"/>
              <a:buChar char="•"/>
            </a:pPr>
            <a:endParaRPr lang="en-US" sz="800" b="1" i="1" dirty="0"/>
          </a:p>
          <a:p>
            <a:pPr marL="457200" indent="-457200">
              <a:buFont typeface="Arial" panose="020B0604020202020204" pitchFamily="34" charset="0"/>
              <a:buChar char="•"/>
            </a:pPr>
            <a:r>
              <a:rPr lang="en-US" sz="3400" b="1" dirty="0"/>
              <a:t>Here Peter foresees that this hope in us can be used by God to minister the gospel to many hopeless people in the world as we daily honor Christ the Lord as holy in our hearts. </a:t>
            </a:r>
          </a:p>
          <a:p>
            <a:pPr marL="457200" indent="-457200">
              <a:buFont typeface="Arial" panose="020B0604020202020204" pitchFamily="34" charset="0"/>
              <a:buChar char="•"/>
            </a:pPr>
            <a:endParaRPr lang="en-US" sz="3400" b="1" dirty="0"/>
          </a:p>
        </p:txBody>
      </p:sp>
    </p:spTree>
    <p:extLst>
      <p:ext uri="{BB962C8B-B14F-4D97-AF65-F5344CB8AC3E}">
        <p14:creationId xmlns:p14="http://schemas.microsoft.com/office/powerpoint/2010/main" val="30033978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anim calcmode="lin" valueType="num">
                                      <p:cBhvr additive="base">
                                        <p:cTn id="1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5">
                                            <p:txEl>
                                              <p:pRg st="4" end="4"/>
                                            </p:txEl>
                                          </p:spTgt>
                                        </p:tgtEl>
                                        <p:attrNameLst>
                                          <p:attrName>style.visibility</p:attrName>
                                        </p:attrNameLst>
                                      </p:cBhvr>
                                      <p:to>
                                        <p:strVal val="visible"/>
                                      </p:to>
                                    </p:set>
                                    <p:anim calcmode="lin" valueType="num">
                                      <p:cBhvr additive="base">
                                        <p:cTn id="19"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BF35F8AE-CE36-42B0-BEFD-0248720E2753}"/>
              </a:ext>
            </a:extLst>
          </p:cNvPr>
          <p:cNvSpPr txBox="1"/>
          <p:nvPr/>
        </p:nvSpPr>
        <p:spPr>
          <a:xfrm>
            <a:off x="369304" y="488392"/>
            <a:ext cx="8584692" cy="6217087"/>
          </a:xfrm>
          <a:prstGeom prst="rect">
            <a:avLst/>
          </a:prstGeom>
          <a:noFill/>
        </p:spPr>
        <p:txBody>
          <a:bodyPr wrap="square">
            <a:spAutoFit/>
          </a:bodyPr>
          <a:lstStyle/>
          <a:p>
            <a:r>
              <a:rPr lang="en-US" sz="3400" b="1" dirty="0"/>
              <a:t>PETER’S PRACTICAL INSTRUCTIONS AS TO HOW BELIEVERS RESPOND WHEN SUFFERING IN DOING WHAT IS RIGHT: </a:t>
            </a:r>
          </a:p>
          <a:p>
            <a:endParaRPr lang="en-US" sz="800" b="1" dirty="0"/>
          </a:p>
          <a:p>
            <a:pPr marL="971550" lvl="1" indent="-514350">
              <a:buFont typeface="+mj-lt"/>
              <a:buAutoNum type="arabicPeriod"/>
            </a:pPr>
            <a:r>
              <a:rPr lang="en-US" sz="3400" b="1" dirty="0"/>
              <a:t>HONOR CHRIST THE LORD AS HOLY IN OUR HEARTS (1 Pet. 3:15a)</a:t>
            </a:r>
          </a:p>
          <a:p>
            <a:pPr marL="971550" lvl="1" indent="-514350">
              <a:buFont typeface="+mj-lt"/>
              <a:buAutoNum type="arabicPeriod"/>
            </a:pPr>
            <a:endParaRPr lang="en-US" sz="800" b="1" dirty="0"/>
          </a:p>
          <a:p>
            <a:pPr marL="971550" lvl="1" indent="-514350">
              <a:buFont typeface="+mj-lt"/>
              <a:buAutoNum type="arabicPeriod"/>
            </a:pPr>
            <a:r>
              <a:rPr lang="en-US" sz="3400" b="1" dirty="0"/>
              <a:t>HONOR CHRIST BY BEING ALWAYS READY TO GIVE THE REASON FOR OUR HOPE </a:t>
            </a:r>
          </a:p>
          <a:p>
            <a:pPr lvl="1"/>
            <a:r>
              <a:rPr lang="en-US" sz="3400" b="1" dirty="0"/>
              <a:t>	 (1 Pet. 3:15b)</a:t>
            </a:r>
          </a:p>
          <a:p>
            <a:pPr marL="971550" lvl="1" indent="-514350">
              <a:buFont typeface="+mj-lt"/>
              <a:buAutoNum type="arabicPeriod"/>
            </a:pPr>
            <a:endParaRPr lang="en-US" sz="800" b="1" dirty="0"/>
          </a:p>
          <a:p>
            <a:pPr marL="971550" lvl="1" indent="-514350">
              <a:buFont typeface="+mj-lt"/>
              <a:buAutoNum type="arabicPeriod" startAt="3"/>
            </a:pPr>
            <a:r>
              <a:rPr lang="en-US" sz="3400" b="1" dirty="0"/>
              <a:t>HONOR CHRIST BY RESPONDING WITH GENTLENESS AND RESPECT (1 Pet. 3:15c)</a:t>
            </a:r>
          </a:p>
          <a:p>
            <a:pPr marL="514350" indent="-514350">
              <a:buFont typeface="+mj-lt"/>
              <a:buAutoNum type="arabicPeriod"/>
            </a:pPr>
            <a:endParaRPr lang="en-US" sz="3400" b="1" dirty="0"/>
          </a:p>
        </p:txBody>
      </p:sp>
    </p:spTree>
    <p:extLst>
      <p:ext uri="{BB962C8B-B14F-4D97-AF65-F5344CB8AC3E}">
        <p14:creationId xmlns:p14="http://schemas.microsoft.com/office/powerpoint/2010/main" val="8873023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anim calcmode="lin" valueType="num">
                                      <p:cBhvr additive="base">
                                        <p:cTn id="1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5">
                                            <p:txEl>
                                              <p:pRg st="4" end="4"/>
                                            </p:txEl>
                                          </p:spTgt>
                                        </p:tgtEl>
                                        <p:attrNameLst>
                                          <p:attrName>style.visibility</p:attrName>
                                        </p:attrNameLst>
                                      </p:cBhvr>
                                      <p:to>
                                        <p:strVal val="visible"/>
                                      </p:to>
                                    </p:set>
                                    <p:anim calcmode="lin" valueType="num">
                                      <p:cBhvr additive="base">
                                        <p:cTn id="19"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5">
                                            <p:txEl>
                                              <p:pRg st="5" end="5"/>
                                            </p:txEl>
                                          </p:spTgt>
                                        </p:tgtEl>
                                        <p:attrNameLst>
                                          <p:attrName>style.visibility</p:attrName>
                                        </p:attrNameLst>
                                      </p:cBhvr>
                                      <p:to>
                                        <p:strVal val="visible"/>
                                      </p:to>
                                    </p:set>
                                    <p:anim calcmode="lin" valueType="num">
                                      <p:cBhvr additive="base">
                                        <p:cTn id="25"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5">
                                            <p:txEl>
                                              <p:pRg st="7" end="7"/>
                                            </p:txEl>
                                          </p:spTgt>
                                        </p:tgtEl>
                                        <p:attrNameLst>
                                          <p:attrName>style.visibility</p:attrName>
                                        </p:attrNameLst>
                                      </p:cBhvr>
                                      <p:to>
                                        <p:strVal val="visible"/>
                                      </p:to>
                                    </p:set>
                                    <p:anim calcmode="lin" valueType="num">
                                      <p:cBhvr additive="base">
                                        <p:cTn id="31" dur="500" fill="hold"/>
                                        <p:tgtEl>
                                          <p:spTgt spid="5">
                                            <p:txEl>
                                              <p:pRg st="7" end="7"/>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693BA236-6B09-496E-A005-3397EB378E45}"/>
              </a:ext>
            </a:extLst>
          </p:cNvPr>
          <p:cNvSpPr txBox="1"/>
          <p:nvPr/>
        </p:nvSpPr>
        <p:spPr>
          <a:xfrm>
            <a:off x="111509" y="159010"/>
            <a:ext cx="8887525" cy="6617196"/>
          </a:xfrm>
          <a:prstGeom prst="rect">
            <a:avLst/>
          </a:prstGeom>
          <a:noFill/>
        </p:spPr>
        <p:txBody>
          <a:bodyPr wrap="square">
            <a:spAutoFit/>
          </a:bodyPr>
          <a:lstStyle/>
          <a:p>
            <a:r>
              <a:rPr lang="en-US" sz="3400" b="1" u="sng" dirty="0"/>
              <a:t>THE BELIEVER’S RESPONSES IN SUFFERING AND PERSECUTION FOR DOING WHAT IS RIGHT: </a:t>
            </a:r>
          </a:p>
          <a:p>
            <a:endParaRPr lang="en-US" sz="800" b="1" u="sng" dirty="0"/>
          </a:p>
          <a:p>
            <a:pPr marL="514350" indent="-514350">
              <a:buFont typeface="+mj-lt"/>
              <a:buAutoNum type="arabicPeriod"/>
            </a:pPr>
            <a:r>
              <a:rPr lang="en-US" sz="3400" b="1" u="sng" dirty="0"/>
              <a:t>HONOR CHRIST THE LORD AS HOLY IN OUR HEARTS (1 Peter 3:15a)</a:t>
            </a:r>
          </a:p>
          <a:p>
            <a:pPr marL="514350" indent="-514350">
              <a:buFont typeface="+mj-lt"/>
              <a:buAutoNum type="arabicPeriod"/>
            </a:pPr>
            <a:endParaRPr lang="en-US" sz="800" b="1" u="sng" dirty="0"/>
          </a:p>
          <a:p>
            <a:pPr marL="914400" lvl="1" indent="-457200">
              <a:buFont typeface="Arial" panose="020B0604020202020204" pitchFamily="34" charset="0"/>
              <a:buChar char="•"/>
            </a:pPr>
            <a:r>
              <a:rPr lang="en-US" sz="3400" dirty="0"/>
              <a:t>What does it mean </a:t>
            </a:r>
            <a:r>
              <a:rPr lang="en-US" sz="3400" b="1" dirty="0"/>
              <a:t>to honor Christ in our hearts as holy</a:t>
            </a:r>
            <a:r>
              <a:rPr lang="en-US" sz="3400" dirty="0"/>
              <a:t>?</a:t>
            </a:r>
          </a:p>
          <a:p>
            <a:pPr marL="914400" lvl="1" indent="-457200">
              <a:buFont typeface="Arial" panose="020B0604020202020204" pitchFamily="34" charset="0"/>
              <a:buChar char="•"/>
            </a:pPr>
            <a:r>
              <a:rPr lang="en-US" sz="3400" dirty="0"/>
              <a:t>Peter lifts the quotation </a:t>
            </a:r>
            <a:r>
              <a:rPr lang="en-US" sz="3400" b="1" dirty="0"/>
              <a:t>"sanctify the...Lord" </a:t>
            </a:r>
            <a:r>
              <a:rPr lang="en-US" sz="3400" dirty="0"/>
              <a:t>from the Greek translation of the bible (Septuagint - LXX) of </a:t>
            </a:r>
            <a:r>
              <a:rPr lang="en-US" sz="3400" b="1" dirty="0"/>
              <a:t>Isaiah 8:13</a:t>
            </a:r>
          </a:p>
          <a:p>
            <a:pPr marL="914400" lvl="1" indent="-457200">
              <a:buFont typeface="Arial" panose="020B0604020202020204" pitchFamily="34" charset="0"/>
              <a:buChar char="•"/>
            </a:pPr>
            <a:r>
              <a:rPr lang="en-US" sz="3400" b="1" dirty="0"/>
              <a:t>“Sanctify” </a:t>
            </a:r>
            <a:r>
              <a:rPr lang="en-US" sz="3400" dirty="0"/>
              <a:t>means</a:t>
            </a:r>
            <a:r>
              <a:rPr lang="en-US" sz="3400" b="1" dirty="0"/>
              <a:t> to regard as holy, to make a person or thing set apart for God, </a:t>
            </a:r>
            <a:r>
              <a:rPr lang="en-US" sz="3400" dirty="0"/>
              <a:t>the opposite </a:t>
            </a:r>
            <a:r>
              <a:rPr lang="en-US" sz="3400" b="1" dirty="0"/>
              <a:t>is to profane or make common.</a:t>
            </a:r>
          </a:p>
        </p:txBody>
      </p:sp>
    </p:spTree>
    <p:extLst>
      <p:ext uri="{BB962C8B-B14F-4D97-AF65-F5344CB8AC3E}">
        <p14:creationId xmlns:p14="http://schemas.microsoft.com/office/powerpoint/2010/main" val="15456936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anim calcmode="lin" valueType="num">
                                      <p:cBhvr additive="base">
                                        <p:cTn id="1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5">
                                            <p:txEl>
                                              <p:pRg st="4" end="4"/>
                                            </p:txEl>
                                          </p:spTgt>
                                        </p:tgtEl>
                                        <p:attrNameLst>
                                          <p:attrName>style.visibility</p:attrName>
                                        </p:attrNameLst>
                                      </p:cBhvr>
                                      <p:to>
                                        <p:strVal val="visible"/>
                                      </p:to>
                                    </p:set>
                                    <p:anim calcmode="lin" valueType="num">
                                      <p:cBhvr additive="base">
                                        <p:cTn id="19"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5">
                                            <p:txEl>
                                              <p:pRg st="5" end="5"/>
                                            </p:txEl>
                                          </p:spTgt>
                                        </p:tgtEl>
                                        <p:attrNameLst>
                                          <p:attrName>style.visibility</p:attrName>
                                        </p:attrNameLst>
                                      </p:cBhvr>
                                      <p:to>
                                        <p:strVal val="visible"/>
                                      </p:to>
                                    </p:set>
                                    <p:anim calcmode="lin" valueType="num">
                                      <p:cBhvr additive="base">
                                        <p:cTn id="25"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5">
                                            <p:txEl>
                                              <p:pRg st="6" end="6"/>
                                            </p:txEl>
                                          </p:spTgt>
                                        </p:tgtEl>
                                        <p:attrNameLst>
                                          <p:attrName>style.visibility</p:attrName>
                                        </p:attrNameLst>
                                      </p:cBhvr>
                                      <p:to>
                                        <p:strVal val="visible"/>
                                      </p:to>
                                    </p:set>
                                    <p:anim calcmode="lin" valueType="num">
                                      <p:cBhvr additive="base">
                                        <p:cTn id="31" dur="500" fill="hold"/>
                                        <p:tgtEl>
                                          <p:spTgt spid="5">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BC29BD8-ED5C-4C3A-8D35-0512DD86F5E1}"/>
              </a:ext>
            </a:extLst>
          </p:cNvPr>
          <p:cNvSpPr txBox="1"/>
          <p:nvPr/>
        </p:nvSpPr>
        <p:spPr>
          <a:xfrm>
            <a:off x="144966" y="98615"/>
            <a:ext cx="8999034" cy="7694414"/>
          </a:xfrm>
          <a:prstGeom prst="rect">
            <a:avLst/>
          </a:prstGeom>
          <a:noFill/>
        </p:spPr>
        <p:txBody>
          <a:bodyPr wrap="square">
            <a:spAutoFit/>
          </a:bodyPr>
          <a:lstStyle/>
          <a:p>
            <a:pPr marL="457200" indent="-457200">
              <a:buFont typeface="Arial" panose="020B0604020202020204" pitchFamily="34" charset="0"/>
              <a:buChar char="•"/>
            </a:pPr>
            <a:r>
              <a:rPr lang="en-US" sz="3350" b="1" dirty="0"/>
              <a:t>“sanctify”- to honor </a:t>
            </a:r>
            <a:r>
              <a:rPr lang="en-US" sz="3350" dirty="0"/>
              <a:t>which means </a:t>
            </a:r>
            <a:r>
              <a:rPr lang="en-US" sz="3350" b="1" dirty="0"/>
              <a:t>giving place to God in obedience</a:t>
            </a:r>
            <a:r>
              <a:rPr lang="en-US" sz="3350" dirty="0"/>
              <a:t>. </a:t>
            </a:r>
            <a:r>
              <a:rPr lang="en-US" sz="3350" b="1" i="1" dirty="0"/>
              <a:t>Turning everything over to Him and living to please and glorify Him.</a:t>
            </a:r>
          </a:p>
          <a:p>
            <a:pPr marL="457200" indent="-457200">
              <a:buFont typeface="Arial" panose="020B0604020202020204" pitchFamily="34" charset="0"/>
              <a:buChar char="•"/>
            </a:pPr>
            <a:endParaRPr lang="en-US" sz="800" b="1" i="1" dirty="0"/>
          </a:p>
          <a:p>
            <a:pPr marL="457200" indent="-457200">
              <a:buFont typeface="Arial" panose="020B0604020202020204" pitchFamily="34" charset="0"/>
              <a:buChar char="•"/>
            </a:pPr>
            <a:r>
              <a:rPr lang="en-US" sz="3350" dirty="0"/>
              <a:t>Peter was exhorting the readers </a:t>
            </a:r>
            <a:r>
              <a:rPr lang="en-US" sz="3350" b="1" i="1" dirty="0"/>
              <a:t>to set apart the Messiah, the Lord Jesus, as Jehovah, the very God, in their hearts, giving first place to Him in obedience of life. </a:t>
            </a:r>
          </a:p>
          <a:p>
            <a:pPr marL="457200" indent="-457200">
              <a:buFont typeface="Arial" panose="020B0604020202020204" pitchFamily="34" charset="0"/>
              <a:buChar char="•"/>
            </a:pPr>
            <a:endParaRPr lang="en-US" sz="800" b="1" i="1" dirty="0"/>
          </a:p>
          <a:p>
            <a:pPr marL="457200" indent="-457200">
              <a:buFont typeface="Arial" panose="020B0604020202020204" pitchFamily="34" charset="0"/>
              <a:buChar char="•"/>
            </a:pPr>
            <a:r>
              <a:rPr lang="en-US" sz="3350" b="1" i="1" dirty="0"/>
              <a:t>If He is in your heart, He is ruling over the control center of your being.</a:t>
            </a:r>
          </a:p>
          <a:p>
            <a:pPr marL="457200" indent="-457200">
              <a:buFont typeface="Arial" panose="020B0604020202020204" pitchFamily="34" charset="0"/>
              <a:buChar char="•"/>
            </a:pPr>
            <a:endParaRPr lang="en-US" sz="800" b="1" i="1" dirty="0"/>
          </a:p>
          <a:p>
            <a:pPr marL="457200" indent="-457200">
              <a:buFont typeface="Arial" panose="020B0604020202020204" pitchFamily="34" charset="0"/>
              <a:buChar char="•"/>
            </a:pPr>
            <a:r>
              <a:rPr lang="en-US" sz="3350" b="1" dirty="0"/>
              <a:t>Lord (Owner) “Kurios” </a:t>
            </a:r>
            <a:r>
              <a:rPr lang="en-US" sz="3350" dirty="0"/>
              <a:t>describes </a:t>
            </a:r>
            <a:r>
              <a:rPr lang="en-US" sz="3350" b="1" i="1" dirty="0"/>
              <a:t>one who has absolute ownership and the one who has sovereign power and authority.</a:t>
            </a:r>
            <a:r>
              <a:rPr lang="en-US" sz="3350" b="1" dirty="0"/>
              <a:t> </a:t>
            </a:r>
          </a:p>
          <a:p>
            <a:pPr marL="457200" indent="-457200">
              <a:buFont typeface="Arial" panose="020B0604020202020204" pitchFamily="34" charset="0"/>
              <a:buChar char="•"/>
            </a:pPr>
            <a:endParaRPr lang="en-US" sz="3400" b="1" i="1" dirty="0"/>
          </a:p>
          <a:p>
            <a:pPr marL="457200" indent="-457200">
              <a:buFont typeface="Arial" panose="020B0604020202020204" pitchFamily="34" charset="0"/>
              <a:buChar char="•"/>
            </a:pPr>
            <a:endParaRPr lang="en-US" sz="3400" b="1" i="1" dirty="0"/>
          </a:p>
        </p:txBody>
      </p:sp>
    </p:spTree>
    <p:extLst>
      <p:ext uri="{BB962C8B-B14F-4D97-AF65-F5344CB8AC3E}">
        <p14:creationId xmlns:p14="http://schemas.microsoft.com/office/powerpoint/2010/main" val="3474198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 calcmode="lin" valueType="num">
                                      <p:cBhvr additive="base">
                                        <p:cTn id="2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BBC4BF2-AA99-4A18-8BB8-3D66605ACAB5}"/>
              </a:ext>
            </a:extLst>
          </p:cNvPr>
          <p:cNvSpPr txBox="1"/>
          <p:nvPr/>
        </p:nvSpPr>
        <p:spPr>
          <a:xfrm>
            <a:off x="78058" y="224994"/>
            <a:ext cx="9144001" cy="6217087"/>
          </a:xfrm>
          <a:prstGeom prst="rect">
            <a:avLst/>
          </a:prstGeom>
          <a:noFill/>
        </p:spPr>
        <p:txBody>
          <a:bodyPr wrap="square">
            <a:spAutoFit/>
          </a:bodyPr>
          <a:lstStyle/>
          <a:p>
            <a:pPr marL="457200" indent="-457200">
              <a:buFont typeface="Arial" panose="020B0604020202020204" pitchFamily="34" charset="0"/>
              <a:buChar char="•"/>
            </a:pPr>
            <a:r>
              <a:rPr lang="en-US" sz="3400" dirty="0"/>
              <a:t>He is to have </a:t>
            </a:r>
            <a:r>
              <a:rPr lang="en-US" sz="3400" b="1" dirty="0"/>
              <a:t>first place </a:t>
            </a:r>
            <a:r>
              <a:rPr lang="en-US" sz="3400" dirty="0"/>
              <a:t>in everything (Col. 1:18)</a:t>
            </a:r>
          </a:p>
          <a:p>
            <a:r>
              <a:rPr lang="en-US" sz="800" dirty="0"/>
              <a:t> </a:t>
            </a:r>
          </a:p>
          <a:p>
            <a:pPr marL="457200" indent="-457200">
              <a:buFont typeface="Arial" panose="020B0604020202020204" pitchFamily="34" charset="0"/>
              <a:buChar char="•"/>
            </a:pPr>
            <a:r>
              <a:rPr lang="en-US" sz="3400" dirty="0"/>
              <a:t>It means that we should </a:t>
            </a:r>
            <a:r>
              <a:rPr lang="en-US" sz="3400" b="1" dirty="0"/>
              <a:t>set aside our hearts as the place where Christ is fully honored as Lord.</a:t>
            </a:r>
          </a:p>
          <a:p>
            <a:pPr marL="457200" indent="-457200">
              <a:buFont typeface="Arial" panose="020B0604020202020204" pitchFamily="34" charset="0"/>
              <a:buChar char="•"/>
            </a:pPr>
            <a:endParaRPr lang="en-US" sz="800" b="1" dirty="0"/>
          </a:p>
          <a:p>
            <a:pPr marL="457200" indent="-457200">
              <a:buFont typeface="Arial" panose="020B0604020202020204" pitchFamily="34" charset="0"/>
              <a:buChar char="•"/>
            </a:pPr>
            <a:r>
              <a:rPr lang="en-US" sz="3400" b="1" dirty="0"/>
              <a:t>Do you make your heart a special place where you can sanctify Christ as Lord in the midst of suffering? </a:t>
            </a:r>
          </a:p>
          <a:p>
            <a:pPr marL="457200" indent="-457200">
              <a:buFont typeface="Arial" panose="020B0604020202020204" pitchFamily="34" charset="0"/>
              <a:buChar char="•"/>
            </a:pPr>
            <a:endParaRPr lang="en-US" sz="800" b="1" dirty="0"/>
          </a:p>
          <a:p>
            <a:pPr marL="457200" indent="-457200">
              <a:buFont typeface="Arial" panose="020B0604020202020204" pitchFamily="34" charset="0"/>
              <a:buChar char="•"/>
            </a:pPr>
            <a:r>
              <a:rPr lang="en-US" sz="3400" dirty="0"/>
              <a:t>No matter what comes in the midst of our difficult conditions, </a:t>
            </a:r>
            <a:r>
              <a:rPr lang="en-US" sz="3400" b="1" dirty="0"/>
              <a:t>we are to live in submissive communion with our Lord and Master Christ Jesus </a:t>
            </a:r>
            <a:r>
              <a:rPr lang="en-US" sz="3400" dirty="0"/>
              <a:t>and </a:t>
            </a:r>
            <a:r>
              <a:rPr lang="en-US" sz="3400" b="1" dirty="0"/>
              <a:t>the result will be that we have nothing to fear. </a:t>
            </a:r>
          </a:p>
        </p:txBody>
      </p:sp>
    </p:spTree>
    <p:extLst>
      <p:ext uri="{BB962C8B-B14F-4D97-AF65-F5344CB8AC3E}">
        <p14:creationId xmlns:p14="http://schemas.microsoft.com/office/powerpoint/2010/main" val="5268668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calcmode="lin" valueType="num">
                                      <p:cBhvr additive="base">
                                        <p:cTn id="3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6E68DF6E-7D4C-4A5E-8798-FBACDA500B58}"/>
              </a:ext>
            </a:extLst>
          </p:cNvPr>
          <p:cNvSpPr txBox="1"/>
          <p:nvPr/>
        </p:nvSpPr>
        <p:spPr>
          <a:xfrm>
            <a:off x="256478" y="296990"/>
            <a:ext cx="8776010" cy="6217087"/>
          </a:xfrm>
          <a:prstGeom prst="rect">
            <a:avLst/>
          </a:prstGeom>
          <a:noFill/>
        </p:spPr>
        <p:txBody>
          <a:bodyPr wrap="square">
            <a:spAutoFit/>
          </a:bodyPr>
          <a:lstStyle/>
          <a:p>
            <a:pPr marL="285750" indent="-285750">
              <a:buFont typeface="Arial" panose="020B0604020202020204" pitchFamily="34" charset="0"/>
              <a:buChar char="•"/>
            </a:pPr>
            <a:r>
              <a:rPr lang="en-US" sz="3400" b="1" dirty="0"/>
              <a:t>In what ways do we “sanctify Christ as Lord” in our hearts? </a:t>
            </a:r>
          </a:p>
          <a:p>
            <a:pPr marL="285750" indent="-285750">
              <a:buFont typeface="Arial" panose="020B0604020202020204" pitchFamily="34" charset="0"/>
              <a:buChar char="•"/>
            </a:pPr>
            <a:endParaRPr lang="en-US" sz="800" b="1" dirty="0"/>
          </a:p>
          <a:p>
            <a:pPr marL="742950" lvl="1" indent="-285750">
              <a:buFont typeface="Arial" panose="020B0604020202020204" pitchFamily="34" charset="0"/>
              <a:buChar char="•"/>
            </a:pPr>
            <a:r>
              <a:rPr lang="en-US" sz="3400" dirty="0"/>
              <a:t>We are to be </a:t>
            </a:r>
            <a:r>
              <a:rPr lang="en-US" sz="3400" b="1" i="1" dirty="0"/>
              <a:t>daily motivated by the Spirit of God and lovingly surrender our will to His </a:t>
            </a:r>
            <a:r>
              <a:rPr lang="en-US" sz="3400" b="1" dirty="0"/>
              <a:t>(Rom. 12:1-2) </a:t>
            </a:r>
          </a:p>
          <a:p>
            <a:pPr marL="742950" lvl="1" indent="-285750">
              <a:buFont typeface="Arial" panose="020B0604020202020204" pitchFamily="34" charset="0"/>
              <a:buChar char="•"/>
            </a:pPr>
            <a:endParaRPr lang="en-US" sz="800" b="1" dirty="0"/>
          </a:p>
          <a:p>
            <a:pPr marL="742950" lvl="1" indent="-285750">
              <a:buFont typeface="Arial" panose="020B0604020202020204" pitchFamily="34" charset="0"/>
              <a:buChar char="•"/>
            </a:pPr>
            <a:r>
              <a:rPr lang="en-US" sz="3400" dirty="0"/>
              <a:t>We </a:t>
            </a:r>
            <a:r>
              <a:rPr lang="en-US" sz="3400" b="1" i="1" dirty="0"/>
              <a:t>voluntarily and with joy turn everything over to Him, and live only to please Him and glorify Him. </a:t>
            </a:r>
          </a:p>
          <a:p>
            <a:pPr marL="742950" lvl="1" indent="-285750">
              <a:buFont typeface="Arial" panose="020B0604020202020204" pitchFamily="34" charset="0"/>
              <a:buChar char="•"/>
            </a:pPr>
            <a:endParaRPr lang="en-US" sz="800" b="1" i="1" dirty="0"/>
          </a:p>
          <a:p>
            <a:pPr marL="742950" lvl="1" indent="-285750">
              <a:buFont typeface="Arial" panose="020B0604020202020204" pitchFamily="34" charset="0"/>
              <a:buChar char="•"/>
            </a:pPr>
            <a:r>
              <a:rPr lang="en-US" sz="3400" dirty="0"/>
              <a:t>We </a:t>
            </a:r>
            <a:r>
              <a:rPr lang="en-US" sz="3400" b="1" i="1" dirty="0"/>
              <a:t>fear displeasing God rather than fear on what men might say about us as His disciples or what they might do to us. </a:t>
            </a:r>
          </a:p>
        </p:txBody>
      </p:sp>
    </p:spTree>
    <p:extLst>
      <p:ext uri="{BB962C8B-B14F-4D97-AF65-F5344CB8AC3E}">
        <p14:creationId xmlns:p14="http://schemas.microsoft.com/office/powerpoint/2010/main" val="20590395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 calcmode="lin" valueType="num">
                                      <p:cBhvr additive="base">
                                        <p:cTn id="2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668</TotalTime>
  <Words>1605</Words>
  <Application>Microsoft Office PowerPoint</Application>
  <PresentationFormat>On-screen Show (4:3)</PresentationFormat>
  <Paragraphs>98</Paragraphs>
  <Slides>20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20</vt:i4>
      </vt:variant>
    </vt:vector>
  </HeadingPairs>
  <TitlesOfParts>
    <vt:vector size="24" baseType="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Renato Ely</dc:creator>
  <cp:lastModifiedBy>Renato Ely</cp:lastModifiedBy>
  <cp:revision>17</cp:revision>
  <dcterms:created xsi:type="dcterms:W3CDTF">2021-10-16T06:51:01Z</dcterms:created>
  <dcterms:modified xsi:type="dcterms:W3CDTF">2021-10-17T01:58:56Z</dcterms:modified>
</cp:coreProperties>
</file>