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3" r:id="rId26"/>
    <p:sldId id="284" r:id="rId27"/>
    <p:sldId id="287" r:id="rId28"/>
    <p:sldId id="288" r:id="rId29"/>
    <p:sldId id="289" r:id="rId30"/>
    <p:sldId id="290" r:id="rId31"/>
    <p:sldId id="292" r:id="rId32"/>
    <p:sldId id="293" r:id="rId33"/>
    <p:sldId id="294" r:id="rId34"/>
    <p:sldId id="295" r:id="rId35"/>
    <p:sldId id="291" r:id="rId36"/>
    <p:sldId id="286" r:id="rId37"/>
    <p:sldId id="281" r:id="rId38"/>
    <p:sldId id="282"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1339"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12/5/2021</a:t>
            </a:fld>
            <a:endParaRPr lang="en-US" dirty="0"/>
          </a:p>
        </p:txBody>
      </p:sp>
      <p:sp>
        <p:nvSpPr>
          <p:cNvPr id="5" name="Footer Placeholder 4"/>
          <p:cNvSpPr>
            <a:spLocks noGrp="1"/>
          </p:cNvSpPr>
          <p:nvPr>
            <p:ph type="ftr" sz="quarter" idx="11"/>
          </p:nvPr>
        </p:nvSpPr>
        <p:spPr>
          <a:xfrm>
            <a:off x="812805" y="6272785"/>
            <a:ext cx="4745736" cy="365125"/>
          </a:xfrm>
        </p:spPr>
        <p:txBody>
          <a:bodyPr/>
          <a:lstStyle/>
          <a:p>
            <a:endParaRPr lang="en-US" dirty="0"/>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52737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12/5/2021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32152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12/5/2021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39474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12/5/2021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64643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en-US"/>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96DFF08F-DC6B-4601-B491-B0F83F6DD2DA}" type="datetimeFigureOut">
              <a:rPr lang="en-US" smtClean="0"/>
              <a:pPr/>
              <a:t>12/5/2021</a:t>
            </a:fld>
            <a:endParaRPr lang="en-US" dirty="0"/>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n-US" dirty="0"/>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30156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12/5/2021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5667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12/5/2021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3646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96DFF08F-DC6B-4601-B491-B0F83F6DD2DA}" type="datetimeFigureOut">
              <a:rPr lang="en-US" smtClean="0"/>
              <a:t>12/5/2021</a:t>
            </a:fld>
            <a:endParaRPr lang="en-US" dirty="0"/>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6613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12/5/2021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09114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96DFF08F-DC6B-4601-B491-B0F83F6DD2DA}" type="datetimeFigureOut">
              <a:rPr lang="en-US" smtClean="0"/>
              <a:t>12/5/2021</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71179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96DFF08F-DC6B-4601-B491-B0F83F6DD2DA}" type="datetimeFigureOut">
              <a:rPr lang="en-US" smtClean="0"/>
              <a:t>12/5/2021</a:t>
            </a:fld>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26326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96DFF08F-DC6B-4601-B491-B0F83F6DD2DA}" type="datetimeFigureOut">
              <a:rPr lang="en-US" smtClean="0"/>
              <a:pPr/>
              <a:t>12/5/2021</a:t>
            </a:fld>
            <a:endParaRPr lang="en-US" dirty="0"/>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512794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1910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6632" y="1533185"/>
            <a:ext cx="7718258" cy="2420406"/>
          </a:xfrm>
          <a:prstGeom prst="rect">
            <a:avLst/>
          </a:prstGeom>
        </p:spPr>
        <p:txBody>
          <a:bodyPr wrap="square">
            <a:spAutoFit/>
          </a:bodyPr>
          <a:lstStyle/>
          <a:p>
            <a:pPr marL="342900">
              <a:lnSpc>
                <a:spcPct val="107000"/>
              </a:lnSpc>
            </a:pPr>
            <a:r>
              <a:rPr lang="en-US" sz="3600" b="1" i="1" dirty="0">
                <a:latin typeface="Arial" panose="020B0604020202020204" pitchFamily="34" charset="0"/>
                <a:ea typeface="Calibri" panose="020F0502020204030204" pitchFamily="34" charset="0"/>
                <a:cs typeface="Arial" panose="020B0604020202020204" pitchFamily="34" charset="0"/>
              </a:rPr>
              <a:t>Redemption is redemption from sin.  It means deliverance from sin in its guilt, defilement, power, and liability. </a:t>
            </a:r>
            <a:endParaRPr lang="en-US" sz="3600" b="1"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29241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8834" y="1754966"/>
            <a:ext cx="8217568" cy="1682961"/>
          </a:xfrm>
          <a:prstGeom prst="rect">
            <a:avLst/>
          </a:prstGeom>
        </p:spPr>
        <p:txBody>
          <a:bodyPr wrap="square">
            <a:spAutoFit/>
          </a:bodyPr>
          <a:lstStyle/>
          <a:p>
            <a:pPr marL="342900" algn="ctr">
              <a:lnSpc>
                <a:spcPct val="107000"/>
              </a:lnSpc>
            </a:pPr>
            <a:r>
              <a:rPr lang="en-US" sz="3300" b="1" dirty="0">
                <a:latin typeface="Arial" panose="020B0604020202020204" pitchFamily="34" charset="0"/>
                <a:ea typeface="Calibri" panose="020F0502020204030204" pitchFamily="34" charset="0"/>
                <a:cs typeface="Arial" panose="020B0604020202020204" pitchFamily="34" charset="0"/>
              </a:rPr>
              <a:t>WE HAVE COME UNDER THE CONTROL OF SOMEONE ELSE.  </a:t>
            </a:r>
          </a:p>
          <a:p>
            <a:pPr marL="342900" algn="ctr">
              <a:lnSpc>
                <a:spcPct val="107000"/>
              </a:lnSpc>
            </a:pPr>
            <a:r>
              <a:rPr lang="en-US" sz="3300" b="1" dirty="0">
                <a:latin typeface="Arial" panose="020B0604020202020204" pitchFamily="34" charset="0"/>
                <a:ea typeface="Calibri" panose="020F0502020204030204" pitchFamily="34" charset="0"/>
                <a:cs typeface="Arial" panose="020B0604020202020204" pitchFamily="34" charset="0"/>
              </a:rPr>
              <a:t>WE OWED A DEBT WE CANNOT PAY!</a:t>
            </a:r>
          </a:p>
        </p:txBody>
      </p:sp>
    </p:spTree>
    <p:extLst>
      <p:ext uri="{BB962C8B-B14F-4D97-AF65-F5344CB8AC3E}">
        <p14:creationId xmlns:p14="http://schemas.microsoft.com/office/powerpoint/2010/main" val="20379276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4084" y="1581953"/>
            <a:ext cx="7525753" cy="2478371"/>
          </a:xfrm>
          <a:prstGeom prst="rect">
            <a:avLst/>
          </a:prstGeom>
        </p:spPr>
        <p:txBody>
          <a:bodyPr wrap="square">
            <a:spAutoFit/>
          </a:bodyPr>
          <a:lstStyle/>
          <a:p>
            <a:pPr indent="342900" algn="ctr">
              <a:lnSpc>
                <a:spcPct val="107000"/>
              </a:lnSpc>
            </a:pPr>
            <a:r>
              <a:rPr lang="en-US" sz="4950" b="1" dirty="0">
                <a:latin typeface="Arial" panose="020B0604020202020204" pitchFamily="34" charset="0"/>
                <a:ea typeface="Calibri" panose="020F0502020204030204" pitchFamily="34" charset="0"/>
                <a:cs typeface="Arial" panose="020B0604020202020204" pitchFamily="34" charset="0"/>
              </a:rPr>
              <a:t>b. Redemption: </a:t>
            </a:r>
          </a:p>
          <a:p>
            <a:pPr indent="342900" algn="ctr">
              <a:lnSpc>
                <a:spcPct val="107000"/>
              </a:lnSpc>
            </a:pPr>
            <a:r>
              <a:rPr lang="en-US" sz="4950" b="1" u="sng" dirty="0">
                <a:latin typeface="Arial" panose="020B0604020202020204" pitchFamily="34" charset="0"/>
                <a:ea typeface="Calibri" panose="020F0502020204030204" pitchFamily="34" charset="0"/>
                <a:cs typeface="Arial" panose="020B0604020202020204" pitchFamily="34" charset="0"/>
              </a:rPr>
              <a:t>Impossible</a:t>
            </a:r>
            <a:r>
              <a:rPr lang="en-US" sz="4950" b="1" dirty="0">
                <a:latin typeface="Arial" panose="020B0604020202020204" pitchFamily="34" charset="0"/>
                <a:ea typeface="Calibri" panose="020F0502020204030204" pitchFamily="34" charset="0"/>
                <a:cs typeface="Arial" panose="020B0604020202020204" pitchFamily="34" charset="0"/>
              </a:rPr>
              <a:t> by Our </a:t>
            </a:r>
          </a:p>
          <a:p>
            <a:pPr indent="342900" algn="ctr">
              <a:lnSpc>
                <a:spcPct val="107000"/>
              </a:lnSpc>
            </a:pPr>
            <a:r>
              <a:rPr lang="en-US" sz="4950" b="1" dirty="0">
                <a:latin typeface="Arial" panose="020B0604020202020204" pitchFamily="34" charset="0"/>
                <a:ea typeface="Calibri" panose="020F0502020204030204" pitchFamily="34" charset="0"/>
                <a:cs typeface="Arial" panose="020B0604020202020204" pitchFamily="34" charset="0"/>
              </a:rPr>
              <a:t>Own self </a:t>
            </a:r>
            <a:endParaRPr lang="en-US" sz="495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99917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9626" y="1307232"/>
            <a:ext cx="7802480" cy="3605987"/>
          </a:xfrm>
          <a:prstGeom prst="rect">
            <a:avLst/>
          </a:prstGeom>
        </p:spPr>
        <p:txBody>
          <a:bodyPr wrap="square">
            <a:spAutoFit/>
          </a:bodyPr>
          <a:lstStyle/>
          <a:p>
            <a:pPr>
              <a:lnSpc>
                <a:spcPct val="107000"/>
              </a:lnSpc>
            </a:pPr>
            <a:r>
              <a:rPr lang="en-US" sz="3600" b="1" dirty="0">
                <a:latin typeface="Arial" panose="020B0604020202020204" pitchFamily="34" charset="0"/>
                <a:ea typeface="Calibri" panose="020F0502020204030204" pitchFamily="34" charset="0"/>
                <a:cs typeface="Arial" panose="020B0604020202020204" pitchFamily="34" charset="0"/>
              </a:rPr>
              <a:t>2.  WE HAVE BEEN REDEEMED THROUGH THE GREAT </a:t>
            </a:r>
            <a:r>
              <a:rPr lang="en-US" sz="3600" b="1" u="sng" dirty="0">
                <a:latin typeface="Arial" panose="020B0604020202020204" pitchFamily="34" charset="0"/>
                <a:ea typeface="Calibri" panose="020F0502020204030204" pitchFamily="34" charset="0"/>
                <a:cs typeface="Arial" panose="020B0604020202020204" pitchFamily="34" charset="0"/>
              </a:rPr>
              <a:t>SACRIFICE</a:t>
            </a:r>
            <a:r>
              <a:rPr lang="en-US" sz="3600" b="1" dirty="0">
                <a:latin typeface="Arial" panose="020B0604020202020204" pitchFamily="34" charset="0"/>
                <a:ea typeface="Calibri" panose="020F0502020204030204" pitchFamily="34" charset="0"/>
                <a:cs typeface="Arial" panose="020B0604020202020204" pitchFamily="34" charset="0"/>
              </a:rPr>
              <a:t> OF CHRIST ON THE </a:t>
            </a:r>
            <a:r>
              <a:rPr lang="en-US" sz="3600" b="1" u="sng" dirty="0">
                <a:latin typeface="Arial" panose="020B0604020202020204" pitchFamily="34" charset="0"/>
                <a:ea typeface="Calibri" panose="020F0502020204030204" pitchFamily="34" charset="0"/>
                <a:cs typeface="Arial" panose="020B0604020202020204" pitchFamily="34" charset="0"/>
              </a:rPr>
              <a:t>CROSS</a:t>
            </a:r>
            <a:r>
              <a:rPr lang="en-US" sz="3600" b="1" dirty="0">
                <a:latin typeface="Arial" panose="020B0604020202020204" pitchFamily="34" charset="0"/>
                <a:ea typeface="Calibri" panose="020F0502020204030204" pitchFamily="34" charset="0"/>
                <a:cs typeface="Arial" panose="020B0604020202020204" pitchFamily="34" charset="0"/>
              </a:rPr>
              <a:t> – v. 7 “</a:t>
            </a:r>
            <a:r>
              <a:rPr lang="en-US" sz="3600" b="1" i="1" dirty="0">
                <a:latin typeface="Arial" panose="020B0604020202020204" pitchFamily="34" charset="0"/>
                <a:ea typeface="Calibri" panose="020F0502020204030204" pitchFamily="34" charset="0"/>
                <a:cs typeface="Arial" panose="020B0604020202020204" pitchFamily="34" charset="0"/>
              </a:rPr>
              <a:t>In Him </a:t>
            </a:r>
            <a:r>
              <a:rPr lang="en-US" sz="3600" b="1" dirty="0">
                <a:latin typeface="Arial" panose="020B0604020202020204" pitchFamily="34" charset="0"/>
                <a:ea typeface="Calibri" panose="020F0502020204030204" pitchFamily="34" charset="0"/>
                <a:cs typeface="Arial" panose="020B0604020202020204" pitchFamily="34" charset="0"/>
              </a:rPr>
              <a:t>…</a:t>
            </a:r>
            <a:r>
              <a:rPr lang="en-US" sz="3600" i="1" dirty="0">
                <a:latin typeface="Arial" panose="020B0604020202020204" pitchFamily="34" charset="0"/>
                <a:ea typeface="Calibri" panose="020F0502020204030204" pitchFamily="34" charset="0"/>
                <a:cs typeface="Arial" panose="020B0604020202020204" pitchFamily="34" charset="0"/>
              </a:rPr>
              <a:t>redemption through </a:t>
            </a:r>
            <a:r>
              <a:rPr lang="en-US" sz="3600" b="1" i="1" dirty="0">
                <a:latin typeface="Arial" panose="020B0604020202020204" pitchFamily="34" charset="0"/>
                <a:ea typeface="Calibri" panose="020F0502020204030204" pitchFamily="34" charset="0"/>
                <a:cs typeface="Arial" panose="020B0604020202020204" pitchFamily="34" charset="0"/>
              </a:rPr>
              <a:t>His blood</a:t>
            </a:r>
            <a:r>
              <a:rPr lang="en-US" sz="3600" i="1" dirty="0">
                <a:latin typeface="Arial" panose="020B0604020202020204" pitchFamily="34" charset="0"/>
                <a:ea typeface="Calibri" panose="020F0502020204030204" pitchFamily="34" charset="0"/>
                <a:cs typeface="Arial" panose="020B0604020202020204" pitchFamily="34" charset="0"/>
              </a:rPr>
              <a:t>…”</a:t>
            </a:r>
            <a:endParaRPr lang="en-US" sz="3600" dirty="0">
              <a:latin typeface="Arial" panose="020B0604020202020204" pitchFamily="34" charset="0"/>
              <a:ea typeface="Calibri" panose="020F0502020204030204" pitchFamily="34" charset="0"/>
              <a:cs typeface="Arial" panose="020B0604020202020204" pitchFamily="34" charset="0"/>
            </a:endParaRPr>
          </a:p>
          <a:p>
            <a:pPr>
              <a:lnSpc>
                <a:spcPct val="107000"/>
              </a:lnSpc>
            </a:pPr>
            <a:r>
              <a:rPr lang="en-US" sz="3600" b="1" dirty="0">
                <a:latin typeface="Arial" panose="020B0604020202020204" pitchFamily="34" charset="0"/>
                <a:ea typeface="Calibri" panose="020F0502020204030204" pitchFamily="34" charset="0"/>
                <a:cs typeface="Arial" panose="020B0604020202020204" pitchFamily="34" charset="0"/>
              </a:rPr>
              <a:t> </a:t>
            </a:r>
            <a:endParaRPr lang="en-US" sz="36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49910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1816" y="1339878"/>
            <a:ext cx="7712243" cy="2769669"/>
          </a:xfrm>
          <a:prstGeom prst="rect">
            <a:avLst/>
          </a:prstGeom>
        </p:spPr>
        <p:txBody>
          <a:bodyPr wrap="square">
            <a:spAutoFit/>
          </a:bodyPr>
          <a:lstStyle/>
          <a:p>
            <a:pPr>
              <a:lnSpc>
                <a:spcPct val="107000"/>
              </a:lnSpc>
            </a:pPr>
            <a:r>
              <a:rPr lang="en-US" sz="3300" dirty="0">
                <a:latin typeface="Arial" panose="020B0604020202020204" pitchFamily="34" charset="0"/>
                <a:ea typeface="Calibri" panose="020F0502020204030204" pitchFamily="34" charset="0"/>
                <a:cs typeface="Arial" panose="020B0604020202020204" pitchFamily="34" charset="0"/>
              </a:rPr>
              <a:t>Col. 1:13-14: “For he has rescued us from the dominion of darkness and brought us into the kingdom of the Son he loves, 14 in whom we have redemption, the forgiveness of sins.” </a:t>
            </a:r>
          </a:p>
        </p:txBody>
      </p:sp>
    </p:spTree>
    <p:extLst>
      <p:ext uri="{BB962C8B-B14F-4D97-AF65-F5344CB8AC3E}">
        <p14:creationId xmlns:p14="http://schemas.microsoft.com/office/powerpoint/2010/main" val="3626980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837825"/>
            <a:ext cx="7694195" cy="2063257"/>
          </a:xfrm>
          <a:prstGeom prst="rect">
            <a:avLst/>
          </a:prstGeom>
        </p:spPr>
        <p:txBody>
          <a:bodyPr wrap="square">
            <a:spAutoFit/>
          </a:bodyPr>
          <a:lstStyle/>
          <a:p>
            <a:pPr algn="ctr">
              <a:lnSpc>
                <a:spcPct val="107000"/>
              </a:lnSpc>
            </a:pPr>
            <a:r>
              <a:rPr lang="en-US" sz="4050" b="1" dirty="0">
                <a:latin typeface="Calibri" panose="020F0502020204030204" pitchFamily="34" charset="0"/>
                <a:ea typeface="Calibri" panose="020F0502020204030204" pitchFamily="34" charset="0"/>
                <a:cs typeface="Calibri" panose="020F0502020204030204" pitchFamily="34" charset="0"/>
              </a:rPr>
              <a:t>HE IS OUR "</a:t>
            </a:r>
            <a:r>
              <a:rPr lang="en-US" sz="4050" b="1" i="1" dirty="0">
                <a:latin typeface="Calibri" panose="020F0502020204030204" pitchFamily="34" charset="0"/>
                <a:ea typeface="Calibri" panose="020F0502020204030204" pitchFamily="34" charset="0"/>
                <a:cs typeface="Calibri" panose="020F0502020204030204" pitchFamily="34" charset="0"/>
              </a:rPr>
              <a:t>KINSMAN-REDEEMER</a:t>
            </a:r>
            <a:r>
              <a:rPr lang="en-US" sz="4050" i="1" dirty="0">
                <a:latin typeface="Calibri" panose="020F0502020204030204" pitchFamily="34" charset="0"/>
                <a:ea typeface="Calibri" panose="020F0502020204030204" pitchFamily="34" charset="0"/>
                <a:cs typeface="Calibri" panose="020F0502020204030204" pitchFamily="34" charset="0"/>
              </a:rPr>
              <a:t>" </a:t>
            </a:r>
          </a:p>
          <a:p>
            <a:pPr algn="ctr">
              <a:lnSpc>
                <a:spcPct val="107000"/>
              </a:lnSpc>
            </a:pPr>
            <a:r>
              <a:rPr lang="en-US" sz="4050" dirty="0">
                <a:latin typeface="Calibri" panose="020F0502020204030204" pitchFamily="34" charset="0"/>
                <a:ea typeface="Calibri" panose="020F0502020204030204" pitchFamily="34" charset="0"/>
                <a:cs typeface="Calibri" panose="020F0502020204030204" pitchFamily="34" charset="0"/>
              </a:rPr>
              <a:t> Ruth 3:13 4:4,6,14; Col. 2:9;       Heb. 2:14-15</a:t>
            </a:r>
            <a:endParaRPr lang="en-US" sz="405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61680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5721" y="1301697"/>
            <a:ext cx="7748337" cy="3020250"/>
          </a:xfrm>
          <a:prstGeom prst="rect">
            <a:avLst/>
          </a:prstGeom>
        </p:spPr>
        <p:txBody>
          <a:bodyPr wrap="square">
            <a:spAutoFit/>
          </a:bodyPr>
          <a:lstStyle/>
          <a:p>
            <a:pPr>
              <a:lnSpc>
                <a:spcPct val="107000"/>
              </a:lnSpc>
            </a:pPr>
            <a:r>
              <a:rPr lang="en-US" sz="3000" b="1" dirty="0">
                <a:latin typeface="Arial" panose="020B0604020202020204" pitchFamily="34" charset="0"/>
                <a:ea typeface="Calibri" panose="020F0502020204030204" pitchFamily="34" charset="0"/>
                <a:cs typeface="Arial" panose="020B0604020202020204" pitchFamily="34" charset="0"/>
              </a:rPr>
              <a:t>1 Pet. 1:18-19</a:t>
            </a:r>
            <a:r>
              <a:rPr lang="en-US" sz="3000" dirty="0">
                <a:latin typeface="Arial" panose="020B0604020202020204" pitchFamily="34" charset="0"/>
                <a:ea typeface="Calibri" panose="020F0502020204030204" pitchFamily="34" charset="0"/>
                <a:cs typeface="Arial" panose="020B0604020202020204" pitchFamily="34" charset="0"/>
              </a:rPr>
              <a:t>: For you know that it was not with perishable things such as silver or gold that you were redeemed from the empty way of life handed down to you from your forefathers, 19 but with the precious blood of Christ, a lamb without blemish or defect</a:t>
            </a:r>
          </a:p>
        </p:txBody>
      </p:sp>
    </p:spTree>
    <p:extLst>
      <p:ext uri="{BB962C8B-B14F-4D97-AF65-F5344CB8AC3E}">
        <p14:creationId xmlns:p14="http://schemas.microsoft.com/office/powerpoint/2010/main" val="1774314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8640" y="1524001"/>
            <a:ext cx="8058912" cy="2226315"/>
          </a:xfrm>
          <a:prstGeom prst="rect">
            <a:avLst/>
          </a:prstGeom>
        </p:spPr>
        <p:txBody>
          <a:bodyPr wrap="square">
            <a:spAutoFit/>
          </a:bodyPr>
          <a:lstStyle/>
          <a:p>
            <a:pPr>
              <a:lnSpc>
                <a:spcPct val="107000"/>
              </a:lnSpc>
            </a:pPr>
            <a:r>
              <a:rPr lang="en-US" sz="3000" b="1" dirty="0">
                <a:latin typeface="Arial" panose="020B0604020202020204" pitchFamily="34" charset="0"/>
                <a:ea typeface="Calibri" panose="020F0502020204030204" pitchFamily="34" charset="0"/>
                <a:cs typeface="Arial" panose="020B0604020202020204" pitchFamily="34" charset="0"/>
              </a:rPr>
              <a:t>1 Cor. 1:30</a:t>
            </a:r>
            <a:r>
              <a:rPr lang="en-US" sz="3000" dirty="0">
                <a:latin typeface="Arial" panose="020B0604020202020204" pitchFamily="34" charset="0"/>
                <a:ea typeface="Calibri" panose="020F0502020204030204" pitchFamily="34" charset="0"/>
                <a:cs typeface="Arial" panose="020B0604020202020204" pitchFamily="34" charset="0"/>
              </a:rPr>
              <a:t>:</a:t>
            </a:r>
            <a:r>
              <a:rPr lang="en-US" sz="3300" dirty="0">
                <a:latin typeface="Arial" panose="020B0604020202020204" pitchFamily="34" charset="0"/>
                <a:ea typeface="Calibri" panose="020F0502020204030204" pitchFamily="34" charset="0"/>
                <a:cs typeface="Arial" panose="020B0604020202020204" pitchFamily="34" charset="0"/>
              </a:rPr>
              <a:t> “</a:t>
            </a:r>
            <a:r>
              <a:rPr lang="en-US" sz="3300" dirty="0">
                <a:solidFill>
                  <a:srgbClr val="000000"/>
                </a:solidFill>
                <a:latin typeface="Arial" panose="020B0604020202020204" pitchFamily="34" charset="0"/>
                <a:ea typeface="Calibri" panose="020F0502020204030204" pitchFamily="34" charset="0"/>
                <a:cs typeface="Arial" panose="020B0604020202020204" pitchFamily="34" charset="0"/>
              </a:rPr>
              <a:t>It is because of him that you are in Christ Jesus, who has become for us wisdom from God — that is, our righteousness, holiness and </a:t>
            </a:r>
            <a:r>
              <a:rPr lang="en-US" sz="3300" b="1" dirty="0">
                <a:solidFill>
                  <a:srgbClr val="000000"/>
                </a:solidFill>
                <a:latin typeface="Arial" panose="020B0604020202020204" pitchFamily="34" charset="0"/>
                <a:ea typeface="Calibri" panose="020F0502020204030204" pitchFamily="34" charset="0"/>
                <a:cs typeface="Arial" panose="020B0604020202020204" pitchFamily="34" charset="0"/>
              </a:rPr>
              <a:t>redemption.</a:t>
            </a:r>
            <a:r>
              <a:rPr lang="en-US" sz="3300"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en-US" sz="3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60592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5416" y="1252449"/>
            <a:ext cx="7724273" cy="3175293"/>
          </a:xfrm>
          <a:prstGeom prst="rect">
            <a:avLst/>
          </a:prstGeom>
        </p:spPr>
        <p:txBody>
          <a:bodyPr wrap="square">
            <a:spAutoFit/>
          </a:bodyPr>
          <a:lstStyle/>
          <a:p>
            <a:pPr>
              <a:lnSpc>
                <a:spcPct val="107000"/>
              </a:lnSpc>
            </a:pPr>
            <a:r>
              <a:rPr lang="en-US" sz="3600" i="1" dirty="0">
                <a:latin typeface="Arial" panose="020B0604020202020204" pitchFamily="34" charset="0"/>
                <a:ea typeface="Calibri" panose="020F0502020204030204" pitchFamily="34" charset="0"/>
                <a:cs typeface="Arial" panose="020B0604020202020204" pitchFamily="34" charset="0"/>
              </a:rPr>
              <a:t>D. Martyn Lloyd-Jones: </a:t>
            </a:r>
            <a:r>
              <a:rPr lang="en-US" sz="3800" i="1" dirty="0">
                <a:latin typeface="Arial" panose="020B0604020202020204" pitchFamily="34" charset="0"/>
                <a:ea typeface="Calibri" panose="020F0502020204030204" pitchFamily="34" charset="0"/>
                <a:cs typeface="Arial" panose="020B0604020202020204" pitchFamily="34" charset="0"/>
              </a:rPr>
              <a:t>“The God who said "let there be light could not just say "let there be forgiveness." The only way is through the blood of Christ.”</a:t>
            </a:r>
            <a:endParaRPr lang="en-US" sz="38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12610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0560" y="1316737"/>
            <a:ext cx="7727481" cy="3013197"/>
          </a:xfrm>
          <a:prstGeom prst="rect">
            <a:avLst/>
          </a:prstGeom>
        </p:spPr>
        <p:txBody>
          <a:bodyPr wrap="square">
            <a:spAutoFit/>
          </a:bodyPr>
          <a:lstStyle/>
          <a:p>
            <a:pPr>
              <a:lnSpc>
                <a:spcPct val="107000"/>
              </a:lnSpc>
            </a:pPr>
            <a:r>
              <a:rPr lang="en-US" sz="3600" b="1" dirty="0">
                <a:latin typeface="Arial" panose="020B0604020202020204" pitchFamily="34" charset="0"/>
                <a:ea typeface="Calibri" panose="020F0502020204030204" pitchFamily="34" charset="0"/>
                <a:cs typeface="Arial" panose="020B0604020202020204" pitchFamily="34" charset="0"/>
              </a:rPr>
              <a:t>Heb. 9:28; 10:10, 12</a:t>
            </a:r>
            <a:r>
              <a:rPr lang="en-US" sz="3600" dirty="0">
                <a:latin typeface="Arial" panose="020B0604020202020204" pitchFamily="34" charset="0"/>
                <a:ea typeface="Calibri" panose="020F0502020204030204" pitchFamily="34" charset="0"/>
                <a:cs typeface="Arial" panose="020B0604020202020204" pitchFamily="34" charset="0"/>
              </a:rPr>
              <a:t>: So Christ was sacrificed once to take away the sins of many people…offered for all time one sacrifice for sins, he sat down at the right hand of God.</a:t>
            </a:r>
          </a:p>
        </p:txBody>
      </p:sp>
    </p:spTree>
    <p:extLst>
      <p:ext uri="{BB962C8B-B14F-4D97-AF65-F5344CB8AC3E}">
        <p14:creationId xmlns:p14="http://schemas.microsoft.com/office/powerpoint/2010/main" val="2038341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203639" y="1287899"/>
            <a:ext cx="6647447" cy="2908489"/>
          </a:xfrm>
          <a:prstGeom prst="rect">
            <a:avLst/>
          </a:prstGeom>
          <a:noFill/>
        </p:spPr>
        <p:txBody>
          <a:bodyPr wrap="square" rtlCol="0">
            <a:spAutoFit/>
          </a:bodyPr>
          <a:lstStyle/>
          <a:p>
            <a:pPr algn="ctr"/>
            <a:r>
              <a:rPr lang="en-US" sz="4050" b="1" dirty="0">
                <a:latin typeface="Arial" panose="020B0604020202020204" pitchFamily="34" charset="0"/>
                <a:cs typeface="Arial" panose="020B0604020202020204" pitchFamily="34" charset="0"/>
              </a:rPr>
              <a:t>MARVEL AT </a:t>
            </a:r>
          </a:p>
          <a:p>
            <a:pPr algn="ctr"/>
            <a:r>
              <a:rPr lang="en-US" sz="4050" b="1" dirty="0">
                <a:latin typeface="Arial" panose="020B0604020202020204" pitchFamily="34" charset="0"/>
                <a:cs typeface="Arial" panose="020B0604020202020204" pitchFamily="34" charset="0"/>
              </a:rPr>
              <a:t>OUR PRECIOUS REDEMPTION IN CHRIST!</a:t>
            </a:r>
          </a:p>
          <a:p>
            <a:pPr algn="ctr"/>
            <a:endParaRPr lang="en-US" sz="2100" b="1" dirty="0">
              <a:latin typeface="Arial" panose="020B0604020202020204" pitchFamily="34" charset="0"/>
              <a:cs typeface="Arial" panose="020B0604020202020204" pitchFamily="34" charset="0"/>
            </a:endParaRPr>
          </a:p>
          <a:p>
            <a:pPr algn="ctr"/>
            <a:r>
              <a:rPr lang="en-US" sz="4050" b="1" dirty="0">
                <a:latin typeface="Arial" panose="020B0604020202020204" pitchFamily="34" charset="0"/>
                <a:cs typeface="Arial" panose="020B0604020202020204" pitchFamily="34" charset="0"/>
              </a:rPr>
              <a:t>Ephesians 1:7-12</a:t>
            </a:r>
            <a:endParaRPr lang="en-US" sz="4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35954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5216" y="1146048"/>
            <a:ext cx="8101585" cy="3175293"/>
          </a:xfrm>
          <a:prstGeom prst="rect">
            <a:avLst/>
          </a:prstGeom>
        </p:spPr>
        <p:txBody>
          <a:bodyPr wrap="square">
            <a:spAutoFit/>
          </a:bodyPr>
          <a:lstStyle/>
          <a:p>
            <a:pPr>
              <a:lnSpc>
                <a:spcPct val="107000"/>
              </a:lnSpc>
            </a:pPr>
            <a:r>
              <a:rPr lang="en-US" sz="3800" b="1" dirty="0">
                <a:latin typeface="Arial" panose="020B0604020202020204" pitchFamily="34" charset="0"/>
                <a:ea typeface="Calibri" panose="020F0502020204030204" pitchFamily="34" charset="0"/>
                <a:cs typeface="Arial" panose="020B0604020202020204" pitchFamily="34" charset="0"/>
              </a:rPr>
              <a:t>3. WE HAVE BEEN REDEEMED TO OBTAIN GREAT </a:t>
            </a:r>
            <a:r>
              <a:rPr lang="en-US" sz="3800" b="1" u="sng" dirty="0">
                <a:latin typeface="Arial" panose="020B0604020202020204" pitchFamily="34" charset="0"/>
                <a:ea typeface="Calibri" panose="020F0502020204030204" pitchFamily="34" charset="0"/>
                <a:cs typeface="Arial" panose="020B0604020202020204" pitchFamily="34" charset="0"/>
              </a:rPr>
              <a:t>BLESSINGS</a:t>
            </a:r>
            <a:r>
              <a:rPr lang="en-US" sz="3800" b="1" dirty="0">
                <a:latin typeface="Arial" panose="020B0604020202020204" pitchFamily="34" charset="0"/>
                <a:ea typeface="Calibri" panose="020F0502020204030204" pitchFamily="34" charset="0"/>
                <a:cs typeface="Arial" panose="020B0604020202020204" pitchFamily="34" charset="0"/>
              </a:rPr>
              <a:t> AS HIS PEOPLE  -</a:t>
            </a:r>
            <a:r>
              <a:rPr lang="en-US" sz="3800" dirty="0">
                <a:latin typeface="Arial" panose="020B0604020202020204" pitchFamily="34" charset="0"/>
                <a:ea typeface="Calibri" panose="020F0502020204030204" pitchFamily="34" charset="0"/>
                <a:cs typeface="Arial" panose="020B0604020202020204" pitchFamily="34" charset="0"/>
              </a:rPr>
              <a:t> v. 7b-9a, 11a …r</a:t>
            </a:r>
            <a:r>
              <a:rPr lang="en-US" sz="3800" i="1" dirty="0">
                <a:latin typeface="Arial" panose="020B0604020202020204" pitchFamily="34" charset="0"/>
                <a:ea typeface="Calibri" panose="020F0502020204030204" pitchFamily="34" charset="0"/>
                <a:cs typeface="Arial" panose="020B0604020202020204" pitchFamily="34" charset="0"/>
              </a:rPr>
              <a:t>edemption…forgiveness…riches of His grace…lavished…in Christ…”</a:t>
            </a:r>
            <a:endParaRPr lang="en-US" sz="38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44628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7753" y="1861887"/>
            <a:ext cx="7730289" cy="1477328"/>
          </a:xfrm>
          <a:prstGeom prst="rect">
            <a:avLst/>
          </a:prstGeom>
        </p:spPr>
        <p:txBody>
          <a:bodyPr wrap="square">
            <a:spAutoFit/>
          </a:bodyPr>
          <a:lstStyle/>
          <a:p>
            <a:pPr algn="ctr"/>
            <a:r>
              <a:rPr lang="en-US" sz="4500" b="1" dirty="0">
                <a:latin typeface="Arial" panose="020B0604020202020204" pitchFamily="34" charset="0"/>
                <a:ea typeface="Calibri" panose="020F0502020204030204" pitchFamily="34" charset="0"/>
                <a:cs typeface="Arial" panose="020B0604020202020204" pitchFamily="34" charset="0"/>
              </a:rPr>
              <a:t>a. God has </a:t>
            </a:r>
            <a:r>
              <a:rPr lang="en-US" sz="4500" b="1" u="sng" dirty="0">
                <a:latin typeface="Arial" panose="020B0604020202020204" pitchFamily="34" charset="0"/>
                <a:ea typeface="Calibri" panose="020F0502020204030204" pitchFamily="34" charset="0"/>
                <a:cs typeface="Arial" panose="020B0604020202020204" pitchFamily="34" charset="0"/>
              </a:rPr>
              <a:t>Forgiven</a:t>
            </a:r>
            <a:r>
              <a:rPr lang="en-US" sz="4500" b="1" dirty="0">
                <a:latin typeface="Arial" panose="020B0604020202020204" pitchFamily="34" charset="0"/>
                <a:ea typeface="Calibri" panose="020F0502020204030204" pitchFamily="34" charset="0"/>
                <a:cs typeface="Arial" panose="020B0604020202020204" pitchFamily="34" charset="0"/>
              </a:rPr>
              <a:t> our Trespasses </a:t>
            </a:r>
            <a:endParaRPr lang="en-US" sz="4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39710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1376" y="1337953"/>
            <a:ext cx="8595359" cy="3013197"/>
          </a:xfrm>
          <a:prstGeom prst="rect">
            <a:avLst/>
          </a:prstGeom>
        </p:spPr>
        <p:txBody>
          <a:bodyPr wrap="square">
            <a:spAutoFit/>
          </a:bodyPr>
          <a:lstStyle/>
          <a:p>
            <a:pPr algn="ctr">
              <a:lnSpc>
                <a:spcPct val="107000"/>
              </a:lnSpc>
            </a:pPr>
            <a:r>
              <a:rPr lang="en-US" sz="3600" b="1" dirty="0">
                <a:latin typeface="Arial" panose="020B0604020202020204" pitchFamily="34" charset="0"/>
                <a:ea typeface="Calibri" panose="020F0502020204030204" pitchFamily="34" charset="0"/>
                <a:cs typeface="Arial" panose="020B0604020202020204" pitchFamily="34" charset="0"/>
              </a:rPr>
              <a:t>GOD HAS GIVEN US AN OVERFLOWING SUPERABUNDANCE OF GRACE! GOD'S GRACE HAS SUPERABOUNDED OVER ALL OF OUR SIN. </a:t>
            </a:r>
          </a:p>
        </p:txBody>
      </p:sp>
    </p:spTree>
    <p:extLst>
      <p:ext uri="{BB962C8B-B14F-4D97-AF65-F5344CB8AC3E}">
        <p14:creationId xmlns:p14="http://schemas.microsoft.com/office/powerpoint/2010/main" val="38422963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6177" y="865633"/>
            <a:ext cx="7769914" cy="4269567"/>
          </a:xfrm>
          <a:prstGeom prst="rect">
            <a:avLst/>
          </a:prstGeom>
        </p:spPr>
        <p:txBody>
          <a:bodyPr wrap="square">
            <a:spAutoFit/>
          </a:bodyPr>
          <a:lstStyle/>
          <a:p>
            <a:pPr algn="ctr">
              <a:lnSpc>
                <a:spcPct val="107000"/>
              </a:lnSpc>
            </a:pPr>
            <a:r>
              <a:rPr lang="en-US" sz="3200" b="1" dirty="0">
                <a:latin typeface="Arial" panose="020B0604020202020204" pitchFamily="34" charset="0"/>
                <a:ea typeface="Calibri" panose="020F0502020204030204" pitchFamily="34" charset="0"/>
                <a:cs typeface="Arial" panose="020B0604020202020204" pitchFamily="34" charset="0"/>
              </a:rPr>
              <a:t>Romans 5:20-21</a:t>
            </a:r>
          </a:p>
          <a:p>
            <a:pPr algn="ctr">
              <a:lnSpc>
                <a:spcPct val="107000"/>
              </a:lnSpc>
            </a:pPr>
            <a:r>
              <a:rPr lang="en-US" sz="3200" dirty="0">
                <a:latin typeface="Arial" panose="020B0604020202020204" pitchFamily="34" charset="0"/>
                <a:ea typeface="Calibri" panose="020F0502020204030204" pitchFamily="34" charset="0"/>
                <a:cs typeface="Arial" panose="020B0604020202020204" pitchFamily="34" charset="0"/>
              </a:rPr>
              <a:t>20 </a:t>
            </a:r>
            <a:r>
              <a:rPr lang="en-US" sz="3200" i="1" dirty="0">
                <a:latin typeface="Arial" panose="020B0604020202020204" pitchFamily="34" charset="0"/>
                <a:ea typeface="Calibri" panose="020F0502020204030204" pitchFamily="34" charset="0"/>
                <a:cs typeface="Arial" panose="020B0604020202020204" pitchFamily="34" charset="0"/>
              </a:rPr>
              <a:t>The law was added so that the trespass might increase. But where sin increased, grace increased all the more, 21 so that, just as sin reigned in death, so also grace might reign through righteousness to bring eternal life through Jesus Christ our Lord. </a:t>
            </a:r>
          </a:p>
        </p:txBody>
      </p:sp>
    </p:spTree>
    <p:extLst>
      <p:ext uri="{BB962C8B-B14F-4D97-AF65-F5344CB8AC3E}">
        <p14:creationId xmlns:p14="http://schemas.microsoft.com/office/powerpoint/2010/main" val="29124205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8369" y="1182624"/>
            <a:ext cx="7733658" cy="3013197"/>
          </a:xfrm>
          <a:prstGeom prst="rect">
            <a:avLst/>
          </a:prstGeom>
        </p:spPr>
        <p:txBody>
          <a:bodyPr wrap="square">
            <a:spAutoFit/>
          </a:bodyPr>
          <a:lstStyle/>
          <a:p>
            <a:pPr algn="ctr">
              <a:lnSpc>
                <a:spcPct val="107000"/>
              </a:lnSpc>
            </a:pPr>
            <a:r>
              <a:rPr lang="en-US" sz="3600" b="1" i="1" dirty="0">
                <a:latin typeface="Arial" panose="020B0604020202020204" pitchFamily="34" charset="0"/>
                <a:ea typeface="Calibri" panose="020F0502020204030204" pitchFamily="34" charset="0"/>
                <a:cs typeface="Arial" panose="020B0604020202020204" pitchFamily="34" charset="0"/>
              </a:rPr>
              <a:t>NO MATTER WHAT YOU HAVE DONE! NO MATTER HOW FAR YOU HAVE STRAYED THE BLOOD (DEATH) OF CHRIST IS ABLE TO COMPLETELY COVER YOUR SIN!</a:t>
            </a:r>
            <a:endParaRPr lang="en-US" sz="3600" b="1"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780814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1737" y="1843839"/>
            <a:ext cx="7718258" cy="1663276"/>
          </a:xfrm>
          <a:prstGeom prst="rect">
            <a:avLst/>
          </a:prstGeom>
        </p:spPr>
        <p:txBody>
          <a:bodyPr wrap="square">
            <a:spAutoFit/>
          </a:bodyPr>
          <a:lstStyle/>
          <a:p>
            <a:pPr algn="ctr">
              <a:lnSpc>
                <a:spcPct val="107000"/>
              </a:lnSpc>
            </a:pPr>
            <a:r>
              <a:rPr lang="en-US" sz="4950" b="1" dirty="0">
                <a:latin typeface="Arial" panose="020B0604020202020204" pitchFamily="34" charset="0"/>
                <a:ea typeface="Calibri" panose="020F0502020204030204" pitchFamily="34" charset="0"/>
                <a:cs typeface="Arial" panose="020B0604020202020204" pitchFamily="34" charset="0"/>
              </a:rPr>
              <a:t>b. God's Forgiveness is </a:t>
            </a:r>
            <a:r>
              <a:rPr lang="en-US" sz="4950" b="1" u="sng" dirty="0">
                <a:latin typeface="Arial" panose="020B0604020202020204" pitchFamily="34" charset="0"/>
                <a:ea typeface="Calibri" panose="020F0502020204030204" pitchFamily="34" charset="0"/>
                <a:cs typeface="Arial" panose="020B0604020202020204" pitchFamily="34" charset="0"/>
              </a:rPr>
              <a:t>Full</a:t>
            </a:r>
            <a:r>
              <a:rPr lang="en-US" sz="4950" b="1" dirty="0">
                <a:latin typeface="Arial" panose="020B0604020202020204" pitchFamily="34" charset="0"/>
                <a:ea typeface="Calibri" panose="020F0502020204030204" pitchFamily="34" charset="0"/>
                <a:cs typeface="Arial" panose="020B0604020202020204" pitchFamily="34" charset="0"/>
              </a:rPr>
              <a:t> and </a:t>
            </a:r>
            <a:r>
              <a:rPr lang="en-US" sz="4950" b="1" u="sng" dirty="0">
                <a:latin typeface="Arial" panose="020B0604020202020204" pitchFamily="34" charset="0"/>
                <a:ea typeface="Calibri" panose="020F0502020204030204" pitchFamily="34" charset="0"/>
                <a:cs typeface="Arial" panose="020B0604020202020204" pitchFamily="34" charset="0"/>
              </a:rPr>
              <a:t>Free</a:t>
            </a:r>
            <a:r>
              <a:rPr lang="en-US" sz="4950" b="1" dirty="0">
                <a:latin typeface="Arial" panose="020B0604020202020204" pitchFamily="34" charset="0"/>
                <a:ea typeface="Calibri" panose="020F0502020204030204" pitchFamily="34" charset="0"/>
                <a:cs typeface="Arial" panose="020B0604020202020204" pitchFamily="34" charset="0"/>
              </a:rPr>
              <a:t>!</a:t>
            </a:r>
            <a:r>
              <a:rPr lang="en-US" sz="4950" dirty="0">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31748053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4944" y="1341120"/>
            <a:ext cx="7679034" cy="2679003"/>
          </a:xfrm>
          <a:prstGeom prst="rect">
            <a:avLst/>
          </a:prstGeom>
        </p:spPr>
        <p:txBody>
          <a:bodyPr wrap="square">
            <a:spAutoFit/>
          </a:bodyPr>
          <a:lstStyle/>
          <a:p>
            <a:pPr algn="ctr">
              <a:lnSpc>
                <a:spcPct val="107000"/>
              </a:lnSpc>
            </a:pPr>
            <a:r>
              <a:rPr lang="en-US" sz="4000" dirty="0">
                <a:latin typeface="Arial" panose="020B0604020202020204" pitchFamily="34" charset="0"/>
                <a:ea typeface="Calibri" panose="020F0502020204030204" pitchFamily="34" charset="0"/>
                <a:cs typeface="Arial" panose="020B0604020202020204" pitchFamily="34" charset="0"/>
              </a:rPr>
              <a:t>ANSWER OF SCRIPTURE:</a:t>
            </a:r>
            <a:r>
              <a:rPr lang="en-US" sz="4000" b="1" dirty="0">
                <a:latin typeface="Arial" panose="020B0604020202020204" pitchFamily="34" charset="0"/>
                <a:ea typeface="Calibri" panose="020F0502020204030204" pitchFamily="34" charset="0"/>
                <a:cs typeface="Arial" panose="020B0604020202020204" pitchFamily="34" charset="0"/>
              </a:rPr>
              <a:t> </a:t>
            </a:r>
          </a:p>
          <a:p>
            <a:pPr algn="ctr">
              <a:lnSpc>
                <a:spcPct val="107000"/>
              </a:lnSpc>
            </a:pPr>
            <a:r>
              <a:rPr lang="en-US" sz="4000" b="1" dirty="0">
                <a:latin typeface="Arial" panose="020B0604020202020204" pitchFamily="34" charset="0"/>
                <a:ea typeface="Calibri" panose="020F0502020204030204" pitchFamily="34" charset="0"/>
                <a:cs typeface="Arial" panose="020B0604020202020204" pitchFamily="34" charset="0"/>
              </a:rPr>
              <a:t>CONFESS SINS AND RECEIVE FULL AND FREE FORGIVENESS. </a:t>
            </a:r>
          </a:p>
        </p:txBody>
      </p:sp>
    </p:spTree>
    <p:extLst>
      <p:ext uri="{BB962C8B-B14F-4D97-AF65-F5344CB8AC3E}">
        <p14:creationId xmlns:p14="http://schemas.microsoft.com/office/powerpoint/2010/main" val="3715401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9706" y="1873920"/>
            <a:ext cx="7706226" cy="2044406"/>
          </a:xfrm>
          <a:prstGeom prst="rect">
            <a:avLst/>
          </a:prstGeom>
        </p:spPr>
        <p:txBody>
          <a:bodyPr wrap="square">
            <a:spAutoFit/>
          </a:bodyPr>
          <a:lstStyle/>
          <a:p>
            <a:pPr algn="ctr">
              <a:lnSpc>
                <a:spcPct val="107000"/>
              </a:lnSpc>
            </a:pPr>
            <a:r>
              <a:rPr lang="en-US" sz="4050" b="1" dirty="0">
                <a:latin typeface="Arial" panose="020B0604020202020204" pitchFamily="34" charset="0"/>
                <a:ea typeface="Calibri" panose="020F0502020204030204" pitchFamily="34" charset="0"/>
                <a:cs typeface="Arial" panose="020B0604020202020204" pitchFamily="34" charset="0"/>
              </a:rPr>
              <a:t>c. Redemption Gives Way to our </a:t>
            </a:r>
            <a:r>
              <a:rPr lang="en-US" sz="4050" b="1" u="sng" dirty="0">
                <a:latin typeface="Arial" panose="020B0604020202020204" pitchFamily="34" charset="0"/>
                <a:ea typeface="Calibri" panose="020F0502020204030204" pitchFamily="34" charset="0"/>
                <a:cs typeface="Arial" panose="020B0604020202020204" pitchFamily="34" charset="0"/>
              </a:rPr>
              <a:t>Sanctification</a:t>
            </a:r>
            <a:r>
              <a:rPr lang="en-US" sz="4050" b="1" dirty="0">
                <a:latin typeface="Arial" panose="020B0604020202020204" pitchFamily="34" charset="0"/>
                <a:ea typeface="Calibri" panose="020F0502020204030204" pitchFamily="34" charset="0"/>
                <a:cs typeface="Arial" panose="020B0604020202020204" pitchFamily="34" charset="0"/>
              </a:rPr>
              <a:t> and </a:t>
            </a:r>
            <a:r>
              <a:rPr lang="en-US" sz="4050" b="1" u="sng" dirty="0">
                <a:latin typeface="Arial" panose="020B0604020202020204" pitchFamily="34" charset="0"/>
                <a:ea typeface="Calibri" panose="020F0502020204030204" pitchFamily="34" charset="0"/>
                <a:cs typeface="Arial" panose="020B0604020202020204" pitchFamily="34" charset="0"/>
              </a:rPr>
              <a:t>Glorification</a:t>
            </a:r>
            <a:r>
              <a:rPr lang="en-US" sz="4050" b="1" dirty="0">
                <a:latin typeface="Arial" panose="020B0604020202020204" pitchFamily="34" charset="0"/>
                <a:ea typeface="Calibri" panose="020F0502020204030204" pitchFamily="34" charset="0"/>
                <a:cs typeface="Arial" panose="020B0604020202020204" pitchFamily="34" charset="0"/>
              </a:rPr>
              <a:t>! </a:t>
            </a:r>
            <a:endParaRPr lang="en-US" sz="405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307657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1737" y="1837825"/>
            <a:ext cx="7700210" cy="1827616"/>
          </a:xfrm>
          <a:prstGeom prst="rect">
            <a:avLst/>
          </a:prstGeom>
        </p:spPr>
        <p:txBody>
          <a:bodyPr wrap="square">
            <a:spAutoFit/>
          </a:bodyPr>
          <a:lstStyle/>
          <a:p>
            <a:pPr algn="ctr">
              <a:lnSpc>
                <a:spcPct val="107000"/>
              </a:lnSpc>
            </a:pPr>
            <a:r>
              <a:rPr lang="en-US" sz="3600" b="1" dirty="0">
                <a:latin typeface="Arial" panose="020B0604020202020204" pitchFamily="34" charset="0"/>
                <a:ea typeface="Calibri" panose="020F0502020204030204" pitchFamily="34" charset="0"/>
                <a:cs typeface="Arial" panose="020B0604020202020204" pitchFamily="34" charset="0"/>
              </a:rPr>
              <a:t>OUR PRESENT REDEMPTION IS ONLY A FORETASTE OF THE FULLNESS THAT AWAITS US!</a:t>
            </a:r>
          </a:p>
        </p:txBody>
      </p:sp>
    </p:spTree>
    <p:extLst>
      <p:ext uri="{BB962C8B-B14F-4D97-AF65-F5344CB8AC3E}">
        <p14:creationId xmlns:p14="http://schemas.microsoft.com/office/powerpoint/2010/main" val="29836994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2751" y="1280160"/>
            <a:ext cx="7709275" cy="2044406"/>
          </a:xfrm>
          <a:prstGeom prst="rect">
            <a:avLst/>
          </a:prstGeom>
        </p:spPr>
        <p:txBody>
          <a:bodyPr wrap="square">
            <a:spAutoFit/>
          </a:bodyPr>
          <a:lstStyle/>
          <a:p>
            <a:pPr algn="ctr">
              <a:lnSpc>
                <a:spcPct val="107000"/>
              </a:lnSpc>
            </a:pPr>
            <a:r>
              <a:rPr lang="en-US" sz="4050" b="1" dirty="0">
                <a:latin typeface="Arial" panose="020B0604020202020204" pitchFamily="34" charset="0"/>
                <a:ea typeface="Calibri" panose="020F0502020204030204" pitchFamily="34" charset="0"/>
                <a:cs typeface="Arial" panose="020B0604020202020204" pitchFamily="34" charset="0"/>
              </a:rPr>
              <a:t>d. We have been given </a:t>
            </a:r>
            <a:r>
              <a:rPr lang="en-US" sz="4050" b="1" u="sng" dirty="0">
                <a:latin typeface="Arial" panose="020B0604020202020204" pitchFamily="34" charset="0"/>
                <a:ea typeface="Calibri" panose="020F0502020204030204" pitchFamily="34" charset="0"/>
                <a:cs typeface="Arial" panose="020B0604020202020204" pitchFamily="34" charset="0"/>
              </a:rPr>
              <a:t>Insight</a:t>
            </a:r>
            <a:r>
              <a:rPr lang="en-US" sz="4050" b="1" dirty="0">
                <a:latin typeface="Arial" panose="020B0604020202020204" pitchFamily="34" charset="0"/>
                <a:ea typeface="Calibri" panose="020F0502020204030204" pitchFamily="34" charset="0"/>
                <a:cs typeface="Arial" panose="020B0604020202020204" pitchFamily="34" charset="0"/>
              </a:rPr>
              <a:t> into His Will.</a:t>
            </a:r>
            <a:r>
              <a:rPr lang="en-US" sz="4050" dirty="0">
                <a:latin typeface="Arial" panose="020B0604020202020204" pitchFamily="34" charset="0"/>
                <a:ea typeface="Calibri" panose="020F0502020204030204" pitchFamily="34" charset="0"/>
                <a:cs typeface="Arial" panose="020B0604020202020204" pitchFamily="34" charset="0"/>
              </a:rPr>
              <a:t> Eph. 1: 8-9a;  Rom. 12:2; Col. 2:3</a:t>
            </a:r>
          </a:p>
        </p:txBody>
      </p:sp>
    </p:spTree>
    <p:extLst>
      <p:ext uri="{BB962C8B-B14F-4D97-AF65-F5344CB8AC3E}">
        <p14:creationId xmlns:p14="http://schemas.microsoft.com/office/powerpoint/2010/main" val="3307846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9328" y="1499616"/>
            <a:ext cx="7790688" cy="2679003"/>
          </a:xfrm>
          <a:prstGeom prst="rect">
            <a:avLst/>
          </a:prstGeom>
        </p:spPr>
        <p:txBody>
          <a:bodyPr wrap="square">
            <a:spAutoFit/>
          </a:bodyPr>
          <a:lstStyle/>
          <a:p>
            <a:pPr algn="ctr">
              <a:lnSpc>
                <a:spcPct val="107000"/>
              </a:lnSpc>
            </a:pPr>
            <a:r>
              <a:rPr lang="en-US" sz="4000" b="1" i="1" dirty="0">
                <a:latin typeface="Arial" panose="020B0604020202020204" pitchFamily="34" charset="0"/>
                <a:ea typeface="Calibri" panose="020F0502020204030204" pitchFamily="34" charset="0"/>
                <a:cs typeface="Arial" panose="020B0604020202020204" pitchFamily="34" charset="0"/>
              </a:rPr>
              <a:t>Ephesians 1:3-14 </a:t>
            </a:r>
          </a:p>
          <a:p>
            <a:pPr algn="ctr">
              <a:lnSpc>
                <a:spcPct val="107000"/>
              </a:lnSpc>
            </a:pPr>
            <a:r>
              <a:rPr lang="en-US" sz="4000" b="1" i="1" dirty="0">
                <a:latin typeface="Arial" panose="020B0604020202020204" pitchFamily="34" charset="0"/>
                <a:ea typeface="Calibri" panose="020F0502020204030204" pitchFamily="34" charset="0"/>
                <a:cs typeface="Arial" panose="020B0604020202020204" pitchFamily="34" charset="0"/>
              </a:rPr>
              <a:t>A LONG SENTENCE OF PRAISE TO GOD FOR SALVATION</a:t>
            </a:r>
            <a:endParaRPr lang="en-US" sz="4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85335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5216" y="1389888"/>
            <a:ext cx="7961376" cy="2039112"/>
          </a:xfrm>
          <a:prstGeom prst="rect">
            <a:avLst/>
          </a:prstGeom>
        </p:spPr>
        <p:txBody>
          <a:bodyPr wrap="square">
            <a:spAutoFit/>
          </a:bodyPr>
          <a:lstStyle/>
          <a:p>
            <a:pPr algn="ctr">
              <a:lnSpc>
                <a:spcPct val="107000"/>
              </a:lnSpc>
            </a:pPr>
            <a:r>
              <a:rPr lang="en-US" sz="4050" b="1" dirty="0">
                <a:latin typeface="Arial" panose="020B0604020202020204" pitchFamily="34" charset="0"/>
                <a:ea typeface="Calibri" panose="020F0502020204030204" pitchFamily="34" charset="0"/>
                <a:cs typeface="Arial" panose="020B0604020202020204" pitchFamily="34" charset="0"/>
              </a:rPr>
              <a:t>e. We are </a:t>
            </a:r>
            <a:r>
              <a:rPr lang="en-US" sz="4050" b="1" u="sng" dirty="0">
                <a:latin typeface="Arial" panose="020B0604020202020204" pitchFamily="34" charset="0"/>
                <a:ea typeface="Calibri" panose="020F0502020204030204" pitchFamily="34" charset="0"/>
                <a:cs typeface="Arial" panose="020B0604020202020204" pitchFamily="34" charset="0"/>
              </a:rPr>
              <a:t>Heirs</a:t>
            </a:r>
            <a:r>
              <a:rPr lang="en-US" sz="4050" b="1" dirty="0">
                <a:latin typeface="Arial" panose="020B0604020202020204" pitchFamily="34" charset="0"/>
                <a:ea typeface="Calibri" panose="020F0502020204030204" pitchFamily="34" charset="0"/>
                <a:cs typeface="Arial" panose="020B0604020202020204" pitchFamily="34" charset="0"/>
              </a:rPr>
              <a:t> to a Great Inheritance. </a:t>
            </a:r>
          </a:p>
          <a:p>
            <a:pPr algn="ctr">
              <a:lnSpc>
                <a:spcPct val="107000"/>
              </a:lnSpc>
            </a:pPr>
            <a:r>
              <a:rPr lang="en-US" sz="4050" dirty="0">
                <a:latin typeface="Arial" panose="020B0604020202020204" pitchFamily="34" charset="0"/>
                <a:ea typeface="Calibri" panose="020F0502020204030204" pitchFamily="34" charset="0"/>
                <a:cs typeface="Arial" panose="020B0604020202020204" pitchFamily="34" charset="0"/>
              </a:rPr>
              <a:t>Eph. 1:11a, 14, 18 Col. 1:12</a:t>
            </a:r>
          </a:p>
        </p:txBody>
      </p:sp>
    </p:spTree>
    <p:extLst>
      <p:ext uri="{BB962C8B-B14F-4D97-AF65-F5344CB8AC3E}">
        <p14:creationId xmlns:p14="http://schemas.microsoft.com/office/powerpoint/2010/main" val="22843346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962" y="1320066"/>
            <a:ext cx="8110166" cy="2679003"/>
          </a:xfrm>
          <a:prstGeom prst="rect">
            <a:avLst/>
          </a:prstGeom>
        </p:spPr>
        <p:txBody>
          <a:bodyPr wrap="square">
            <a:spAutoFit/>
          </a:bodyPr>
          <a:lstStyle/>
          <a:p>
            <a:pPr algn="ctr">
              <a:lnSpc>
                <a:spcPct val="107000"/>
              </a:lnSpc>
            </a:pPr>
            <a:r>
              <a:rPr lang="en-US" sz="4000" b="1" dirty="0">
                <a:latin typeface="Arial" panose="020B0604020202020204" pitchFamily="34" charset="0"/>
                <a:ea typeface="Calibri" panose="020F0502020204030204" pitchFamily="34" charset="0"/>
                <a:cs typeface="Arial" panose="020B0604020202020204" pitchFamily="34" charset="0"/>
              </a:rPr>
              <a:t>4. WE HAVE BEEN REDEEMED TO BRING </a:t>
            </a:r>
            <a:r>
              <a:rPr lang="en-US" sz="4000" b="1" u="sng" dirty="0">
                <a:latin typeface="Arial" panose="020B0604020202020204" pitchFamily="34" charset="0"/>
                <a:ea typeface="Calibri" panose="020F0502020204030204" pitchFamily="34" charset="0"/>
                <a:cs typeface="Arial" panose="020B0604020202020204" pitchFamily="34" charset="0"/>
              </a:rPr>
              <a:t>PRAISE</a:t>
            </a:r>
            <a:r>
              <a:rPr lang="en-US" sz="4000" b="1" dirty="0">
                <a:latin typeface="Arial" panose="020B0604020202020204" pitchFamily="34" charset="0"/>
                <a:ea typeface="Calibri" panose="020F0502020204030204" pitchFamily="34" charset="0"/>
                <a:cs typeface="Arial" panose="020B0604020202020204" pitchFamily="34" charset="0"/>
              </a:rPr>
              <a:t> AND </a:t>
            </a:r>
            <a:r>
              <a:rPr lang="en-US" sz="4000" b="1" u="sng" dirty="0">
                <a:latin typeface="Arial" panose="020B0604020202020204" pitchFamily="34" charset="0"/>
                <a:ea typeface="Calibri" panose="020F0502020204030204" pitchFamily="34" charset="0"/>
                <a:cs typeface="Arial" panose="020B0604020202020204" pitchFamily="34" charset="0"/>
              </a:rPr>
              <a:t>GLORY</a:t>
            </a:r>
            <a:r>
              <a:rPr lang="en-US" sz="4000" b="1" dirty="0">
                <a:latin typeface="Arial" panose="020B0604020202020204" pitchFamily="34" charset="0"/>
                <a:ea typeface="Calibri" panose="020F0502020204030204" pitchFamily="34" charset="0"/>
                <a:cs typeface="Arial" panose="020B0604020202020204" pitchFamily="34" charset="0"/>
              </a:rPr>
              <a:t> TO CHRIST – </a:t>
            </a:r>
            <a:r>
              <a:rPr lang="en-US" sz="4000" dirty="0">
                <a:latin typeface="Arial" panose="020B0604020202020204" pitchFamily="34" charset="0"/>
                <a:ea typeface="Calibri" panose="020F0502020204030204" pitchFamily="34" charset="0"/>
                <a:cs typeface="Arial" panose="020B0604020202020204" pitchFamily="34" charset="0"/>
              </a:rPr>
              <a:t>Eph. 1:6, 12, 14 “…</a:t>
            </a:r>
            <a:r>
              <a:rPr lang="en-US" sz="4000" i="1" dirty="0">
                <a:latin typeface="Arial" panose="020B0604020202020204" pitchFamily="34" charset="0"/>
                <a:ea typeface="Calibri" panose="020F0502020204030204" pitchFamily="34" charset="0"/>
                <a:cs typeface="Arial" panose="020B0604020202020204" pitchFamily="34" charset="0"/>
              </a:rPr>
              <a:t>to the praise of His glory….”</a:t>
            </a:r>
            <a:endParaRPr lang="en-US" sz="4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276476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3985" y="1328928"/>
            <a:ext cx="7770074" cy="3013197"/>
          </a:xfrm>
          <a:prstGeom prst="rect">
            <a:avLst/>
          </a:prstGeom>
        </p:spPr>
        <p:txBody>
          <a:bodyPr wrap="square">
            <a:spAutoFit/>
          </a:bodyPr>
          <a:lstStyle/>
          <a:p>
            <a:pPr algn="ctr">
              <a:lnSpc>
                <a:spcPct val="107000"/>
              </a:lnSpc>
            </a:pPr>
            <a:r>
              <a:rPr lang="en-US" sz="3600" b="1" dirty="0">
                <a:latin typeface="Arial" panose="020B0604020202020204" pitchFamily="34" charset="0"/>
                <a:ea typeface="Calibri" panose="020F0502020204030204" pitchFamily="34" charset="0"/>
                <a:cs typeface="Arial" panose="020B0604020202020204" pitchFamily="34" charset="0"/>
              </a:rPr>
              <a:t>THE REDEMPTIVE SUFFERING OF GOD'S SON WAS ACCORDING TO GOD'S ETERNAL GOOD PURPOSE. </a:t>
            </a:r>
          </a:p>
          <a:p>
            <a:pPr algn="ctr">
              <a:lnSpc>
                <a:spcPct val="107000"/>
              </a:lnSpc>
            </a:pPr>
            <a:r>
              <a:rPr lang="en-US" sz="3600" dirty="0">
                <a:latin typeface="Arial" panose="020B0604020202020204" pitchFamily="34" charset="0"/>
                <a:ea typeface="Calibri" panose="020F0502020204030204" pitchFamily="34" charset="0"/>
                <a:cs typeface="Arial" panose="020B0604020202020204" pitchFamily="34" charset="0"/>
              </a:rPr>
              <a:t>Acts 2:23; 4:27-28 </a:t>
            </a:r>
          </a:p>
        </p:txBody>
      </p:sp>
    </p:spTree>
    <p:extLst>
      <p:ext uri="{BB962C8B-B14F-4D97-AF65-F5344CB8AC3E}">
        <p14:creationId xmlns:p14="http://schemas.microsoft.com/office/powerpoint/2010/main" val="18350809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2753" y="1231393"/>
            <a:ext cx="7643100" cy="3605987"/>
          </a:xfrm>
          <a:prstGeom prst="rect">
            <a:avLst/>
          </a:prstGeom>
        </p:spPr>
        <p:txBody>
          <a:bodyPr wrap="square">
            <a:spAutoFit/>
          </a:bodyPr>
          <a:lstStyle/>
          <a:p>
            <a:pPr>
              <a:lnSpc>
                <a:spcPct val="107000"/>
              </a:lnSpc>
            </a:pPr>
            <a:r>
              <a:rPr lang="en-US" sz="3600" b="1" dirty="0">
                <a:latin typeface="Arial" panose="020B0604020202020204" pitchFamily="34" charset="0"/>
                <a:ea typeface="Calibri" panose="020F0502020204030204" pitchFamily="34" charset="0"/>
                <a:cs typeface="Arial" panose="020B0604020202020204" pitchFamily="34" charset="0"/>
              </a:rPr>
              <a:t>CONCLUSION AND APPLICATION</a:t>
            </a:r>
            <a:endParaRPr lang="en-US" sz="3600" dirty="0">
              <a:latin typeface="Arial" panose="020B0604020202020204" pitchFamily="34" charset="0"/>
              <a:ea typeface="Calibri" panose="020F0502020204030204" pitchFamily="34" charset="0"/>
              <a:cs typeface="Arial" panose="020B0604020202020204" pitchFamily="34" charset="0"/>
            </a:endParaRPr>
          </a:p>
          <a:p>
            <a:pPr>
              <a:lnSpc>
                <a:spcPct val="107000"/>
              </a:lnSpc>
            </a:pPr>
            <a:r>
              <a:rPr lang="en-US" sz="3600" dirty="0">
                <a:latin typeface="Arial" panose="020B0604020202020204" pitchFamily="34" charset="0"/>
                <a:ea typeface="Calibri" panose="020F0502020204030204" pitchFamily="34" charset="0"/>
                <a:cs typeface="Arial" panose="020B0604020202020204" pitchFamily="34" charset="0"/>
              </a:rPr>
              <a:t> </a:t>
            </a:r>
          </a:p>
          <a:p>
            <a:pPr marL="257175" indent="-257175">
              <a:lnSpc>
                <a:spcPct val="107000"/>
              </a:lnSpc>
              <a:buFont typeface="+mj-lt"/>
              <a:buAutoNum type="arabicPeriod"/>
            </a:pPr>
            <a:r>
              <a:rPr lang="en-US" sz="3600" b="1" dirty="0">
                <a:latin typeface="Arial" panose="020B0604020202020204" pitchFamily="34" charset="0"/>
                <a:ea typeface="Calibri" panose="020F0502020204030204" pitchFamily="34" charset="0"/>
                <a:cs typeface="Arial" panose="020B0604020202020204" pitchFamily="34" charset="0"/>
              </a:rPr>
              <a:t> AS GOD'S REDEEMED PEOPLE: BE </a:t>
            </a:r>
            <a:r>
              <a:rPr lang="en-US" sz="3600" b="1" u="sng" dirty="0">
                <a:latin typeface="Arial" panose="020B0604020202020204" pitchFamily="34" charset="0"/>
                <a:ea typeface="Calibri" panose="020F0502020204030204" pitchFamily="34" charset="0"/>
                <a:cs typeface="Arial" panose="020B0604020202020204" pitchFamily="34" charset="0"/>
              </a:rPr>
              <a:t>AMAZED</a:t>
            </a:r>
            <a:r>
              <a:rPr lang="en-US" sz="3600" b="1" dirty="0">
                <a:latin typeface="Arial" panose="020B0604020202020204" pitchFamily="34" charset="0"/>
                <a:ea typeface="Calibri" panose="020F0502020204030204" pitchFamily="34" charset="0"/>
                <a:cs typeface="Arial" panose="020B0604020202020204" pitchFamily="34" charset="0"/>
              </a:rPr>
              <a:t> AT GOD’S MARVELOUS </a:t>
            </a:r>
            <a:r>
              <a:rPr lang="en-US" sz="3600" b="1" u="sng" dirty="0">
                <a:latin typeface="Arial" panose="020B0604020202020204" pitchFamily="34" charset="0"/>
                <a:ea typeface="Calibri" panose="020F0502020204030204" pitchFamily="34" charset="0"/>
                <a:cs typeface="Arial" panose="020B0604020202020204" pitchFamily="34" charset="0"/>
              </a:rPr>
              <a:t>GRACE</a:t>
            </a:r>
            <a:r>
              <a:rPr lang="en-US" sz="3600" b="1" dirty="0">
                <a:latin typeface="Arial" panose="020B0604020202020204" pitchFamily="34" charset="0"/>
                <a:ea typeface="Calibri" panose="020F0502020204030204" pitchFamily="34" charset="0"/>
                <a:cs typeface="Arial" panose="020B0604020202020204" pitchFamily="34" charset="0"/>
              </a:rPr>
              <a:t>!</a:t>
            </a:r>
            <a:endParaRPr lang="en-US" sz="3600" dirty="0">
              <a:latin typeface="Arial" panose="020B0604020202020204" pitchFamily="34" charset="0"/>
              <a:ea typeface="Calibri" panose="020F0502020204030204" pitchFamily="34" charset="0"/>
              <a:cs typeface="Arial" panose="020B0604020202020204" pitchFamily="34" charset="0"/>
            </a:endParaRPr>
          </a:p>
          <a:p>
            <a:pPr>
              <a:lnSpc>
                <a:spcPct val="107000"/>
              </a:lnSpc>
            </a:pPr>
            <a:r>
              <a:rPr lang="en-US" sz="3600" dirty="0">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37425371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1894" y="1867902"/>
            <a:ext cx="7622006" cy="1520353"/>
          </a:xfrm>
          <a:prstGeom prst="rect">
            <a:avLst/>
          </a:prstGeom>
        </p:spPr>
        <p:txBody>
          <a:bodyPr wrap="square">
            <a:spAutoFit/>
          </a:bodyPr>
          <a:lstStyle/>
          <a:p>
            <a:pPr>
              <a:lnSpc>
                <a:spcPct val="107000"/>
              </a:lnSpc>
            </a:pPr>
            <a:r>
              <a:rPr lang="en-US" sz="4500" b="1" dirty="0">
                <a:latin typeface="Arial" panose="020B0604020202020204" pitchFamily="34" charset="0"/>
                <a:ea typeface="Calibri" panose="020F0502020204030204" pitchFamily="34" charset="0"/>
                <a:cs typeface="Arial" panose="020B0604020202020204" pitchFamily="34" charset="0"/>
              </a:rPr>
              <a:t>2.   LIVE THE </a:t>
            </a:r>
            <a:r>
              <a:rPr lang="en-US" sz="4500" b="1" u="sng" dirty="0">
                <a:latin typeface="Arial" panose="020B0604020202020204" pitchFamily="34" charset="0"/>
                <a:ea typeface="Calibri" panose="020F0502020204030204" pitchFamily="34" charset="0"/>
                <a:cs typeface="Arial" panose="020B0604020202020204" pitchFamily="34" charset="0"/>
              </a:rPr>
              <a:t>HOLY</a:t>
            </a:r>
            <a:r>
              <a:rPr lang="en-US" sz="4500" b="1" dirty="0">
                <a:latin typeface="Arial" panose="020B0604020202020204" pitchFamily="34" charset="0"/>
                <a:ea typeface="Calibri" panose="020F0502020204030204" pitchFamily="34" charset="0"/>
                <a:cs typeface="Arial" panose="020B0604020202020204" pitchFamily="34" charset="0"/>
              </a:rPr>
              <a:t> LIFE OF THE REDEEMED! </a:t>
            </a:r>
            <a:endParaRPr lang="en-US" sz="45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181605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3768" y="1867902"/>
            <a:ext cx="7700210" cy="2044406"/>
          </a:xfrm>
          <a:prstGeom prst="rect">
            <a:avLst/>
          </a:prstGeom>
        </p:spPr>
        <p:txBody>
          <a:bodyPr wrap="square">
            <a:spAutoFit/>
          </a:bodyPr>
          <a:lstStyle/>
          <a:p>
            <a:pPr>
              <a:lnSpc>
                <a:spcPct val="107000"/>
              </a:lnSpc>
            </a:pPr>
            <a:r>
              <a:rPr lang="en-US" sz="4050" b="1" dirty="0">
                <a:latin typeface="Arial" panose="020B0604020202020204" pitchFamily="34" charset="0"/>
                <a:ea typeface="Calibri" panose="020F0502020204030204" pitchFamily="34" charset="0"/>
                <a:cs typeface="Arial" panose="020B0604020202020204" pitchFamily="34" charset="0"/>
              </a:rPr>
              <a:t>3.  CHRIST IS YOUR </a:t>
            </a:r>
            <a:r>
              <a:rPr lang="en-US" sz="4050" b="1" u="sng" dirty="0">
                <a:latin typeface="Arial" panose="020B0604020202020204" pitchFamily="34" charset="0"/>
                <a:ea typeface="Calibri" panose="020F0502020204030204" pitchFamily="34" charset="0"/>
                <a:cs typeface="Arial" panose="020B0604020202020204" pitchFamily="34" charset="0"/>
              </a:rPr>
              <a:t>REDEEMER</a:t>
            </a:r>
            <a:r>
              <a:rPr lang="en-US" sz="4050" b="1" dirty="0">
                <a:latin typeface="Arial" panose="020B0604020202020204" pitchFamily="34" charset="0"/>
                <a:ea typeface="Calibri" panose="020F0502020204030204" pitchFamily="34" charset="0"/>
                <a:cs typeface="Arial" panose="020B0604020202020204" pitchFamily="34" charset="0"/>
              </a:rPr>
              <a:t> – WORSHIP AND SERVE HIM ONLY!</a:t>
            </a:r>
            <a:endParaRPr lang="en-US" sz="405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233148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9994" y="1405409"/>
            <a:ext cx="7688179" cy="2478371"/>
          </a:xfrm>
          <a:prstGeom prst="rect">
            <a:avLst/>
          </a:prstGeom>
        </p:spPr>
        <p:txBody>
          <a:bodyPr wrap="square">
            <a:spAutoFit/>
          </a:bodyPr>
          <a:lstStyle/>
          <a:p>
            <a:pPr>
              <a:lnSpc>
                <a:spcPct val="107000"/>
              </a:lnSpc>
            </a:pPr>
            <a:r>
              <a:rPr lang="en-US" sz="4950" b="1" cap="small" dirty="0">
                <a:latin typeface="Arial" panose="020B0604020202020204" pitchFamily="34" charset="0"/>
                <a:ea typeface="Calibri" panose="020F0502020204030204" pitchFamily="34" charset="0"/>
                <a:cs typeface="Arial" panose="020B0604020202020204" pitchFamily="34" charset="0"/>
              </a:rPr>
              <a:t>4.  RECOUNT AND </a:t>
            </a:r>
            <a:r>
              <a:rPr lang="en-US" sz="4950" b="1" u="sng" cap="small" dirty="0">
                <a:latin typeface="Arial" panose="020B0604020202020204" pitchFamily="34" charset="0"/>
                <a:ea typeface="Calibri" panose="020F0502020204030204" pitchFamily="34" charset="0"/>
                <a:cs typeface="Arial" panose="020B0604020202020204" pitchFamily="34" charset="0"/>
              </a:rPr>
              <a:t>ENJOY</a:t>
            </a:r>
            <a:r>
              <a:rPr lang="en-US" sz="4950" b="1" cap="small" dirty="0">
                <a:latin typeface="Arial" panose="020B0604020202020204" pitchFamily="34" charset="0"/>
                <a:ea typeface="Calibri" panose="020F0502020204030204" pitchFamily="34" charset="0"/>
                <a:cs typeface="Arial" panose="020B0604020202020204" pitchFamily="34" charset="0"/>
              </a:rPr>
              <a:t> YOUR BLESSINGS IN CHRIST</a:t>
            </a:r>
            <a:endParaRPr lang="en-US" sz="495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616241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3768" y="1849855"/>
            <a:ext cx="7700210" cy="1806072"/>
          </a:xfrm>
          <a:prstGeom prst="rect">
            <a:avLst/>
          </a:prstGeom>
        </p:spPr>
        <p:txBody>
          <a:bodyPr wrap="square">
            <a:spAutoFit/>
          </a:bodyPr>
          <a:lstStyle/>
          <a:p>
            <a:pPr>
              <a:lnSpc>
                <a:spcPct val="107000"/>
              </a:lnSpc>
            </a:pPr>
            <a:r>
              <a:rPr lang="en-US" sz="5400" b="1" dirty="0">
                <a:latin typeface="Arial" panose="020B0604020202020204" pitchFamily="34" charset="0"/>
                <a:ea typeface="Calibri" panose="020F0502020204030204" pitchFamily="34" charset="0"/>
                <a:cs typeface="Arial" panose="020B0604020202020204" pitchFamily="34" charset="0"/>
              </a:rPr>
              <a:t>5.  </a:t>
            </a:r>
            <a:r>
              <a:rPr lang="en-US" sz="5400" b="1" u="sng" dirty="0">
                <a:latin typeface="Arial" panose="020B0604020202020204" pitchFamily="34" charset="0"/>
                <a:ea typeface="Calibri" panose="020F0502020204030204" pitchFamily="34" charset="0"/>
                <a:cs typeface="Arial" panose="020B0604020202020204" pitchFamily="34" charset="0"/>
              </a:rPr>
              <a:t>ENTRUST</a:t>
            </a:r>
            <a:r>
              <a:rPr lang="en-US" sz="5400" b="1" dirty="0">
                <a:latin typeface="Arial" panose="020B0604020202020204" pitchFamily="34" charset="0"/>
                <a:ea typeface="Calibri" panose="020F0502020204030204" pitchFamily="34" charset="0"/>
                <a:cs typeface="Arial" panose="020B0604020202020204" pitchFamily="34" charset="0"/>
              </a:rPr>
              <a:t> YOUR FUTURE IN HIS CARE</a:t>
            </a:r>
            <a:endParaRPr lang="en-US" sz="54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523967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1614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7136" y="1072896"/>
            <a:ext cx="7705344" cy="4201471"/>
          </a:xfrm>
          <a:prstGeom prst="rect">
            <a:avLst/>
          </a:prstGeom>
        </p:spPr>
        <p:txBody>
          <a:bodyPr wrap="square">
            <a:spAutoFit/>
          </a:bodyPr>
          <a:lstStyle/>
          <a:p>
            <a:pPr indent="457200">
              <a:lnSpc>
                <a:spcPct val="107000"/>
              </a:lnSpc>
              <a:spcAft>
                <a:spcPts val="800"/>
              </a:spcAft>
            </a:pPr>
            <a:r>
              <a:rPr lang="en-US" sz="4000" b="1" dirty="0">
                <a:effectLst/>
                <a:latin typeface="Arial" panose="020B0604020202020204" pitchFamily="34" charset="0"/>
                <a:ea typeface="Calibri" panose="020F0502020204030204" pitchFamily="34" charset="0"/>
                <a:cs typeface="Arial" panose="020B0604020202020204" pitchFamily="34" charset="0"/>
              </a:rPr>
              <a:t>1. THE FATHER HAS CHOSEN US - vss. 3-6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a:p>
            <a:pPr indent="457200">
              <a:lnSpc>
                <a:spcPct val="107000"/>
              </a:lnSpc>
              <a:spcAft>
                <a:spcPts val="800"/>
              </a:spcAft>
            </a:pPr>
            <a:r>
              <a:rPr lang="en-US" sz="4000" b="1" dirty="0">
                <a:effectLst/>
                <a:latin typeface="Arial" panose="020B0604020202020204" pitchFamily="34" charset="0"/>
                <a:ea typeface="Calibri" panose="020F0502020204030204" pitchFamily="34" charset="0"/>
                <a:cs typeface="Arial" panose="020B0604020202020204" pitchFamily="34" charset="0"/>
              </a:rPr>
              <a:t>2. THE SON HAS REDEEMED US -</a:t>
            </a:r>
            <a:r>
              <a:rPr lang="en-US" sz="4000" b="1" i="1" dirty="0">
                <a:effectLst/>
                <a:latin typeface="Arial" panose="020B0604020202020204" pitchFamily="34" charset="0"/>
                <a:ea typeface="Calibri" panose="020F0502020204030204" pitchFamily="34" charset="0"/>
                <a:cs typeface="Arial" panose="020B0604020202020204" pitchFamily="34" charset="0"/>
              </a:rPr>
              <a:t> </a:t>
            </a:r>
            <a:r>
              <a:rPr lang="en-US" sz="4000" b="1" dirty="0">
                <a:effectLst/>
                <a:latin typeface="Arial" panose="020B0604020202020204" pitchFamily="34" charset="0"/>
                <a:ea typeface="Calibri" panose="020F0502020204030204" pitchFamily="34" charset="0"/>
                <a:cs typeface="Arial" panose="020B0604020202020204" pitchFamily="34" charset="0"/>
              </a:rPr>
              <a:t>vss. 7-12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a:p>
            <a:pPr indent="457200">
              <a:lnSpc>
                <a:spcPct val="107000"/>
              </a:lnSpc>
              <a:spcAft>
                <a:spcPts val="800"/>
              </a:spcAft>
            </a:pPr>
            <a:r>
              <a:rPr lang="en-US" sz="4000" b="1" dirty="0">
                <a:effectLst/>
                <a:latin typeface="Arial" panose="020B0604020202020204" pitchFamily="34" charset="0"/>
                <a:ea typeface="Calibri" panose="020F0502020204030204" pitchFamily="34" charset="0"/>
                <a:cs typeface="Arial" panose="020B0604020202020204" pitchFamily="34" charset="0"/>
              </a:rPr>
              <a:t>3. THE HOLY SPIRIT HAS SEALED US </a:t>
            </a:r>
            <a:r>
              <a:rPr lang="en-US" sz="4000" b="1" i="1" dirty="0">
                <a:effectLst/>
                <a:latin typeface="Arial" panose="020B0604020202020204" pitchFamily="34" charset="0"/>
                <a:ea typeface="Calibri" panose="020F0502020204030204" pitchFamily="34" charset="0"/>
                <a:cs typeface="Arial" panose="020B0604020202020204" pitchFamily="34" charset="0"/>
              </a:rPr>
              <a:t>- </a:t>
            </a:r>
            <a:r>
              <a:rPr lang="en-US" sz="4000" b="1" dirty="0">
                <a:effectLst/>
                <a:latin typeface="Arial" panose="020B0604020202020204" pitchFamily="34" charset="0"/>
                <a:ea typeface="Calibri" panose="020F0502020204030204" pitchFamily="34" charset="0"/>
                <a:cs typeface="Arial" panose="020B0604020202020204" pitchFamily="34" charset="0"/>
              </a:rPr>
              <a:t>vss. 13-14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10893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9863" y="1380223"/>
            <a:ext cx="7646069" cy="3013197"/>
          </a:xfrm>
          <a:prstGeom prst="rect">
            <a:avLst/>
          </a:prstGeom>
        </p:spPr>
        <p:txBody>
          <a:bodyPr wrap="square">
            <a:spAutoFit/>
          </a:bodyPr>
          <a:lstStyle/>
          <a:p>
            <a:pPr algn="ctr">
              <a:lnSpc>
                <a:spcPct val="107000"/>
              </a:lnSpc>
            </a:pPr>
            <a:r>
              <a:rPr lang="en-US" sz="3600" b="1" dirty="0">
                <a:latin typeface="Arial" panose="020B0604020202020204" pitchFamily="34" charset="0"/>
                <a:ea typeface="Calibri" panose="020F0502020204030204" pitchFamily="34" charset="0"/>
                <a:cs typeface="Arial" panose="020B0604020202020204" pitchFamily="34" charset="0"/>
              </a:rPr>
              <a:t>Ephesians 1:7-12</a:t>
            </a:r>
          </a:p>
          <a:p>
            <a:pPr algn="ctr">
              <a:lnSpc>
                <a:spcPct val="107000"/>
              </a:lnSpc>
            </a:pPr>
            <a:r>
              <a:rPr lang="en-US" sz="3600" b="1" dirty="0">
                <a:latin typeface="Arial" panose="020B0604020202020204" pitchFamily="34" charset="0"/>
                <a:ea typeface="Calibri" panose="020F0502020204030204" pitchFamily="34" charset="0"/>
                <a:cs typeface="Arial" panose="020B0604020202020204" pitchFamily="34" charset="0"/>
              </a:rPr>
              <a:t>OUR REDEMPTION IN CHRIST SHOULD CAUSE US TO MARVEL CONTINUALLY AT GOD’S AMAZING GRACE!</a:t>
            </a:r>
          </a:p>
        </p:txBody>
      </p:sp>
    </p:spTree>
    <p:extLst>
      <p:ext uri="{BB962C8B-B14F-4D97-AF65-F5344CB8AC3E}">
        <p14:creationId xmlns:p14="http://schemas.microsoft.com/office/powerpoint/2010/main" val="1067620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0832" y="1399072"/>
            <a:ext cx="8093723" cy="2679003"/>
          </a:xfrm>
          <a:prstGeom prst="rect">
            <a:avLst/>
          </a:prstGeom>
        </p:spPr>
        <p:txBody>
          <a:bodyPr wrap="square">
            <a:spAutoFit/>
          </a:bodyPr>
          <a:lstStyle/>
          <a:p>
            <a:pPr algn="ctr">
              <a:lnSpc>
                <a:spcPct val="107000"/>
              </a:lnSpc>
            </a:pPr>
            <a:r>
              <a:rPr lang="en-US" sz="4000" b="1" dirty="0">
                <a:latin typeface="Arial" panose="020B0604020202020204" pitchFamily="34" charset="0"/>
                <a:ea typeface="Calibri" panose="020F0502020204030204" pitchFamily="34" charset="0"/>
                <a:cs typeface="Arial" panose="020B0604020202020204" pitchFamily="34" charset="0"/>
              </a:rPr>
              <a:t>1.  WE HAVE BEEN REDEEMED FROM THE </a:t>
            </a:r>
            <a:r>
              <a:rPr lang="en-US" sz="4000" b="1" u="sng" dirty="0">
                <a:latin typeface="Arial" panose="020B0604020202020204" pitchFamily="34" charset="0"/>
                <a:ea typeface="Calibri" panose="020F0502020204030204" pitchFamily="34" charset="0"/>
                <a:cs typeface="Arial" panose="020B0604020202020204" pitchFamily="34" charset="0"/>
              </a:rPr>
              <a:t>CURSE</a:t>
            </a:r>
            <a:r>
              <a:rPr lang="en-US" sz="4000" b="1" dirty="0">
                <a:latin typeface="Arial" panose="020B0604020202020204" pitchFamily="34" charset="0"/>
                <a:ea typeface="Calibri" panose="020F0502020204030204" pitchFamily="34" charset="0"/>
                <a:cs typeface="Arial" panose="020B0604020202020204" pitchFamily="34" charset="0"/>
              </a:rPr>
              <a:t> AND DEPTH OF SIN’S </a:t>
            </a:r>
            <a:r>
              <a:rPr lang="en-US" sz="4000" b="1" u="sng" dirty="0">
                <a:latin typeface="Arial" panose="020B0604020202020204" pitchFamily="34" charset="0"/>
                <a:ea typeface="Calibri" panose="020F0502020204030204" pitchFamily="34" charset="0"/>
                <a:cs typeface="Arial" panose="020B0604020202020204" pitchFamily="34" charset="0"/>
              </a:rPr>
              <a:t>SLAVERY</a:t>
            </a:r>
            <a:r>
              <a:rPr lang="en-US" sz="4000" b="1" dirty="0">
                <a:latin typeface="Arial" panose="020B0604020202020204" pitchFamily="34" charset="0"/>
                <a:ea typeface="Calibri" panose="020F0502020204030204" pitchFamily="34" charset="0"/>
                <a:cs typeface="Arial" panose="020B0604020202020204" pitchFamily="34" charset="0"/>
              </a:rPr>
              <a:t> - </a:t>
            </a:r>
            <a:r>
              <a:rPr lang="en-US" sz="4000" dirty="0">
                <a:latin typeface="Arial" panose="020B0604020202020204" pitchFamily="34" charset="0"/>
                <a:ea typeface="Calibri" panose="020F0502020204030204" pitchFamily="34" charset="0"/>
                <a:cs typeface="Arial" panose="020B0604020202020204" pitchFamily="34" charset="0"/>
              </a:rPr>
              <a:t>v. 7 </a:t>
            </a:r>
            <a:r>
              <a:rPr lang="en-US" sz="4000" i="1" dirty="0">
                <a:latin typeface="Arial" panose="020B0604020202020204" pitchFamily="34" charset="0"/>
                <a:ea typeface="Calibri" panose="020F0502020204030204" pitchFamily="34" charset="0"/>
                <a:cs typeface="Arial" panose="020B0604020202020204" pitchFamily="34" charset="0"/>
              </a:rPr>
              <a:t>“In Him, we have </a:t>
            </a:r>
            <a:r>
              <a:rPr lang="en-US" sz="4000" b="1" i="1" dirty="0">
                <a:latin typeface="Arial" panose="020B0604020202020204" pitchFamily="34" charset="0"/>
                <a:ea typeface="Calibri" panose="020F0502020204030204" pitchFamily="34" charset="0"/>
                <a:cs typeface="Arial" panose="020B0604020202020204" pitchFamily="34" charset="0"/>
              </a:rPr>
              <a:t>redemption</a:t>
            </a:r>
            <a:r>
              <a:rPr lang="en-US" sz="4000" dirty="0">
                <a:latin typeface="Arial" panose="020B0604020202020204" pitchFamily="34" charset="0"/>
                <a:ea typeface="Calibri" panose="020F0502020204030204" pitchFamily="34" charset="0"/>
                <a:cs typeface="Arial" panose="020B0604020202020204" pitchFamily="34" charset="0"/>
              </a:rPr>
              <a:t>…”</a:t>
            </a:r>
          </a:p>
        </p:txBody>
      </p:sp>
    </p:spTree>
    <p:extLst>
      <p:ext uri="{BB962C8B-B14F-4D97-AF65-F5344CB8AC3E}">
        <p14:creationId xmlns:p14="http://schemas.microsoft.com/office/powerpoint/2010/main" val="1609136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3768" y="1952123"/>
            <a:ext cx="7670132" cy="1806072"/>
          </a:xfrm>
          <a:prstGeom prst="rect">
            <a:avLst/>
          </a:prstGeom>
        </p:spPr>
        <p:txBody>
          <a:bodyPr wrap="square">
            <a:spAutoFit/>
          </a:bodyPr>
          <a:lstStyle/>
          <a:p>
            <a:pPr marL="857250" indent="-857250" algn="ctr">
              <a:lnSpc>
                <a:spcPct val="107000"/>
              </a:lnSpc>
              <a:buAutoNum type="alphaLcPeriod"/>
            </a:pPr>
            <a:r>
              <a:rPr lang="en-US" sz="5400" b="1" dirty="0">
                <a:latin typeface="Arial" panose="020B0604020202020204" pitchFamily="34" charset="0"/>
                <a:ea typeface="Calibri" panose="020F0502020204030204" pitchFamily="34" charset="0"/>
                <a:cs typeface="Arial" panose="020B0604020202020204" pitchFamily="34" charset="0"/>
              </a:rPr>
              <a:t>Redemption: </a:t>
            </a:r>
          </a:p>
          <a:p>
            <a:pPr algn="ctr">
              <a:lnSpc>
                <a:spcPct val="107000"/>
              </a:lnSpc>
            </a:pPr>
            <a:r>
              <a:rPr lang="en-US" sz="5400" b="1" dirty="0">
                <a:latin typeface="Arial" panose="020B0604020202020204" pitchFamily="34" charset="0"/>
                <a:ea typeface="Calibri" panose="020F0502020204030204" pitchFamily="34" charset="0"/>
                <a:cs typeface="Arial" panose="020B0604020202020204" pitchFamily="34" charset="0"/>
              </a:rPr>
              <a:t>Our Greatest </a:t>
            </a:r>
            <a:r>
              <a:rPr lang="en-US" sz="5400" b="1" u="sng" dirty="0">
                <a:latin typeface="Arial" panose="020B0604020202020204" pitchFamily="34" charset="0"/>
                <a:ea typeface="Calibri" panose="020F0502020204030204" pitchFamily="34" charset="0"/>
                <a:cs typeface="Arial" panose="020B0604020202020204" pitchFamily="34" charset="0"/>
              </a:rPr>
              <a:t>Need</a:t>
            </a:r>
            <a:endParaRPr lang="en-US" sz="54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58571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1658" y="1337953"/>
            <a:ext cx="7784432" cy="3013197"/>
          </a:xfrm>
          <a:prstGeom prst="rect">
            <a:avLst/>
          </a:prstGeom>
        </p:spPr>
        <p:txBody>
          <a:bodyPr wrap="square">
            <a:spAutoFit/>
          </a:bodyPr>
          <a:lstStyle/>
          <a:p>
            <a:pPr indent="342900" algn="ctr">
              <a:lnSpc>
                <a:spcPct val="107000"/>
              </a:lnSpc>
            </a:pPr>
            <a:r>
              <a:rPr lang="en-US" sz="3600" b="1" dirty="0">
                <a:latin typeface="Arial" panose="020B0604020202020204" pitchFamily="34" charset="0"/>
                <a:ea typeface="Calibri" panose="020F0502020204030204" pitchFamily="34" charset="0"/>
                <a:cs typeface="Arial" panose="020B0604020202020204" pitchFamily="34" charset="0"/>
              </a:rPr>
              <a:t>What is Redemption?</a:t>
            </a:r>
            <a:r>
              <a:rPr lang="en-US" sz="3600" dirty="0">
                <a:latin typeface="Arial" panose="020B0604020202020204" pitchFamily="34" charset="0"/>
                <a:ea typeface="Calibri" panose="020F0502020204030204" pitchFamily="34" charset="0"/>
                <a:cs typeface="Arial" panose="020B0604020202020204" pitchFamily="34" charset="0"/>
              </a:rPr>
              <a:t>  </a:t>
            </a:r>
          </a:p>
          <a:p>
            <a:pPr indent="342900" algn="ctr">
              <a:lnSpc>
                <a:spcPct val="107000"/>
              </a:lnSpc>
            </a:pPr>
            <a:endParaRPr lang="en-US" sz="3600" dirty="0">
              <a:latin typeface="Arial" panose="020B0604020202020204" pitchFamily="34" charset="0"/>
              <a:ea typeface="Calibri" panose="020F0502020204030204" pitchFamily="34" charset="0"/>
              <a:cs typeface="Arial" panose="020B0604020202020204" pitchFamily="34" charset="0"/>
            </a:endParaRPr>
          </a:p>
          <a:p>
            <a:pPr indent="342900" algn="ctr">
              <a:lnSpc>
                <a:spcPct val="107000"/>
              </a:lnSpc>
            </a:pPr>
            <a:r>
              <a:rPr lang="en-US" sz="3600" i="1" dirty="0">
                <a:latin typeface="Arial" panose="020B0604020202020204" pitchFamily="34" charset="0"/>
                <a:ea typeface="Calibri" panose="020F0502020204030204" pitchFamily="34" charset="0"/>
                <a:cs typeface="Arial" panose="020B0604020202020204" pitchFamily="34" charset="0"/>
              </a:rPr>
              <a:t>THE PAYMENT OF A RANSOM PRICE TO PURCHASE OR RELEASE.  </a:t>
            </a:r>
            <a:endParaRPr lang="en-US" sz="36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26576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1815" y="1277153"/>
            <a:ext cx="7688179" cy="3412024"/>
          </a:xfrm>
          <a:prstGeom prst="rect">
            <a:avLst/>
          </a:prstGeom>
        </p:spPr>
        <p:txBody>
          <a:bodyPr wrap="square">
            <a:spAutoFit/>
          </a:bodyPr>
          <a:lstStyle/>
          <a:p>
            <a:pPr algn="ctr"/>
            <a:r>
              <a:rPr lang="en-US" sz="3600" b="1" dirty="0">
                <a:latin typeface="Arial" panose="020B0604020202020204" pitchFamily="34" charset="0"/>
                <a:cs typeface="Arial" panose="020B0604020202020204" pitchFamily="34" charset="0"/>
              </a:rPr>
              <a:t>Why Do We Need to be Redeemed?  </a:t>
            </a:r>
          </a:p>
          <a:p>
            <a:pPr algn="ctr"/>
            <a:endParaRPr lang="en-US" sz="3600" b="1" dirty="0">
              <a:latin typeface="Arial" panose="020B0604020202020204" pitchFamily="34" charset="0"/>
              <a:cs typeface="Arial" panose="020B0604020202020204" pitchFamily="34" charset="0"/>
            </a:endParaRPr>
          </a:p>
          <a:p>
            <a:pPr algn="ctr"/>
            <a:r>
              <a:rPr lang="en-US" sz="3600" i="1" dirty="0">
                <a:latin typeface="Arial" panose="020B0604020202020204" pitchFamily="34" charset="0"/>
                <a:cs typeface="Arial" panose="020B0604020202020204" pitchFamily="34" charset="0"/>
              </a:rPr>
              <a:t>ALL MEN ARE SLAVES TO SIN AND LIABLE TO PUNISHMENT. </a:t>
            </a:r>
            <a:endParaRPr lang="en-US" sz="3600" dirty="0">
              <a:latin typeface="Arial" panose="020B0604020202020204" pitchFamily="34" charset="0"/>
              <a:cs typeface="Arial" panose="020B0604020202020204" pitchFamily="34" charset="0"/>
            </a:endParaRPr>
          </a:p>
          <a:p>
            <a:pPr marL="342900" algn="ctr">
              <a:lnSpc>
                <a:spcPct val="107000"/>
              </a:lnSpc>
            </a:pPr>
            <a:r>
              <a:rPr lang="en-US" sz="3600" dirty="0">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367946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TM03090434[[fn=Wood Type]]</Template>
  <TotalTime>824</TotalTime>
  <Words>778</Words>
  <Application>Microsoft Office PowerPoint</Application>
  <PresentationFormat>On-screen Show (4:3)</PresentationFormat>
  <Paragraphs>61</Paragraphs>
  <Slides>38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Rockwell</vt:lpstr>
      <vt:lpstr>Rockwell Condensed</vt:lpstr>
      <vt:lpstr>Wingdings</vt:lpstr>
      <vt:lpstr>Wood Type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Florencio Ragos Jr</dc:creator>
  <cp:lastModifiedBy>Marc Grande</cp:lastModifiedBy>
  <cp:revision>33</cp:revision>
  <dcterms:created xsi:type="dcterms:W3CDTF">2019-06-08T12:45:56Z</dcterms:created>
  <dcterms:modified xsi:type="dcterms:W3CDTF">2021-12-05T01:34:44Z</dcterms:modified>
</cp:coreProperties>
</file>