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88" r:id="rId15"/>
    <p:sldId id="269" r:id="rId16"/>
    <p:sldId id="270" r:id="rId17"/>
    <p:sldId id="271" r:id="rId18"/>
    <p:sldId id="272" r:id="rId19"/>
    <p:sldId id="289" r:id="rId20"/>
    <p:sldId id="273" r:id="rId21"/>
    <p:sldId id="290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2" r:id="rId30"/>
    <p:sldId id="291" r:id="rId31"/>
    <p:sldId id="283" r:id="rId32"/>
    <p:sldId id="292" r:id="rId33"/>
    <p:sldId id="284" r:id="rId34"/>
    <p:sldId id="293" r:id="rId35"/>
    <p:sldId id="294" r:id="rId36"/>
    <p:sldId id="285" r:id="rId37"/>
    <p:sldId id="295" r:id="rId38"/>
    <p:sldId id="287" r:id="rId3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5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145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11/28/2021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54282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11/28/2021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1282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11/28/2021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302343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11/28/2021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27455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11/28/2021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383478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11/28/2021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9947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11/28/2021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42583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11/28/2021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0821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11/28/2021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88707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11/28/2021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75751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11/28/2021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0194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11/28/2021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9292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11/28/2021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2443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11/28/2021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61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11/28/2021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5806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11/28/2021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9262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11/28/2021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0056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54263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323FC8E-711A-4832-99CF-EEFBE7EED41E}"/>
              </a:ext>
            </a:extLst>
          </p:cNvPr>
          <p:cNvSpPr/>
          <p:nvPr/>
        </p:nvSpPr>
        <p:spPr>
          <a:xfrm>
            <a:off x="1427147" y="1034847"/>
            <a:ext cx="6973369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/>
              <a:t>Jacob’s warped character provided a contrast to God’s incomparable grace and attitude toward the undeserving sinners.</a:t>
            </a:r>
          </a:p>
          <a:p>
            <a:pPr algn="ctr"/>
            <a:endParaRPr lang="en-US" sz="3600" b="1" dirty="0"/>
          </a:p>
          <a:p>
            <a:pPr algn="ctr"/>
            <a:r>
              <a:rPr lang="en-US" sz="3600" b="1" dirty="0"/>
              <a:t>1 Corinthians 1: 26– 29</a:t>
            </a:r>
          </a:p>
        </p:txBody>
      </p:sp>
    </p:spTree>
    <p:extLst>
      <p:ext uri="{BB962C8B-B14F-4D97-AF65-F5344CB8AC3E}">
        <p14:creationId xmlns:p14="http://schemas.microsoft.com/office/powerpoint/2010/main" val="1148928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3E17FD5-BDAE-419F-9F82-2EC2D256BF90}"/>
              </a:ext>
            </a:extLst>
          </p:cNvPr>
          <p:cNvSpPr txBox="1"/>
          <p:nvPr/>
        </p:nvSpPr>
        <p:spPr>
          <a:xfrm>
            <a:off x="1341690" y="569678"/>
            <a:ext cx="7409203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AutoNum type="arabicPeriod" startAt="2"/>
            </a:pPr>
            <a:r>
              <a:rPr lang="en-US" sz="4000" b="1" dirty="0"/>
              <a:t>HIS INFINITE WISDOM!</a:t>
            </a:r>
          </a:p>
          <a:p>
            <a:pPr marL="742950" indent="-742950">
              <a:buAutoNum type="arabicPeriod" startAt="2"/>
            </a:pPr>
            <a:endParaRPr lang="en-US" sz="4000" b="1" dirty="0"/>
          </a:p>
          <a:p>
            <a:r>
              <a:rPr lang="en-US" sz="4000" b="1" dirty="0"/>
              <a:t>God’s discernment is evident in revealing the hidden possibilities of the most unpromising character.</a:t>
            </a:r>
          </a:p>
          <a:p>
            <a:endParaRPr lang="en-US" sz="4000" b="1" dirty="0"/>
          </a:p>
          <a:p>
            <a:r>
              <a:rPr lang="en-US" sz="4000" b="1" dirty="0"/>
              <a:t>Romans 11:30-36</a:t>
            </a:r>
          </a:p>
        </p:txBody>
      </p:sp>
    </p:spTree>
    <p:extLst>
      <p:ext uri="{BB962C8B-B14F-4D97-AF65-F5344CB8AC3E}">
        <p14:creationId xmlns:p14="http://schemas.microsoft.com/office/powerpoint/2010/main" val="3311581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8A3042C-29F6-4219-8CDF-84334E56D1B0}"/>
              </a:ext>
            </a:extLst>
          </p:cNvPr>
          <p:cNvSpPr/>
          <p:nvPr/>
        </p:nvSpPr>
        <p:spPr>
          <a:xfrm>
            <a:off x="1418603" y="675118"/>
            <a:ext cx="696482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/>
              <a:t>“When we surrender our lives into His hands for drastic and radical treatment, He will bring into play all His resources of love and grace.”</a:t>
            </a:r>
          </a:p>
          <a:p>
            <a:pPr algn="ctr"/>
            <a:r>
              <a:rPr lang="en-US" sz="4000" b="1" dirty="0"/>
              <a:t>Oswald Sanders, SPIRITUAL MATURITY</a:t>
            </a:r>
          </a:p>
        </p:txBody>
      </p:sp>
    </p:spTree>
    <p:extLst>
      <p:ext uri="{BB962C8B-B14F-4D97-AF65-F5344CB8AC3E}">
        <p14:creationId xmlns:p14="http://schemas.microsoft.com/office/powerpoint/2010/main" val="37699897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A01D99E-4C89-49E3-9294-352616FC67AE}"/>
              </a:ext>
            </a:extLst>
          </p:cNvPr>
          <p:cNvSpPr/>
          <p:nvPr/>
        </p:nvSpPr>
        <p:spPr>
          <a:xfrm>
            <a:off x="1598062" y="1843930"/>
            <a:ext cx="6332435" cy="23606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/>
              <a:t>God’s selection of Jacob was not based on merit or character (Genesis 25:23). </a:t>
            </a:r>
          </a:p>
          <a:p>
            <a:pPr algn="ctr"/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25833073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A01D99E-4C89-49E3-9294-352616FC67AE}"/>
              </a:ext>
            </a:extLst>
          </p:cNvPr>
          <p:cNvSpPr/>
          <p:nvPr/>
        </p:nvSpPr>
        <p:spPr>
          <a:xfrm>
            <a:off x="1615155" y="1177358"/>
            <a:ext cx="6716995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/>
              <a:t>God, “in the exercise of His sovereign will” has decreed that faith by grace, brings sonship.</a:t>
            </a:r>
          </a:p>
          <a:p>
            <a:pPr algn="ctr"/>
            <a:endParaRPr lang="en-US" sz="4000" b="1" dirty="0"/>
          </a:p>
          <a:p>
            <a:pPr algn="ctr"/>
            <a:r>
              <a:rPr lang="en-US" sz="4000" b="1" dirty="0"/>
              <a:t>Romans 9:11-16</a:t>
            </a:r>
          </a:p>
        </p:txBody>
      </p:sp>
    </p:spTree>
    <p:extLst>
      <p:ext uri="{BB962C8B-B14F-4D97-AF65-F5344CB8AC3E}">
        <p14:creationId xmlns:p14="http://schemas.microsoft.com/office/powerpoint/2010/main" val="1853908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497B98D-932B-4942-B9BC-7D6593E24589}"/>
              </a:ext>
            </a:extLst>
          </p:cNvPr>
          <p:cNvSpPr/>
          <p:nvPr/>
        </p:nvSpPr>
        <p:spPr>
          <a:xfrm>
            <a:off x="1598065" y="1421030"/>
            <a:ext cx="675972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/>
              <a:t>God has placed in Jacob the desire for the spiritual which provided God with a ground for His continued pursuit and subsequent dealings.</a:t>
            </a:r>
          </a:p>
        </p:txBody>
      </p:sp>
    </p:spTree>
    <p:extLst>
      <p:ext uri="{BB962C8B-B14F-4D97-AF65-F5344CB8AC3E}">
        <p14:creationId xmlns:p14="http://schemas.microsoft.com/office/powerpoint/2010/main" val="14254550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C2EC9B6-0437-49CD-B516-04F8929D8644}"/>
              </a:ext>
            </a:extLst>
          </p:cNvPr>
          <p:cNvSpPr/>
          <p:nvPr/>
        </p:nvSpPr>
        <p:spPr>
          <a:xfrm>
            <a:off x="1486967" y="411121"/>
            <a:ext cx="6751179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/>
              <a:t>Acts 13:48 </a:t>
            </a:r>
          </a:p>
          <a:p>
            <a:pPr algn="ctr"/>
            <a:r>
              <a:rPr lang="en-US" sz="3600" b="1" i="1" dirty="0"/>
              <a:t>“…and as many as had been appointed to eternal life believed.”</a:t>
            </a:r>
          </a:p>
          <a:p>
            <a:pPr algn="ctr"/>
            <a:endParaRPr lang="en-US" sz="3600" b="1" dirty="0"/>
          </a:p>
          <a:p>
            <a:pPr algn="ctr"/>
            <a:r>
              <a:rPr lang="en-US" sz="3600" b="1" dirty="0"/>
              <a:t>1 Peter 1:1c-2</a:t>
            </a:r>
          </a:p>
          <a:p>
            <a:pPr algn="ctr"/>
            <a:r>
              <a:rPr lang="en-US" sz="3600" b="1" i="1" dirty="0"/>
              <a:t>“…who are chosen according to the foreknowledge of God…” </a:t>
            </a:r>
          </a:p>
          <a:p>
            <a:pPr algn="ctr"/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28644951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756118B-573C-4C0E-87B1-364F33C493E4}"/>
              </a:ext>
            </a:extLst>
          </p:cNvPr>
          <p:cNvSpPr txBox="1"/>
          <p:nvPr/>
        </p:nvSpPr>
        <p:spPr>
          <a:xfrm>
            <a:off x="1350236" y="876866"/>
            <a:ext cx="6905001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AutoNum type="arabicPeriod" startAt="3"/>
            </a:pPr>
            <a:r>
              <a:rPr lang="en-US" sz="4000" b="1" dirty="0"/>
              <a:t>HIS IMMEASURABLE LOVE!</a:t>
            </a:r>
          </a:p>
          <a:p>
            <a:endParaRPr lang="en-US" sz="4000" b="1" dirty="0"/>
          </a:p>
          <a:p>
            <a:r>
              <a:rPr lang="en-US" sz="4000" b="1" dirty="0"/>
              <a:t>Jacob met his match and finally capitulated to the determined and relentless pursuit of the loving God.</a:t>
            </a:r>
          </a:p>
        </p:txBody>
      </p:sp>
    </p:spTree>
    <p:extLst>
      <p:ext uri="{BB962C8B-B14F-4D97-AF65-F5344CB8AC3E}">
        <p14:creationId xmlns:p14="http://schemas.microsoft.com/office/powerpoint/2010/main" val="9629431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0F4FCD0-C3FA-42AD-B869-FFCF3CA7387B}"/>
              </a:ext>
            </a:extLst>
          </p:cNvPr>
          <p:cNvSpPr txBox="1"/>
          <p:nvPr/>
        </p:nvSpPr>
        <p:spPr>
          <a:xfrm>
            <a:off x="1521154" y="877331"/>
            <a:ext cx="687081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In His gracious love, God followed him relentlessly:</a:t>
            </a:r>
          </a:p>
          <a:p>
            <a:endParaRPr lang="en-US" sz="3600" b="1" dirty="0"/>
          </a:p>
          <a:p>
            <a:pPr marL="342900" indent="-342900">
              <a:buAutoNum type="alphaLcPeriod"/>
            </a:pPr>
            <a:r>
              <a:rPr lang="en-US" sz="3600" b="1" dirty="0"/>
              <a:t>  At Bethel when Jacob stole the blessing from Esau </a:t>
            </a:r>
          </a:p>
          <a:p>
            <a:endParaRPr lang="en-US" sz="3600" b="1" dirty="0"/>
          </a:p>
          <a:p>
            <a:r>
              <a:rPr lang="en-US" sz="3600" b="1" dirty="0"/>
              <a:t>Genesis 28:15-17, 20-22</a:t>
            </a:r>
          </a:p>
          <a:p>
            <a:pPr marL="342900" indent="-342900">
              <a:buAutoNum type="alphaLcPeriod"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6544118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0F4FCD0-C3FA-42AD-B869-FFCF3CA7387B}"/>
              </a:ext>
            </a:extLst>
          </p:cNvPr>
          <p:cNvSpPr txBox="1"/>
          <p:nvPr/>
        </p:nvSpPr>
        <p:spPr>
          <a:xfrm>
            <a:off x="1760434" y="885878"/>
            <a:ext cx="680245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God spoke, giving him absolute though totally undeserved promises of prosperity and protection, with the added assurance that all families of the earth would be blessed in his seed.</a:t>
            </a:r>
          </a:p>
        </p:txBody>
      </p:sp>
    </p:spTree>
    <p:extLst>
      <p:ext uri="{BB962C8B-B14F-4D97-AF65-F5344CB8AC3E}">
        <p14:creationId xmlns:p14="http://schemas.microsoft.com/office/powerpoint/2010/main" val="36836087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F5E3230-217A-41D1-85F4-7A32D5262350}"/>
              </a:ext>
            </a:extLst>
          </p:cNvPr>
          <p:cNvSpPr/>
          <p:nvPr/>
        </p:nvSpPr>
        <p:spPr>
          <a:xfrm>
            <a:off x="910282" y="1729955"/>
            <a:ext cx="7401697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/>
              <a:t>JACOB: </a:t>
            </a:r>
          </a:p>
          <a:p>
            <a:pPr algn="ctr"/>
            <a:r>
              <a:rPr lang="en-US" sz="3600" b="1" dirty="0"/>
              <a:t>PRESERVED BY THE </a:t>
            </a:r>
          </a:p>
          <a:p>
            <a:pPr algn="ctr"/>
            <a:r>
              <a:rPr lang="en-US" sz="3600" b="1" dirty="0"/>
              <a:t>PERSEVERANCE OF GOD</a:t>
            </a:r>
          </a:p>
          <a:p>
            <a:pPr algn="ctr"/>
            <a:endParaRPr lang="en-US" sz="3600" b="1" dirty="0"/>
          </a:p>
          <a:p>
            <a:pPr algn="ctr"/>
            <a:r>
              <a:rPr lang="en-US" sz="3600" b="1" dirty="0"/>
              <a:t>Genesis 32: 1–12, 24-32 </a:t>
            </a:r>
          </a:p>
          <a:p>
            <a:pPr algn="ctr"/>
            <a:r>
              <a:rPr lang="en-US" sz="3600" b="1" dirty="0"/>
              <a:t>Psalm 46:7, Isa. 41:14</a:t>
            </a:r>
          </a:p>
        </p:txBody>
      </p:sp>
    </p:spTree>
    <p:extLst>
      <p:ext uri="{BB962C8B-B14F-4D97-AF65-F5344CB8AC3E}">
        <p14:creationId xmlns:p14="http://schemas.microsoft.com/office/powerpoint/2010/main" val="15363951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82FCDBD-FA46-4279-8474-165F6AEDED64}"/>
              </a:ext>
            </a:extLst>
          </p:cNvPr>
          <p:cNvSpPr/>
          <p:nvPr/>
        </p:nvSpPr>
        <p:spPr>
          <a:xfrm>
            <a:off x="1606610" y="1013254"/>
            <a:ext cx="667426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/>
              <a:t>b. At Peniel when he was over a hundred years old having spent twenty years serving his dishonest uncle/father-in-law Laban             </a:t>
            </a:r>
          </a:p>
          <a:p>
            <a:endParaRPr lang="en-US" sz="3600" b="1" dirty="0"/>
          </a:p>
          <a:p>
            <a:r>
              <a:rPr lang="en-US" sz="3600" b="1" dirty="0"/>
              <a:t>Genesis 31:3, 7, 24</a:t>
            </a: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0686727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82FCDBD-FA46-4279-8474-165F6AEDED64}"/>
              </a:ext>
            </a:extLst>
          </p:cNvPr>
          <p:cNvSpPr/>
          <p:nvPr/>
        </p:nvSpPr>
        <p:spPr>
          <a:xfrm>
            <a:off x="1811709" y="1526002"/>
            <a:ext cx="6486259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/>
              <a:t>God, in order to achieve His purpose, subjected Jacob with a man meaner, more grasping, more crooked than himself.</a:t>
            </a:r>
          </a:p>
        </p:txBody>
      </p:sp>
    </p:spTree>
    <p:extLst>
      <p:ext uri="{BB962C8B-B14F-4D97-AF65-F5344CB8AC3E}">
        <p14:creationId xmlns:p14="http://schemas.microsoft.com/office/powerpoint/2010/main" val="195200862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578156F-40CB-4CDE-BA82-F37BB44DB0EF}"/>
              </a:ext>
            </a:extLst>
          </p:cNvPr>
          <p:cNvSpPr/>
          <p:nvPr/>
        </p:nvSpPr>
        <p:spPr>
          <a:xfrm>
            <a:off x="1794618" y="1295962"/>
            <a:ext cx="6229885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/>
              <a:t>It is reassuring to see that </a:t>
            </a:r>
            <a:r>
              <a:rPr lang="en-US" sz="4000" b="1" u="sng" dirty="0"/>
              <a:t>God was with Jacob </a:t>
            </a:r>
            <a:r>
              <a:rPr lang="en-US" sz="4000" b="1" dirty="0"/>
              <a:t>through the whole of this experience and blessed him.</a:t>
            </a:r>
          </a:p>
        </p:txBody>
      </p:sp>
    </p:spTree>
    <p:extLst>
      <p:ext uri="{BB962C8B-B14F-4D97-AF65-F5344CB8AC3E}">
        <p14:creationId xmlns:p14="http://schemas.microsoft.com/office/powerpoint/2010/main" val="20708964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C5C3FE4-E3F5-4AE8-B6CD-61B711F3807C}"/>
              </a:ext>
            </a:extLst>
          </p:cNvPr>
          <p:cNvSpPr/>
          <p:nvPr/>
        </p:nvSpPr>
        <p:spPr>
          <a:xfrm>
            <a:off x="1674976" y="1329322"/>
            <a:ext cx="6434983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/>
              <a:t>OUR CHARACTERS ARE PERFECTED AND ENRICHED BY THE DIFFICULT PEOPLE AND DIFFICULT THINGS OF LIFE.</a:t>
            </a:r>
          </a:p>
        </p:txBody>
      </p:sp>
    </p:spTree>
    <p:extLst>
      <p:ext uri="{BB962C8B-B14F-4D97-AF65-F5344CB8AC3E}">
        <p14:creationId xmlns:p14="http://schemas.microsoft.com/office/powerpoint/2010/main" val="228299822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2DF02E9-148A-4F09-AEFC-7D6B1F9C5062}"/>
              </a:ext>
            </a:extLst>
          </p:cNvPr>
          <p:cNvSpPr/>
          <p:nvPr/>
        </p:nvSpPr>
        <p:spPr>
          <a:xfrm>
            <a:off x="1392964" y="687248"/>
            <a:ext cx="6905003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/>
              <a:t>Genesis 32:24-30</a:t>
            </a:r>
          </a:p>
          <a:p>
            <a:pPr algn="ctr"/>
            <a:endParaRPr lang="en-US" sz="4000" b="1" dirty="0"/>
          </a:p>
          <a:p>
            <a:pPr algn="ctr"/>
            <a:r>
              <a:rPr lang="en-US" sz="4000" b="1" dirty="0"/>
              <a:t>God began the wrestling match, but Jacob had remarkable powers of resistance thinking he could get away as he had previously done.</a:t>
            </a:r>
          </a:p>
        </p:txBody>
      </p:sp>
    </p:spTree>
    <p:extLst>
      <p:ext uri="{BB962C8B-B14F-4D97-AF65-F5344CB8AC3E}">
        <p14:creationId xmlns:p14="http://schemas.microsoft.com/office/powerpoint/2010/main" val="382300156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9241E6E-AEE3-413E-92A1-F5A4B806F703}"/>
              </a:ext>
            </a:extLst>
          </p:cNvPr>
          <p:cNvSpPr/>
          <p:nvPr/>
        </p:nvSpPr>
        <p:spPr>
          <a:xfrm>
            <a:off x="1469878" y="644401"/>
            <a:ext cx="661444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/>
              <a:t>IT IS A SERIOUS THING TO RESIST A GOD WHO IS INTENT TO BLESS. </a:t>
            </a:r>
          </a:p>
          <a:p>
            <a:pPr algn="ctr"/>
            <a:endParaRPr lang="en-US" sz="4000" b="1" dirty="0"/>
          </a:p>
          <a:p>
            <a:pPr algn="ctr"/>
            <a:r>
              <a:rPr lang="en-US" sz="4000" b="1" dirty="0"/>
              <a:t>When He found Jacob would not yield, </a:t>
            </a:r>
          </a:p>
          <a:p>
            <a:pPr algn="ctr"/>
            <a:r>
              <a:rPr lang="en-US" sz="4000" b="1" dirty="0"/>
              <a:t>God lamed him.</a:t>
            </a:r>
          </a:p>
        </p:txBody>
      </p:sp>
    </p:spTree>
    <p:extLst>
      <p:ext uri="{BB962C8B-B14F-4D97-AF65-F5344CB8AC3E}">
        <p14:creationId xmlns:p14="http://schemas.microsoft.com/office/powerpoint/2010/main" val="1545792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F020DFD-1DFC-417A-B6E4-50A7FF0BD560}"/>
              </a:ext>
            </a:extLst>
          </p:cNvPr>
          <p:cNvSpPr/>
          <p:nvPr/>
        </p:nvSpPr>
        <p:spPr>
          <a:xfrm>
            <a:off x="1598064" y="387906"/>
            <a:ext cx="659735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/>
              <a:t>BEFORE THE BLESSING COULD BE BESTOWED THERE HAD TO BE A COLLAPSE OF THE STRONG SELF-LIFE. </a:t>
            </a:r>
          </a:p>
          <a:p>
            <a:pPr algn="ctr"/>
            <a:endParaRPr lang="en-US" sz="4000" b="1" dirty="0"/>
          </a:p>
          <a:p>
            <a:pPr algn="ctr"/>
            <a:r>
              <a:rPr lang="en-US" sz="4000" b="1" dirty="0"/>
              <a:t>Jacob had to face up to the sin and shame of his own character.</a:t>
            </a:r>
          </a:p>
        </p:txBody>
      </p:sp>
    </p:spTree>
    <p:extLst>
      <p:ext uri="{BB962C8B-B14F-4D97-AF65-F5344CB8AC3E}">
        <p14:creationId xmlns:p14="http://schemas.microsoft.com/office/powerpoint/2010/main" val="340828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63FFF46-963A-4A28-A314-2C4B37AEF415}"/>
              </a:ext>
            </a:extLst>
          </p:cNvPr>
          <p:cNvSpPr/>
          <p:nvPr/>
        </p:nvSpPr>
        <p:spPr>
          <a:xfrm>
            <a:off x="828942" y="504894"/>
            <a:ext cx="7742490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/>
              <a:t>Peniel, “the face of God,” meant for Jacob, a confession of utter sinfulness and a consciousness of utter weakness: </a:t>
            </a:r>
          </a:p>
          <a:p>
            <a:pPr algn="ctr"/>
            <a:endParaRPr lang="en-US" sz="4000" b="1" dirty="0"/>
          </a:p>
          <a:p>
            <a:pPr algn="ctr"/>
            <a:r>
              <a:rPr lang="en-US" sz="3600" b="1" i="1" dirty="0"/>
              <a:t>“I have seen God face to face and my life is preserved…” (Genesis 32:30).</a:t>
            </a:r>
          </a:p>
        </p:txBody>
      </p:sp>
    </p:spTree>
    <p:extLst>
      <p:ext uri="{BB962C8B-B14F-4D97-AF65-F5344CB8AC3E}">
        <p14:creationId xmlns:p14="http://schemas.microsoft.com/office/powerpoint/2010/main" val="3724741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20E2128-986A-4207-B975-56B17F18AFAE}"/>
              </a:ext>
            </a:extLst>
          </p:cNvPr>
          <p:cNvSpPr/>
          <p:nvPr/>
        </p:nvSpPr>
        <p:spPr>
          <a:xfrm>
            <a:off x="1572426" y="1201388"/>
            <a:ext cx="6725541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/>
              <a:t>God had succeeded in breaking his hardness.</a:t>
            </a:r>
          </a:p>
          <a:p>
            <a:pPr algn="ctr"/>
            <a:endParaRPr lang="en-US" sz="4000" b="1" dirty="0"/>
          </a:p>
          <a:p>
            <a:pPr algn="ctr"/>
            <a:r>
              <a:rPr lang="en-US" sz="4000" b="1" dirty="0"/>
              <a:t>Jacob prevailed by surrendering.        </a:t>
            </a:r>
          </a:p>
        </p:txBody>
      </p:sp>
    </p:spTree>
    <p:extLst>
      <p:ext uri="{BB962C8B-B14F-4D97-AF65-F5344CB8AC3E}">
        <p14:creationId xmlns:p14="http://schemas.microsoft.com/office/powerpoint/2010/main" val="518859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4F273A5-8638-4871-A295-5C337C7B69B2}"/>
              </a:ext>
            </a:extLst>
          </p:cNvPr>
          <p:cNvSpPr/>
          <p:nvPr/>
        </p:nvSpPr>
        <p:spPr>
          <a:xfrm>
            <a:off x="1538243" y="1248033"/>
            <a:ext cx="696482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/>
              <a:t>c. At Shechem, God allowed a disgraceful crisis upon Jacob and his family - one of rape and murder and fear (Gen. 33-35)</a:t>
            </a:r>
          </a:p>
          <a:p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33168638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4D31889-3D1A-4940-91DF-E6292C79EE8E}"/>
              </a:ext>
            </a:extLst>
          </p:cNvPr>
          <p:cNvSpPr txBox="1"/>
          <p:nvPr/>
        </p:nvSpPr>
        <p:spPr>
          <a:xfrm>
            <a:off x="1293342" y="2409571"/>
            <a:ext cx="67467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/>
              <a:t>“THE GOD OF JACOB”</a:t>
            </a:r>
          </a:p>
        </p:txBody>
      </p:sp>
    </p:spTree>
    <p:extLst>
      <p:ext uri="{BB962C8B-B14F-4D97-AF65-F5344CB8AC3E}">
        <p14:creationId xmlns:p14="http://schemas.microsoft.com/office/powerpoint/2010/main" val="89330559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4F273A5-8638-4871-A295-5C337C7B69B2}"/>
              </a:ext>
            </a:extLst>
          </p:cNvPr>
          <p:cNvSpPr/>
          <p:nvPr/>
        </p:nvSpPr>
        <p:spPr>
          <a:xfrm>
            <a:off x="1777526" y="1854786"/>
            <a:ext cx="656317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/>
              <a:t>IT IS A COSTLY THING TO FORGET A VOW OR TO WITHDRAW A SURRENDER.</a:t>
            </a:r>
          </a:p>
        </p:txBody>
      </p:sp>
    </p:spTree>
    <p:extLst>
      <p:ext uri="{BB962C8B-B14F-4D97-AF65-F5344CB8AC3E}">
        <p14:creationId xmlns:p14="http://schemas.microsoft.com/office/powerpoint/2010/main" val="293519518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CA9829B-2A13-4B6C-9F5F-8670F69E796C}"/>
              </a:ext>
            </a:extLst>
          </p:cNvPr>
          <p:cNvSpPr/>
          <p:nvPr/>
        </p:nvSpPr>
        <p:spPr>
          <a:xfrm>
            <a:off x="1444239" y="1235675"/>
            <a:ext cx="715283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Instead of abandoning him, </a:t>
            </a:r>
            <a:r>
              <a:rPr lang="en-US" sz="4000" b="1" dirty="0"/>
              <a:t>God graciously visited him again in Genesis 35:1,9-12:  </a:t>
            </a:r>
            <a:r>
              <a:rPr lang="en-US" sz="4000" b="1" i="1" dirty="0"/>
              <a:t>“And God appeared unto Jacob again . . . and blessed him.”</a:t>
            </a:r>
            <a:r>
              <a:rPr lang="en-US" sz="4000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332512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CA9829B-2A13-4B6C-9F5F-8670F69E796C}"/>
              </a:ext>
            </a:extLst>
          </p:cNvPr>
          <p:cNvSpPr/>
          <p:nvPr/>
        </p:nvSpPr>
        <p:spPr>
          <a:xfrm>
            <a:off x="1444239" y="1235675"/>
            <a:ext cx="682809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/>
              <a:t>GOD IS UTTERLY UNDISCOURAGEABLE IN PURSUING HIS BELOVED PEOPLE TO SHOW HIS WILLINGNESS TO BLESS!</a:t>
            </a:r>
          </a:p>
        </p:txBody>
      </p:sp>
    </p:spTree>
    <p:extLst>
      <p:ext uri="{BB962C8B-B14F-4D97-AF65-F5344CB8AC3E}">
        <p14:creationId xmlns:p14="http://schemas.microsoft.com/office/powerpoint/2010/main" val="347906487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9BD9A71-F62B-47B7-A63A-4FAEEE46496F}"/>
              </a:ext>
            </a:extLst>
          </p:cNvPr>
          <p:cNvSpPr/>
          <p:nvPr/>
        </p:nvSpPr>
        <p:spPr>
          <a:xfrm>
            <a:off x="1640793" y="1050323"/>
            <a:ext cx="672554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/>
              <a:t>THE GOD OF JACOB IS PREEMINENTLY THE GOD OF GRACE (SECOND CHANCE) TO THOSE WHO HAVE FAILED AND FAILED PERSISTENTLY.</a:t>
            </a:r>
          </a:p>
          <a:p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74511511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9BD9A71-F62B-47B7-A63A-4FAEEE46496F}"/>
              </a:ext>
            </a:extLst>
          </p:cNvPr>
          <p:cNvSpPr/>
          <p:nvPr/>
        </p:nvSpPr>
        <p:spPr>
          <a:xfrm>
            <a:off x="1469877" y="1050323"/>
            <a:ext cx="703318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/>
              <a:t>God does not waste our failures and weaknesses. </a:t>
            </a:r>
          </a:p>
          <a:p>
            <a:endParaRPr lang="en-US" sz="4000" b="1" dirty="0"/>
          </a:p>
          <a:p>
            <a:r>
              <a:rPr lang="en-US" sz="4000" b="1" dirty="0"/>
              <a:t>When we allow God to work in our lives:</a:t>
            </a:r>
          </a:p>
          <a:p>
            <a:endParaRPr lang="en-US" sz="4000" b="1" dirty="0"/>
          </a:p>
          <a:p>
            <a:r>
              <a:rPr lang="en-US" sz="4000" b="1" dirty="0"/>
              <a:t>NO FAILURE NEED BE FATAL AND FINAL!</a:t>
            </a:r>
          </a:p>
          <a:p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1104181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9BD9A71-F62B-47B7-A63A-4FAEEE46496F}"/>
              </a:ext>
            </a:extLst>
          </p:cNvPr>
          <p:cNvSpPr/>
          <p:nvPr/>
        </p:nvSpPr>
        <p:spPr>
          <a:xfrm>
            <a:off x="1657886" y="1050323"/>
            <a:ext cx="665717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/>
              <a:t>NO SIN WHEN ACKNOWLEDGED AND REPENTED OF, IS BEYOND THE BOUNDARY OF GOD’S AMAZING GRACE!</a:t>
            </a:r>
          </a:p>
          <a:p>
            <a:endParaRPr lang="en-US" sz="4000" b="1" dirty="0"/>
          </a:p>
          <a:p>
            <a:r>
              <a:rPr lang="en-US" sz="4000" b="1" dirty="0"/>
              <a:t>Psalm 130:3-4</a:t>
            </a:r>
          </a:p>
        </p:txBody>
      </p:sp>
    </p:spTree>
    <p:extLst>
      <p:ext uri="{BB962C8B-B14F-4D97-AF65-F5344CB8AC3E}">
        <p14:creationId xmlns:p14="http://schemas.microsoft.com/office/powerpoint/2010/main" val="155803484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81BB194-CDF5-4BCB-82C1-07F90E80BF2C}"/>
              </a:ext>
            </a:extLst>
          </p:cNvPr>
          <p:cNvSpPr/>
          <p:nvPr/>
        </p:nvSpPr>
        <p:spPr>
          <a:xfrm>
            <a:off x="1794618" y="1383953"/>
            <a:ext cx="648625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/>
              <a:t>NO PAST DEFEAT PUTS FUTURE VICTORY OUT OF REACH! </a:t>
            </a:r>
          </a:p>
          <a:p>
            <a:endParaRPr lang="en-US" sz="4000" dirty="0"/>
          </a:p>
          <a:p>
            <a:r>
              <a:rPr lang="en-US" sz="4000" b="1" dirty="0"/>
              <a:t>2 Corinthians 2:14</a:t>
            </a:r>
          </a:p>
        </p:txBody>
      </p:sp>
    </p:spTree>
    <p:extLst>
      <p:ext uri="{BB962C8B-B14F-4D97-AF65-F5344CB8AC3E}">
        <p14:creationId xmlns:p14="http://schemas.microsoft.com/office/powerpoint/2010/main" val="283055087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81BB194-CDF5-4BCB-82C1-07F90E80BF2C}"/>
              </a:ext>
            </a:extLst>
          </p:cNvPr>
          <p:cNvSpPr/>
          <p:nvPr/>
        </p:nvSpPr>
        <p:spPr>
          <a:xfrm>
            <a:off x="1555335" y="777200"/>
            <a:ext cx="680245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/>
              <a:t>When God chooses, apprehends and saves a man, He pursues him with undiscourageable perseverance that He may bless and preserve him in the end!</a:t>
            </a:r>
          </a:p>
        </p:txBody>
      </p:sp>
    </p:spTree>
    <p:extLst>
      <p:ext uri="{BB962C8B-B14F-4D97-AF65-F5344CB8AC3E}">
        <p14:creationId xmlns:p14="http://schemas.microsoft.com/office/powerpoint/2010/main" val="53585067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483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B9A5854-B98E-4C83-9CFF-F468288398C9}"/>
              </a:ext>
            </a:extLst>
          </p:cNvPr>
          <p:cNvSpPr/>
          <p:nvPr/>
        </p:nvSpPr>
        <p:spPr>
          <a:xfrm>
            <a:off x="1256232" y="1322519"/>
            <a:ext cx="730665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/>
              <a:t>The perseverance of the saints is possible only because of the perseverance of God!</a:t>
            </a:r>
          </a:p>
          <a:p>
            <a:pPr algn="ctr"/>
            <a:endParaRPr lang="en-US" sz="4000" b="1" dirty="0"/>
          </a:p>
          <a:p>
            <a:pPr algn="ctr"/>
            <a:r>
              <a:rPr lang="en-US" sz="4000" b="1" dirty="0"/>
              <a:t>Philippians 1:6</a:t>
            </a:r>
          </a:p>
        </p:txBody>
      </p:sp>
    </p:spTree>
    <p:extLst>
      <p:ext uri="{BB962C8B-B14F-4D97-AF65-F5344CB8AC3E}">
        <p14:creationId xmlns:p14="http://schemas.microsoft.com/office/powerpoint/2010/main" val="2391823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673EC88-95DA-4752-89CD-3A7C76C47BA6}"/>
              </a:ext>
            </a:extLst>
          </p:cNvPr>
          <p:cNvSpPr/>
          <p:nvPr/>
        </p:nvSpPr>
        <p:spPr>
          <a:xfrm>
            <a:off x="1444241" y="976296"/>
            <a:ext cx="6631537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/>
              <a:t>Our Lord Jesus’ perseverance was one of the unique characteristics of His life.</a:t>
            </a:r>
          </a:p>
          <a:p>
            <a:pPr algn="ctr"/>
            <a:endParaRPr lang="en-US" sz="4000" b="1" dirty="0"/>
          </a:p>
          <a:p>
            <a:pPr algn="ctr"/>
            <a:r>
              <a:rPr lang="en-US" sz="4000" b="1" dirty="0"/>
              <a:t>Isaiah 42:3-6</a:t>
            </a:r>
          </a:p>
          <a:p>
            <a:pPr algn="ctr"/>
            <a:r>
              <a:rPr lang="en-US" sz="4000" b="1" dirty="0"/>
              <a:t>Hebrews 12:1-3</a:t>
            </a:r>
          </a:p>
        </p:txBody>
      </p:sp>
    </p:spTree>
    <p:extLst>
      <p:ext uri="{BB962C8B-B14F-4D97-AF65-F5344CB8AC3E}">
        <p14:creationId xmlns:p14="http://schemas.microsoft.com/office/powerpoint/2010/main" val="41685409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5816184-5376-4A4D-ADBF-03AE316FC5E3}"/>
              </a:ext>
            </a:extLst>
          </p:cNvPr>
          <p:cNvSpPr/>
          <p:nvPr/>
        </p:nvSpPr>
        <p:spPr>
          <a:xfrm>
            <a:off x="1281869" y="1583979"/>
            <a:ext cx="683622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/>
              <a:t>OUR GOD CAN BE TRUSTED          TO PUT THE FINISHING TOUCHES TO HIS OWN WORK IN OUR LIVES!</a:t>
            </a:r>
          </a:p>
        </p:txBody>
      </p:sp>
    </p:spTree>
    <p:extLst>
      <p:ext uri="{BB962C8B-B14F-4D97-AF65-F5344CB8AC3E}">
        <p14:creationId xmlns:p14="http://schemas.microsoft.com/office/powerpoint/2010/main" val="5882010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F28B93D-D97F-4466-8344-D4B77495747C}"/>
              </a:ext>
            </a:extLst>
          </p:cNvPr>
          <p:cNvSpPr/>
          <p:nvPr/>
        </p:nvSpPr>
        <p:spPr>
          <a:xfrm>
            <a:off x="1307508" y="1552562"/>
            <a:ext cx="686227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/>
              <a:t>Why did God choose Jacob, the deceitful, the scheming, the swindler?</a:t>
            </a:r>
          </a:p>
          <a:p>
            <a:pPr algn="ctr"/>
            <a:endParaRPr lang="en-US" sz="3600" b="1" dirty="0"/>
          </a:p>
          <a:p>
            <a:pPr algn="ctr"/>
            <a:r>
              <a:rPr lang="en-US" sz="3600" b="1" dirty="0"/>
              <a:t>Malachi 1:2, Romans 9:11-13</a:t>
            </a:r>
          </a:p>
        </p:txBody>
      </p:sp>
    </p:spTree>
    <p:extLst>
      <p:ext uri="{BB962C8B-B14F-4D97-AF65-F5344CB8AC3E}">
        <p14:creationId xmlns:p14="http://schemas.microsoft.com/office/powerpoint/2010/main" val="33812145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46E52DF-25AA-46D6-B508-02EC5474BA5D}"/>
              </a:ext>
            </a:extLst>
          </p:cNvPr>
          <p:cNvSpPr txBox="1"/>
          <p:nvPr/>
        </p:nvSpPr>
        <p:spPr>
          <a:xfrm>
            <a:off x="1760434" y="922946"/>
            <a:ext cx="6776815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/>
              <a:t>GOD’S PRESERVING AND PERSERVING CHARACTER manifested:</a:t>
            </a:r>
          </a:p>
          <a:p>
            <a:endParaRPr lang="en-US" sz="4000" b="1" dirty="0"/>
          </a:p>
          <a:p>
            <a:r>
              <a:rPr lang="en-US" sz="4000" b="1" dirty="0"/>
              <a:t>1.  HIS SOVEREIGN GRACE!</a:t>
            </a:r>
          </a:p>
        </p:txBody>
      </p:sp>
    </p:spTree>
    <p:extLst>
      <p:ext uri="{BB962C8B-B14F-4D97-AF65-F5344CB8AC3E}">
        <p14:creationId xmlns:p14="http://schemas.microsoft.com/office/powerpoint/2010/main" val="38836081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887678A-8CB7-4B93-AC34-6A18EE093407}"/>
              </a:ext>
            </a:extLst>
          </p:cNvPr>
          <p:cNvSpPr/>
          <p:nvPr/>
        </p:nvSpPr>
        <p:spPr>
          <a:xfrm>
            <a:off x="1649338" y="1717705"/>
            <a:ext cx="6520441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/>
              <a:t>The sovereign grace of God found a “worm” that He might transform him into a “prince”.</a:t>
            </a:r>
          </a:p>
        </p:txBody>
      </p:sp>
    </p:spTree>
    <p:extLst>
      <p:ext uri="{BB962C8B-B14F-4D97-AF65-F5344CB8AC3E}">
        <p14:creationId xmlns:p14="http://schemas.microsoft.com/office/powerpoint/2010/main" val="2118085948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500</TotalTime>
  <Words>805</Words>
  <Application>Microsoft Office PowerPoint</Application>
  <PresentationFormat>On-screen Show (4:3)</PresentationFormat>
  <Paragraphs>90</Paragraphs>
  <Slides>38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2" baseType="lpstr">
      <vt:lpstr>Arial</vt:lpstr>
      <vt:lpstr>Century Gothic</vt:lpstr>
      <vt:lpstr>Wingdings 3</vt:lpstr>
      <vt:lpstr>Wisp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Florencio Ragos</dc:creator>
  <cp:lastModifiedBy>Florencio Ragos</cp:lastModifiedBy>
  <cp:revision>44</cp:revision>
  <dcterms:created xsi:type="dcterms:W3CDTF">2018-01-26T04:49:18Z</dcterms:created>
  <dcterms:modified xsi:type="dcterms:W3CDTF">2021-11-27T23:28:21Z</dcterms:modified>
</cp:coreProperties>
</file>