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8" r:id="rId12"/>
    <p:sldId id="269" r:id="rId13"/>
    <p:sldId id="270" r:id="rId14"/>
    <p:sldId id="271" r:id="rId15"/>
    <p:sldId id="272" r:id="rId16"/>
    <p:sldId id="273" r:id="rId17"/>
    <p:sldId id="274" r:id="rId18"/>
    <p:sldId id="276" r:id="rId19"/>
    <p:sldId id="277" r:id="rId20"/>
    <p:sldId id="278" r:id="rId21"/>
    <p:sldId id="286" r:id="rId22"/>
    <p:sldId id="279" r:id="rId23"/>
    <p:sldId id="280" r:id="rId24"/>
    <p:sldId id="281" r:id="rId25"/>
    <p:sldId id="282"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542"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5047D0F-0A34-4646-B353-F4AFB70FD160}" type="datetimeFigureOut">
              <a:rPr lang="en-PH" smtClean="0"/>
              <a:t>6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CC4F751-4C19-46F8-B271-A6F81678F5A5}" type="slidenum">
              <a:rPr lang="en-PH" smtClean="0"/>
              <a:t>‹#›</a:t>
            </a:fld>
            <a:endParaRPr lang="en-PH"/>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047D0F-0A34-4646-B353-F4AFB70FD160}" type="datetimeFigureOut">
              <a:rPr lang="en-PH" smtClean="0"/>
              <a:t>6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047D0F-0A34-4646-B353-F4AFB70FD160}" type="datetimeFigureOut">
              <a:rPr lang="en-PH" smtClean="0"/>
              <a:t>6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55047D0F-0A34-4646-B353-F4AFB70FD160}" type="datetimeFigureOut">
              <a:rPr lang="en-PH" smtClean="0"/>
              <a:t>6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CC4F751-4C19-46F8-B271-A6F81678F5A5}" type="slidenum">
              <a:rPr lang="en-PH" smtClean="0"/>
              <a:t>‹#›</a:t>
            </a:fld>
            <a:endParaRPr lang="en-PH"/>
          </a:p>
        </p:txBody>
      </p:sp>
      <p:sp>
        <p:nvSpPr>
          <p:cNvPr id="8" name="Content Placeholder 7"/>
          <p:cNvSpPr>
            <a:spLocks noGrp="1"/>
          </p:cNvSpPr>
          <p:nvPr>
            <p:ph sz="quarter" idx="13"/>
          </p:nvPr>
        </p:nvSpPr>
        <p:spPr>
          <a:xfrm>
            <a:off x="609600" y="1600200"/>
            <a:ext cx="792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047D0F-0A34-4646-B353-F4AFB70FD160}" type="datetimeFigureOut">
              <a:rPr lang="en-PH" smtClean="0"/>
              <a:t>6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55047D0F-0A34-4646-B353-F4AFB70FD160}" type="datetimeFigureOut">
              <a:rPr lang="en-PH" smtClean="0"/>
              <a:t>6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09600" y="274638"/>
            <a:ext cx="7924800" cy="11430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55047D0F-0A34-4646-B353-F4AFB70FD160}" type="datetimeFigureOut">
              <a:rPr lang="en-PH" smtClean="0"/>
              <a:t>6 Sep 2021</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047D0F-0A34-4646-B353-F4AFB70FD160}" type="datetimeFigureOut">
              <a:rPr lang="en-PH" smtClean="0"/>
              <a:t>6 Sep 2021</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047D0F-0A34-4646-B353-F4AFB70FD160}" type="datetimeFigureOut">
              <a:rPr lang="en-PH" smtClean="0"/>
              <a:t>6 Sep 2021</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047D0F-0A34-4646-B353-F4AFB70FD160}" type="datetimeFigureOut">
              <a:rPr lang="en-PH" smtClean="0"/>
              <a:t>6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047D0F-0A34-4646-B353-F4AFB70FD160}" type="datetimeFigureOut">
              <a:rPr lang="en-PH" smtClean="0"/>
              <a:t>6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CC4F751-4C19-46F8-B271-A6F81678F5A5}" type="slidenum">
              <a:rPr lang="en-PH" smtClean="0"/>
              <a:t>‹#›</a:t>
            </a:fld>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5047D0F-0A34-4646-B353-F4AFB70FD160}" type="datetimeFigureOut">
              <a:rPr lang="en-PH" smtClean="0"/>
              <a:t>6 Sep 2021</a:t>
            </a:fld>
            <a:endParaRPr lang="en-PH"/>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PH"/>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FCC4F751-4C19-46F8-B271-A6F81678F5A5}" type="slidenum">
              <a:rPr lang="en-PH" smtClean="0"/>
              <a:t>‹#›</a:t>
            </a:fld>
            <a:endParaRPr lang="en-PH"/>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990600"/>
            <a:ext cx="7391400" cy="1938992"/>
          </a:xfrm>
          <a:prstGeom prst="rect">
            <a:avLst/>
          </a:prstGeom>
          <a:noFill/>
        </p:spPr>
        <p:txBody>
          <a:bodyPr wrap="square" rtlCol="0">
            <a:spAutoFit/>
          </a:bodyPr>
          <a:lstStyle/>
          <a:p>
            <a:pPr algn="ctr"/>
            <a:r>
              <a:rPr lang="en-PH" sz="4000" b="1" dirty="0"/>
              <a:t>HOPE THAT TRANSFORMS:</a:t>
            </a:r>
            <a:endParaRPr lang="en-PH" sz="4000" dirty="0"/>
          </a:p>
          <a:p>
            <a:pPr algn="ctr"/>
            <a:r>
              <a:rPr lang="en-PH" sz="4000" b="1" dirty="0"/>
              <a:t>THE BELIEVER’S FUTURE</a:t>
            </a:r>
            <a:endParaRPr lang="en-PH" sz="4000" dirty="0"/>
          </a:p>
          <a:p>
            <a:pPr algn="ctr"/>
            <a:r>
              <a:rPr lang="en-PH" sz="4000" b="1" dirty="0"/>
              <a:t>AND PRESENT HOLINESS</a:t>
            </a:r>
            <a:endParaRPr lang="en-PH" sz="4000" dirty="0"/>
          </a:p>
        </p:txBody>
      </p:sp>
      <p:sp>
        <p:nvSpPr>
          <p:cNvPr id="3" name="TextBox 2"/>
          <p:cNvSpPr txBox="1"/>
          <p:nvPr/>
        </p:nvSpPr>
        <p:spPr>
          <a:xfrm>
            <a:off x="2057400" y="4343400"/>
            <a:ext cx="4953000" cy="830997"/>
          </a:xfrm>
          <a:prstGeom prst="rect">
            <a:avLst/>
          </a:prstGeom>
          <a:noFill/>
        </p:spPr>
        <p:txBody>
          <a:bodyPr wrap="square" rtlCol="0">
            <a:spAutoFit/>
          </a:bodyPr>
          <a:lstStyle/>
          <a:p>
            <a:pPr algn="ctr"/>
            <a:r>
              <a:rPr lang="en-PH" sz="4800" b="1" dirty="0"/>
              <a:t>1 John 3:3</a:t>
            </a:r>
          </a:p>
        </p:txBody>
      </p:sp>
    </p:spTree>
    <p:extLst>
      <p:ext uri="{BB962C8B-B14F-4D97-AF65-F5344CB8AC3E}">
        <p14:creationId xmlns:p14="http://schemas.microsoft.com/office/powerpoint/2010/main" val="2036888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29136"/>
            <a:ext cx="7315200" cy="6555641"/>
          </a:xfrm>
          <a:prstGeom prst="rect">
            <a:avLst/>
          </a:prstGeom>
          <a:noFill/>
        </p:spPr>
        <p:txBody>
          <a:bodyPr wrap="square" rtlCol="0">
            <a:spAutoFit/>
          </a:bodyPr>
          <a:lstStyle/>
          <a:p>
            <a:pPr algn="ctr"/>
            <a:r>
              <a:rPr lang="en-PH" sz="4000" dirty="0"/>
              <a:t>The Solid Rock (Hymn):  </a:t>
            </a:r>
          </a:p>
          <a:p>
            <a:pPr algn="ctr"/>
            <a:r>
              <a:rPr lang="en-PH" sz="4000" dirty="0"/>
              <a:t>My hope is built on nothing less, than Jesus’ blood and righteousness, </a:t>
            </a:r>
          </a:p>
          <a:p>
            <a:pPr algn="ctr"/>
            <a:r>
              <a:rPr lang="en-PH" sz="4000" dirty="0"/>
              <a:t>I dare not trust the sweetest frame, but wholly lean on Jesus’ Name.  </a:t>
            </a:r>
          </a:p>
          <a:p>
            <a:pPr algn="ctr"/>
            <a:endParaRPr lang="en-PH" sz="2000" dirty="0"/>
          </a:p>
          <a:p>
            <a:pPr algn="ctr"/>
            <a:r>
              <a:rPr lang="en-PH" sz="4000" dirty="0"/>
              <a:t>On Christ the solid Rock I stand, </a:t>
            </a:r>
          </a:p>
          <a:p>
            <a:pPr algn="ctr"/>
            <a:r>
              <a:rPr lang="en-PH" sz="4000" dirty="0"/>
              <a:t>All other ground is sinking sand, </a:t>
            </a:r>
          </a:p>
          <a:p>
            <a:pPr algn="ctr"/>
            <a:r>
              <a:rPr lang="en-PH" sz="4000" dirty="0"/>
              <a:t>All other ground is sinking sand.</a:t>
            </a:r>
          </a:p>
          <a:p>
            <a:pPr algn="ctr"/>
            <a:r>
              <a:rPr lang="en-PH" sz="4000" b="1" dirty="0"/>
              <a:t>1 Peter 1:3-6</a:t>
            </a:r>
          </a:p>
          <a:p>
            <a:pPr algn="ctr"/>
            <a:endParaRPr lang="en-PH" sz="4000" dirty="0"/>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086600" cy="2123658"/>
          </a:xfrm>
          <a:prstGeom prst="rect">
            <a:avLst/>
          </a:prstGeom>
          <a:noFill/>
        </p:spPr>
        <p:txBody>
          <a:bodyPr wrap="square" rtlCol="0">
            <a:spAutoFit/>
          </a:bodyPr>
          <a:lstStyle/>
          <a:p>
            <a:pPr lvl="0"/>
            <a:r>
              <a:rPr lang="en-PH" sz="4400" b="1" dirty="0"/>
              <a:t>B. THE </a:t>
            </a:r>
            <a:r>
              <a:rPr lang="en-PH" sz="4400" b="1" u="sng" dirty="0"/>
              <a:t>INFLUENCE</a:t>
            </a:r>
            <a:r>
              <a:rPr lang="en-PH" sz="4400" b="1" dirty="0"/>
              <a:t> OF HOPE: HOLINESS IN LIFE </a:t>
            </a:r>
          </a:p>
          <a:p>
            <a:pPr lvl="0"/>
            <a:r>
              <a:rPr lang="en-PH" sz="4400" b="1" dirty="0"/>
              <a:t>	</a:t>
            </a:r>
            <a:r>
              <a:rPr lang="en-PH" sz="4400" dirty="0"/>
              <a:t>–  </a:t>
            </a:r>
            <a:r>
              <a:rPr lang="en-PH" sz="4400" i="1" dirty="0"/>
              <a:t>“purifies himself”</a:t>
            </a:r>
            <a:r>
              <a:rPr lang="en-PH" sz="4400" dirty="0"/>
              <a:t> 3b  </a:t>
            </a:r>
          </a:p>
        </p:txBody>
      </p:sp>
    </p:spTree>
    <p:extLst>
      <p:ext uri="{BB962C8B-B14F-4D97-AF65-F5344CB8AC3E}">
        <p14:creationId xmlns:p14="http://schemas.microsoft.com/office/powerpoint/2010/main" val="2036888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798016"/>
            <a:ext cx="7696200" cy="3477875"/>
          </a:xfrm>
          <a:prstGeom prst="rect">
            <a:avLst/>
          </a:prstGeom>
          <a:noFill/>
        </p:spPr>
        <p:txBody>
          <a:bodyPr wrap="square" rtlCol="0">
            <a:spAutoFit/>
          </a:bodyPr>
          <a:lstStyle/>
          <a:p>
            <a:r>
              <a:rPr lang="en-PH" sz="4400" dirty="0"/>
              <a:t>“Purify means not only to get rid of the tarnishing effect of sin upon me but also to avoid sin in my whole nature and in my whole being…” (</a:t>
            </a:r>
            <a:r>
              <a:rPr lang="en-PH" sz="3600" dirty="0"/>
              <a:t>Martyn Lloyd Jones, Life in Christ, p.301</a:t>
            </a:r>
            <a:r>
              <a:rPr lang="en-PH" sz="4400" dirty="0"/>
              <a:t>).</a:t>
            </a:r>
          </a:p>
        </p:txBody>
      </p:sp>
    </p:spTree>
    <p:extLst>
      <p:ext uri="{BB962C8B-B14F-4D97-AF65-F5344CB8AC3E}">
        <p14:creationId xmlns:p14="http://schemas.microsoft.com/office/powerpoint/2010/main" val="2036888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162800" cy="4832092"/>
          </a:xfrm>
          <a:prstGeom prst="rect">
            <a:avLst/>
          </a:prstGeom>
          <a:noFill/>
        </p:spPr>
        <p:txBody>
          <a:bodyPr wrap="square" rtlCol="0">
            <a:spAutoFit/>
          </a:bodyPr>
          <a:lstStyle/>
          <a:p>
            <a:r>
              <a:rPr lang="en-PH" sz="4400" dirty="0"/>
              <a:t>“…not only that I try to separate myself from the sins I have committed in the past but beyond it…I have a desire within me to be like Christ; I am striving to be like the Lord Himself.”  (</a:t>
            </a:r>
            <a:r>
              <a:rPr lang="en-PH" sz="4400" dirty="0" err="1"/>
              <a:t>Martyn</a:t>
            </a:r>
            <a:r>
              <a:rPr lang="en-PH" sz="4400" dirty="0"/>
              <a:t> Lloyd Jones, Life in Christ, p.301).</a:t>
            </a:r>
          </a:p>
        </p:txBody>
      </p:sp>
    </p:spTree>
    <p:extLst>
      <p:ext uri="{BB962C8B-B14F-4D97-AF65-F5344CB8AC3E}">
        <p14:creationId xmlns:p14="http://schemas.microsoft.com/office/powerpoint/2010/main" val="2036888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091148"/>
            <a:ext cx="7620000" cy="3785652"/>
          </a:xfrm>
          <a:prstGeom prst="rect">
            <a:avLst/>
          </a:prstGeom>
          <a:noFill/>
        </p:spPr>
        <p:txBody>
          <a:bodyPr wrap="square" rtlCol="0">
            <a:spAutoFit/>
          </a:bodyPr>
          <a:lstStyle/>
          <a:p>
            <a:pPr algn="ctr"/>
            <a:r>
              <a:rPr lang="en-PH" sz="4000" dirty="0"/>
              <a:t>HOLINESS IS NOT JUST A MATTER OF OBEYING RULES AND REGULATIONS BUT OF </a:t>
            </a:r>
            <a:r>
              <a:rPr lang="en-PH" sz="4000" b="1" dirty="0"/>
              <a:t>UNDERSTANDING THE TRUTH CONCERNING GOD AND HIS WORK IN CHRIST ON OUR BEHALF.</a:t>
            </a:r>
          </a:p>
        </p:txBody>
      </p:sp>
    </p:spTree>
    <p:extLst>
      <p:ext uri="{BB962C8B-B14F-4D97-AF65-F5344CB8AC3E}">
        <p14:creationId xmlns:p14="http://schemas.microsoft.com/office/powerpoint/2010/main" val="2036888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372850"/>
            <a:ext cx="8153400" cy="1446550"/>
          </a:xfrm>
          <a:prstGeom prst="rect">
            <a:avLst/>
          </a:prstGeom>
          <a:noFill/>
        </p:spPr>
        <p:txBody>
          <a:bodyPr wrap="square" rtlCol="0">
            <a:spAutoFit/>
          </a:bodyPr>
          <a:lstStyle/>
          <a:p>
            <a:pPr algn="ctr"/>
            <a:r>
              <a:rPr lang="en-PH" sz="4400" b="1" dirty="0"/>
              <a:t>HOLINESS IS A NECESSARY RESULT OF OUR BEING IN CHRIST.</a:t>
            </a:r>
          </a:p>
        </p:txBody>
      </p:sp>
      <p:sp>
        <p:nvSpPr>
          <p:cNvPr id="3" name="TextBox 2"/>
          <p:cNvSpPr txBox="1"/>
          <p:nvPr/>
        </p:nvSpPr>
        <p:spPr>
          <a:xfrm>
            <a:off x="2209800" y="4343400"/>
            <a:ext cx="4495800" cy="769441"/>
          </a:xfrm>
          <a:prstGeom prst="rect">
            <a:avLst/>
          </a:prstGeom>
          <a:noFill/>
        </p:spPr>
        <p:txBody>
          <a:bodyPr wrap="square" rtlCol="0">
            <a:spAutoFit/>
          </a:bodyPr>
          <a:lstStyle/>
          <a:p>
            <a:pPr algn="ctr"/>
            <a:r>
              <a:rPr lang="en-PH" sz="4400" b="1" dirty="0"/>
              <a:t>1 Corinthians 1:30</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143000"/>
            <a:ext cx="7696200" cy="3785652"/>
          </a:xfrm>
          <a:prstGeom prst="rect">
            <a:avLst/>
          </a:prstGeom>
          <a:noFill/>
        </p:spPr>
        <p:txBody>
          <a:bodyPr wrap="square" rtlCol="0">
            <a:spAutoFit/>
          </a:bodyPr>
          <a:lstStyle/>
          <a:p>
            <a:r>
              <a:rPr lang="en-PH" sz="4000" i="1" dirty="0"/>
              <a:t>“</a:t>
            </a:r>
            <a:r>
              <a:rPr lang="en-PH" sz="4000" b="1" i="1" dirty="0"/>
              <a:t>The Christian is a man whose main possessions lie in reversion. Most men have a hope, but his is a peculiar one; and its effect is special, for it causes him to purify himself.</a:t>
            </a:r>
            <a:r>
              <a:rPr lang="en-PH" sz="4000" b="1" dirty="0"/>
              <a:t>” </a:t>
            </a:r>
          </a:p>
          <a:p>
            <a:r>
              <a:rPr lang="en-PH" sz="3600" dirty="0"/>
              <a:t>- Charles Spurgeon, Purification by Hope</a:t>
            </a:r>
          </a:p>
        </p:txBody>
      </p:sp>
    </p:spTree>
    <p:extLst>
      <p:ext uri="{BB962C8B-B14F-4D97-AF65-F5344CB8AC3E}">
        <p14:creationId xmlns:p14="http://schemas.microsoft.com/office/powerpoint/2010/main" val="2036888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990600"/>
            <a:ext cx="7772400" cy="5201424"/>
          </a:xfrm>
          <a:prstGeom prst="rect">
            <a:avLst/>
          </a:prstGeom>
          <a:noFill/>
        </p:spPr>
        <p:txBody>
          <a:bodyPr wrap="square" rtlCol="0">
            <a:spAutoFit/>
          </a:bodyPr>
          <a:lstStyle/>
          <a:p>
            <a:pPr algn="ctr"/>
            <a:r>
              <a:rPr lang="en-PH" sz="4400" b="1" dirty="0"/>
              <a:t>2 Corinthians 7:1</a:t>
            </a:r>
          </a:p>
          <a:p>
            <a:pPr algn="ctr"/>
            <a:r>
              <a:rPr lang="en-PH" sz="4400" b="1" dirty="0"/>
              <a:t>2 Peter 3:11-14 </a:t>
            </a:r>
          </a:p>
          <a:p>
            <a:pPr algn="ctr"/>
            <a:r>
              <a:rPr lang="en-PH" sz="4400" b="1" dirty="0"/>
              <a:t>Hebrews 12:14</a:t>
            </a:r>
          </a:p>
          <a:p>
            <a:pPr algn="ctr"/>
            <a:endParaRPr lang="en-PH" sz="4000" b="1" dirty="0"/>
          </a:p>
          <a:p>
            <a:pPr algn="ctr"/>
            <a:r>
              <a:rPr lang="en-PH" sz="4000" b="1" dirty="0"/>
              <a:t>Holiness is who we already are positionally as children of God </a:t>
            </a:r>
          </a:p>
          <a:p>
            <a:pPr algn="ctr"/>
            <a:r>
              <a:rPr lang="en-PH" sz="4000" b="1" dirty="0"/>
              <a:t>but experientially, seek to live it out (Phil. 2:12-13).  </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143000"/>
            <a:ext cx="7772400" cy="4401205"/>
          </a:xfrm>
          <a:prstGeom prst="rect">
            <a:avLst/>
          </a:prstGeom>
          <a:noFill/>
        </p:spPr>
        <p:txBody>
          <a:bodyPr wrap="square" rtlCol="0">
            <a:spAutoFit/>
          </a:bodyPr>
          <a:lstStyle/>
          <a:p>
            <a:r>
              <a:rPr lang="en-PH" sz="4000" dirty="0"/>
              <a:t>"You've called me to be holy, Lord, </a:t>
            </a:r>
          </a:p>
          <a:p>
            <a:r>
              <a:rPr lang="en-PH" sz="4000" dirty="0"/>
              <a:t>not famous; to be holy, not successful. Keep me focused today on being the person You want me to be, no matter how significant or insignificant the work You ask me to do. Amen." A.W. </a:t>
            </a:r>
            <a:r>
              <a:rPr lang="en-PH" sz="4000" dirty="0" err="1"/>
              <a:t>Tozer</a:t>
            </a:r>
            <a:endParaRPr lang="en-PH" sz="4000" dirty="0"/>
          </a:p>
          <a:p>
            <a:endParaRPr lang="en-PH" sz="4000" dirty="0"/>
          </a:p>
        </p:txBody>
      </p:sp>
    </p:spTree>
    <p:extLst>
      <p:ext uri="{BB962C8B-B14F-4D97-AF65-F5344CB8AC3E}">
        <p14:creationId xmlns:p14="http://schemas.microsoft.com/office/powerpoint/2010/main" val="2036888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239000" cy="2123658"/>
          </a:xfrm>
          <a:prstGeom prst="rect">
            <a:avLst/>
          </a:prstGeom>
          <a:noFill/>
        </p:spPr>
        <p:txBody>
          <a:bodyPr wrap="square" rtlCol="0">
            <a:spAutoFit/>
          </a:bodyPr>
          <a:lstStyle/>
          <a:p>
            <a:pPr marL="742950" indent="-742950">
              <a:buAutoNum type="alphaUcPeriod" startAt="3"/>
            </a:pPr>
            <a:r>
              <a:rPr lang="en-PH" sz="4400" b="1" dirty="0"/>
              <a:t>THE </a:t>
            </a:r>
            <a:r>
              <a:rPr lang="en-PH" sz="4400" b="1" u="sng" dirty="0"/>
              <a:t>VISION</a:t>
            </a:r>
            <a:r>
              <a:rPr lang="en-PH" sz="4400" dirty="0"/>
              <a:t> </a:t>
            </a:r>
            <a:r>
              <a:rPr lang="en-PH" sz="4400" b="1" dirty="0"/>
              <a:t>OF HOPE: CHRIST OUR LORD </a:t>
            </a:r>
          </a:p>
          <a:p>
            <a:r>
              <a:rPr lang="en-PH" sz="4400" b="1" dirty="0"/>
              <a:t>		</a:t>
            </a:r>
            <a:r>
              <a:rPr lang="en-PH" sz="4400" dirty="0"/>
              <a:t>– “just as He is pure” v.3c</a:t>
            </a:r>
          </a:p>
        </p:txBody>
      </p:sp>
      <p:sp>
        <p:nvSpPr>
          <p:cNvPr id="3" name="TextBox 2"/>
          <p:cNvSpPr txBox="1"/>
          <p:nvPr/>
        </p:nvSpPr>
        <p:spPr>
          <a:xfrm>
            <a:off x="1676400" y="4267200"/>
            <a:ext cx="5791200" cy="1446550"/>
          </a:xfrm>
          <a:prstGeom prst="rect">
            <a:avLst/>
          </a:prstGeom>
          <a:noFill/>
        </p:spPr>
        <p:txBody>
          <a:bodyPr wrap="square" rtlCol="0">
            <a:spAutoFit/>
          </a:bodyPr>
          <a:lstStyle/>
          <a:p>
            <a:pPr algn="ctr"/>
            <a:r>
              <a:rPr lang="en-PH" sz="4400" b="1" dirty="0"/>
              <a:t>Hebrews 7:26 </a:t>
            </a:r>
          </a:p>
          <a:p>
            <a:pPr algn="ctr"/>
            <a:r>
              <a:rPr lang="en-PH" sz="4400" b="1" dirty="0"/>
              <a:t>Hebrews 6:18-20 </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69655"/>
            <a:ext cx="7696200" cy="2554545"/>
          </a:xfrm>
          <a:prstGeom prst="rect">
            <a:avLst/>
          </a:prstGeom>
          <a:noFill/>
        </p:spPr>
        <p:txBody>
          <a:bodyPr wrap="square" rtlCol="0">
            <a:spAutoFit/>
          </a:bodyPr>
          <a:lstStyle/>
          <a:p>
            <a:r>
              <a:rPr lang="en-US" sz="4000" i="1" dirty="0"/>
              <a:t>For most of us our trials are internal </a:t>
            </a:r>
            <a:r>
              <a:rPr lang="en-US" sz="4000" dirty="0"/>
              <a:t>— we yearn to grow (in holiness) in our Christian walk, but still find sin’s influence within us (Romans 7:18-20). </a:t>
            </a:r>
            <a:endParaRPr lang="en-PH" sz="4000" dirty="0"/>
          </a:p>
        </p:txBody>
      </p:sp>
      <p:sp>
        <p:nvSpPr>
          <p:cNvPr id="3" name="TextBox 2"/>
          <p:cNvSpPr txBox="1"/>
          <p:nvPr/>
        </p:nvSpPr>
        <p:spPr>
          <a:xfrm>
            <a:off x="838200" y="3962400"/>
            <a:ext cx="7086600" cy="1938992"/>
          </a:xfrm>
          <a:prstGeom prst="rect">
            <a:avLst/>
          </a:prstGeom>
          <a:noFill/>
        </p:spPr>
        <p:txBody>
          <a:bodyPr wrap="square" rtlCol="0">
            <a:spAutoFit/>
          </a:bodyPr>
          <a:lstStyle/>
          <a:p>
            <a:r>
              <a:rPr lang="en-US" sz="4000" dirty="0"/>
              <a:t>One of our most persistent enemies is the enemy that lies within – </a:t>
            </a:r>
          </a:p>
          <a:p>
            <a:r>
              <a:rPr lang="en-US" sz="4000" dirty="0"/>
              <a:t>our flesh, our sinful tendencies.</a:t>
            </a:r>
            <a:endParaRPr lang="en-PH" sz="4000" dirty="0"/>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90601"/>
            <a:ext cx="7620000" cy="4708981"/>
          </a:xfrm>
          <a:prstGeom prst="rect">
            <a:avLst/>
          </a:prstGeom>
          <a:noFill/>
        </p:spPr>
        <p:txBody>
          <a:bodyPr wrap="square" rtlCol="0">
            <a:spAutoFit/>
          </a:bodyPr>
          <a:lstStyle/>
          <a:p>
            <a:pPr algn="ctr"/>
            <a:r>
              <a:rPr lang="en-PH" sz="6600" b="1" dirty="0"/>
              <a:t>Colossians 1:27 </a:t>
            </a:r>
          </a:p>
          <a:p>
            <a:pPr algn="ctr"/>
            <a:endParaRPr lang="en-PH" sz="3600" b="1" dirty="0"/>
          </a:p>
          <a:p>
            <a:pPr algn="ctr"/>
            <a:r>
              <a:rPr lang="en-PH" sz="6600" b="1" dirty="0"/>
              <a:t>“Christ in you, the hope of glory.”  </a:t>
            </a:r>
          </a:p>
          <a:p>
            <a:pPr algn="ctr"/>
            <a:endParaRPr lang="en-PH" sz="6600" b="1" dirty="0"/>
          </a:p>
        </p:txBody>
      </p:sp>
    </p:spTree>
    <p:extLst>
      <p:ext uri="{BB962C8B-B14F-4D97-AF65-F5344CB8AC3E}">
        <p14:creationId xmlns:p14="http://schemas.microsoft.com/office/powerpoint/2010/main" val="2036888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457200"/>
            <a:ext cx="7543800" cy="5016758"/>
          </a:xfrm>
          <a:prstGeom prst="rect">
            <a:avLst/>
          </a:prstGeom>
          <a:noFill/>
        </p:spPr>
        <p:txBody>
          <a:bodyPr wrap="square" rtlCol="0">
            <a:spAutoFit/>
          </a:bodyPr>
          <a:lstStyle/>
          <a:p>
            <a:pPr algn="ctr"/>
            <a:r>
              <a:rPr lang="en-PH" sz="4000" b="1" dirty="0"/>
              <a:t>2 </a:t>
            </a:r>
            <a:r>
              <a:rPr lang="en-PH" sz="4000" b="1" dirty="0" err="1"/>
              <a:t>Thess</a:t>
            </a:r>
            <a:r>
              <a:rPr lang="en-PH" sz="4000" b="1" dirty="0"/>
              <a:t> 2:16-17 </a:t>
            </a:r>
          </a:p>
          <a:p>
            <a:pPr algn="ctr"/>
            <a:r>
              <a:rPr lang="en-PH" sz="4000" b="1" dirty="0"/>
              <a:t> </a:t>
            </a:r>
          </a:p>
          <a:p>
            <a:pPr algn="ctr"/>
            <a:r>
              <a:rPr lang="en-PH" sz="4000" dirty="0"/>
              <a:t>May </a:t>
            </a:r>
            <a:r>
              <a:rPr lang="en-PH" sz="4000" b="1" dirty="0"/>
              <a:t>our Lord Jesus Christ </a:t>
            </a:r>
            <a:r>
              <a:rPr lang="en-PH" sz="4000" dirty="0"/>
              <a:t>Himself and </a:t>
            </a:r>
            <a:r>
              <a:rPr lang="en-PH" sz="4000" b="1" dirty="0"/>
              <a:t>God our Father</a:t>
            </a:r>
            <a:r>
              <a:rPr lang="en-PH" sz="4000" dirty="0"/>
              <a:t>, who loved us and by his grace gave us eternal encouragement and </a:t>
            </a:r>
            <a:r>
              <a:rPr lang="en-PH" sz="4000" u="sng" dirty="0"/>
              <a:t>good hope</a:t>
            </a:r>
            <a:r>
              <a:rPr lang="en-PH" sz="4000" dirty="0"/>
              <a:t>, 17 encourage your hearts and strengthen you in every good deed and word. </a:t>
            </a:r>
            <a:r>
              <a:rPr lang="en-PH" sz="4000" b="1" dirty="0"/>
              <a:t> </a:t>
            </a:r>
          </a:p>
        </p:txBody>
      </p:sp>
    </p:spTree>
    <p:extLst>
      <p:ext uri="{BB962C8B-B14F-4D97-AF65-F5344CB8AC3E}">
        <p14:creationId xmlns:p14="http://schemas.microsoft.com/office/powerpoint/2010/main" val="1496600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990600"/>
            <a:ext cx="6553200" cy="5509200"/>
          </a:xfrm>
          <a:prstGeom prst="rect">
            <a:avLst/>
          </a:prstGeom>
          <a:noFill/>
        </p:spPr>
        <p:txBody>
          <a:bodyPr wrap="square" rtlCol="0">
            <a:spAutoFit/>
          </a:bodyPr>
          <a:lstStyle/>
          <a:p>
            <a:pPr algn="ctr"/>
            <a:r>
              <a:rPr lang="en-PH" sz="4400" b="1" dirty="0"/>
              <a:t>Growing in holiness: not just about fighting sin or practicing good works.  </a:t>
            </a:r>
          </a:p>
          <a:p>
            <a:pPr algn="ctr"/>
            <a:endParaRPr lang="en-PH" sz="4400" dirty="0"/>
          </a:p>
          <a:p>
            <a:pPr algn="ctr"/>
            <a:r>
              <a:rPr lang="en-PH" sz="4400" b="1" dirty="0"/>
              <a:t>THE ACTIVE CONSIDERATION OF CHRIST’S PURITY MAKES US HOLY.</a:t>
            </a:r>
          </a:p>
        </p:txBody>
      </p:sp>
    </p:spTree>
    <p:extLst>
      <p:ext uri="{BB962C8B-B14F-4D97-AF65-F5344CB8AC3E}">
        <p14:creationId xmlns:p14="http://schemas.microsoft.com/office/powerpoint/2010/main" val="2036888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983159"/>
            <a:ext cx="5105400" cy="769441"/>
          </a:xfrm>
          <a:prstGeom prst="rect">
            <a:avLst/>
          </a:prstGeom>
          <a:noFill/>
        </p:spPr>
        <p:txBody>
          <a:bodyPr wrap="square" rtlCol="0">
            <a:spAutoFit/>
          </a:bodyPr>
          <a:lstStyle/>
          <a:p>
            <a:pPr algn="ctr"/>
            <a:r>
              <a:rPr lang="en-PH" sz="4400" b="1" dirty="0"/>
              <a:t>Hebrews 12:1-3</a:t>
            </a:r>
          </a:p>
        </p:txBody>
      </p:sp>
      <p:sp>
        <p:nvSpPr>
          <p:cNvPr id="3" name="TextBox 2"/>
          <p:cNvSpPr txBox="1"/>
          <p:nvPr/>
        </p:nvSpPr>
        <p:spPr>
          <a:xfrm>
            <a:off x="838200" y="2209800"/>
            <a:ext cx="7696200" cy="3477875"/>
          </a:xfrm>
          <a:prstGeom prst="rect">
            <a:avLst/>
          </a:prstGeom>
          <a:noFill/>
        </p:spPr>
        <p:txBody>
          <a:bodyPr wrap="square" rtlCol="0">
            <a:spAutoFit/>
          </a:bodyPr>
          <a:lstStyle/>
          <a:p>
            <a:pPr algn="ctr"/>
            <a:r>
              <a:rPr lang="en-PH" sz="4400" b="1" dirty="0"/>
              <a:t>One of the greatest and most purifying incentives is the hope that Jesus will return and change everything from the way we know it at present. </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447800"/>
            <a:ext cx="6553200" cy="2800767"/>
          </a:xfrm>
          <a:prstGeom prst="rect">
            <a:avLst/>
          </a:prstGeom>
          <a:noFill/>
        </p:spPr>
        <p:txBody>
          <a:bodyPr wrap="square" rtlCol="0">
            <a:spAutoFit/>
          </a:bodyPr>
          <a:lstStyle/>
          <a:p>
            <a:pPr algn="ctr"/>
            <a:r>
              <a:rPr lang="en-PH" sz="4400" b="1" dirty="0"/>
              <a:t>The true Christian knows that he will finally make it because of Christ who lives in and through him.</a:t>
            </a:r>
          </a:p>
        </p:txBody>
      </p:sp>
    </p:spTree>
    <p:extLst>
      <p:ext uri="{BB962C8B-B14F-4D97-AF65-F5344CB8AC3E}">
        <p14:creationId xmlns:p14="http://schemas.microsoft.com/office/powerpoint/2010/main" val="2036888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219200"/>
            <a:ext cx="8077200" cy="4401205"/>
          </a:xfrm>
          <a:prstGeom prst="rect">
            <a:avLst/>
          </a:prstGeom>
          <a:noFill/>
        </p:spPr>
        <p:txBody>
          <a:bodyPr wrap="square" rtlCol="0">
            <a:spAutoFit/>
          </a:bodyPr>
          <a:lstStyle/>
          <a:p>
            <a:pPr algn="ctr"/>
            <a:r>
              <a:rPr lang="en-PH" sz="4000" b="1" dirty="0"/>
              <a:t>In this life we will experience trials, tribulations, temptations </a:t>
            </a:r>
          </a:p>
          <a:p>
            <a:pPr algn="ctr"/>
            <a:r>
              <a:rPr lang="en-PH" sz="4000" b="1" dirty="0"/>
              <a:t>and failures along the way.</a:t>
            </a:r>
          </a:p>
          <a:p>
            <a:pPr algn="ctr"/>
            <a:endParaRPr lang="en-PH" sz="4000" b="1" dirty="0"/>
          </a:p>
          <a:p>
            <a:pPr algn="ctr"/>
            <a:r>
              <a:rPr lang="en-PH" sz="4000" b="1" dirty="0"/>
              <a:t> Only with a secure hope rooted in the faithfulness of God will we be able to weather the storms of life.</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838200"/>
            <a:ext cx="7010400" cy="4524315"/>
          </a:xfrm>
          <a:prstGeom prst="rect">
            <a:avLst/>
          </a:prstGeom>
          <a:noFill/>
        </p:spPr>
        <p:txBody>
          <a:bodyPr wrap="square" rtlCol="0">
            <a:spAutoFit/>
          </a:bodyPr>
          <a:lstStyle/>
          <a:p>
            <a:pPr algn="ctr"/>
            <a:r>
              <a:rPr lang="en-PH" sz="3600" b="1" dirty="0"/>
              <a:t>IT IS IN THE HOPE THAT CHRIST WILL COMPLETE THE WORK HE BEGAN IN US THAT WE COULD BE CONFIDENT ALLOWING US TO PERSEVERE IN LIFE AND </a:t>
            </a:r>
          </a:p>
          <a:p>
            <a:pPr algn="ctr"/>
            <a:r>
              <a:rPr lang="en-PH" sz="3600" b="1" dirty="0"/>
              <a:t>TO PURSUE HOLINESS UNTIL WE REACH OUR GOAL – CHRIST AND HIS LIKENESS!</a:t>
            </a:r>
          </a:p>
        </p:txBody>
      </p:sp>
    </p:spTree>
    <p:extLst>
      <p:ext uri="{BB962C8B-B14F-4D97-AF65-F5344CB8AC3E}">
        <p14:creationId xmlns:p14="http://schemas.microsoft.com/office/powerpoint/2010/main" val="2036888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155442"/>
            <a:ext cx="7620000" cy="4401205"/>
          </a:xfrm>
          <a:prstGeom prst="rect">
            <a:avLst/>
          </a:prstGeom>
          <a:noFill/>
        </p:spPr>
        <p:txBody>
          <a:bodyPr wrap="square" rtlCol="0">
            <a:spAutoFit/>
          </a:bodyPr>
          <a:lstStyle/>
          <a:p>
            <a:pPr algn="ctr"/>
            <a:r>
              <a:rPr lang="en-US" sz="4000" dirty="0"/>
              <a:t>BIBLICAL HOPE ENABLES US         TO SEE GOD’S PERSPECTIVE ON LIFE AND ALLOWS US NOT ONLY    TO PERSEVERE FOR A LIFETIME BUT ALSO TO PURSUE HOLINESS UNTIL WE REACH OUR FINAL GOAL – CHRIST AND HIS LIKENESS!</a:t>
            </a:r>
            <a:endParaRPr lang="en-PH" sz="4000" dirty="0"/>
          </a:p>
        </p:txBody>
      </p:sp>
    </p:spTree>
    <p:extLst>
      <p:ext uri="{BB962C8B-B14F-4D97-AF65-F5344CB8AC3E}">
        <p14:creationId xmlns:p14="http://schemas.microsoft.com/office/powerpoint/2010/main" val="2036888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533400"/>
            <a:ext cx="5638800" cy="830997"/>
          </a:xfrm>
          <a:prstGeom prst="rect">
            <a:avLst/>
          </a:prstGeom>
          <a:noFill/>
        </p:spPr>
        <p:txBody>
          <a:bodyPr wrap="square" rtlCol="0">
            <a:spAutoFit/>
          </a:bodyPr>
          <a:lstStyle/>
          <a:p>
            <a:pPr algn="ctr"/>
            <a:r>
              <a:rPr lang="en-PH" sz="4800" b="1" dirty="0"/>
              <a:t>Romans 5:4-5 </a:t>
            </a:r>
          </a:p>
        </p:txBody>
      </p:sp>
      <p:sp>
        <p:nvSpPr>
          <p:cNvPr id="3" name="TextBox 2"/>
          <p:cNvSpPr txBox="1"/>
          <p:nvPr/>
        </p:nvSpPr>
        <p:spPr>
          <a:xfrm>
            <a:off x="533400" y="1706701"/>
            <a:ext cx="8153400" cy="3170099"/>
          </a:xfrm>
          <a:prstGeom prst="rect">
            <a:avLst/>
          </a:prstGeom>
          <a:noFill/>
        </p:spPr>
        <p:txBody>
          <a:bodyPr wrap="square" rtlCol="0">
            <a:spAutoFit/>
          </a:bodyPr>
          <a:lstStyle/>
          <a:p>
            <a:pPr algn="ctr"/>
            <a:r>
              <a:rPr lang="en-PH" sz="4000" b="1" dirty="0"/>
              <a:t>BIBLICAL HOPE </a:t>
            </a:r>
          </a:p>
          <a:p>
            <a:pPr algn="ctr"/>
            <a:r>
              <a:rPr lang="en-PH" sz="4000" b="1" dirty="0"/>
              <a:t>IS THE EAGER EXPECTATION  THAT WHAT GOD HAS PROMISED IN HIS WORD WILL CERTAINLY HAPPEN IN THE FUTURE. </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466195"/>
            <a:ext cx="7696200" cy="4524315"/>
          </a:xfrm>
          <a:prstGeom prst="rect">
            <a:avLst/>
          </a:prstGeom>
          <a:noFill/>
        </p:spPr>
        <p:txBody>
          <a:bodyPr wrap="square" rtlCol="0">
            <a:spAutoFit/>
          </a:bodyPr>
          <a:lstStyle/>
          <a:p>
            <a:pPr algn="ctr"/>
            <a:r>
              <a:rPr lang="en-US" sz="4400" dirty="0"/>
              <a:t>We, Christians, are living in time</a:t>
            </a:r>
          </a:p>
          <a:p>
            <a:pPr algn="ctr"/>
            <a:r>
              <a:rPr lang="en-US" sz="4400" dirty="0"/>
              <a:t>between the “now” and the “not yet”.  </a:t>
            </a:r>
          </a:p>
          <a:p>
            <a:pPr algn="ctr"/>
            <a:endParaRPr lang="en-US" sz="4000" dirty="0"/>
          </a:p>
          <a:p>
            <a:pPr algn="ctr"/>
            <a:endParaRPr lang="en-US" sz="4000" dirty="0"/>
          </a:p>
          <a:p>
            <a:pPr algn="ctr"/>
            <a:r>
              <a:rPr lang="en-US" sz="4000" dirty="0"/>
              <a:t>“(NOW) </a:t>
            </a:r>
            <a:r>
              <a:rPr lang="en-US" sz="4000" i="1" dirty="0"/>
              <a:t>we are children of God</a:t>
            </a:r>
            <a:r>
              <a:rPr lang="en-US" sz="4000" dirty="0"/>
              <a:t>…</a:t>
            </a:r>
          </a:p>
          <a:p>
            <a:pPr algn="ctr"/>
            <a:r>
              <a:rPr lang="en-US" sz="4000" dirty="0"/>
              <a:t>(NOT YET) </a:t>
            </a:r>
            <a:r>
              <a:rPr lang="en-US" sz="4000" i="1" dirty="0"/>
              <a:t>what we will be</a:t>
            </a:r>
            <a:r>
              <a:rPr lang="en-US" sz="4000" dirty="0"/>
              <a:t>…” </a:t>
            </a:r>
          </a:p>
          <a:p>
            <a:pPr algn="ctr"/>
            <a:r>
              <a:rPr lang="en-US" sz="4000" dirty="0"/>
              <a:t>(1 John 3:2)</a:t>
            </a:r>
            <a:endParaRPr lang="en-PH" sz="4000" dirty="0"/>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
            <a:ext cx="7010400" cy="2800767"/>
          </a:xfrm>
          <a:prstGeom prst="rect">
            <a:avLst/>
          </a:prstGeom>
          <a:noFill/>
        </p:spPr>
        <p:txBody>
          <a:bodyPr wrap="square" rtlCol="0">
            <a:spAutoFit/>
          </a:bodyPr>
          <a:lstStyle/>
          <a:p>
            <a:r>
              <a:rPr lang="en-US" sz="4400" b="1" dirty="0"/>
              <a:t>Hope declares that time will surely come, when God will fulfill all He had promised in His Word!</a:t>
            </a:r>
            <a:endParaRPr lang="en-PH" sz="4400" b="1" dirty="0"/>
          </a:p>
        </p:txBody>
      </p:sp>
      <p:sp>
        <p:nvSpPr>
          <p:cNvPr id="3" name="TextBox 2"/>
          <p:cNvSpPr txBox="1"/>
          <p:nvPr/>
        </p:nvSpPr>
        <p:spPr>
          <a:xfrm>
            <a:off x="990600" y="3657600"/>
            <a:ext cx="7162800" cy="2800767"/>
          </a:xfrm>
          <a:prstGeom prst="rect">
            <a:avLst/>
          </a:prstGeom>
          <a:noFill/>
        </p:spPr>
        <p:txBody>
          <a:bodyPr wrap="square" rtlCol="0">
            <a:spAutoFit/>
          </a:bodyPr>
          <a:lstStyle/>
          <a:p>
            <a:r>
              <a:rPr lang="en-PH" sz="4400" b="1" dirty="0"/>
              <a:t>This kind of hope helps us </a:t>
            </a:r>
          </a:p>
          <a:p>
            <a:r>
              <a:rPr lang="en-PH" sz="4400" b="1" dirty="0"/>
              <a:t>to look beyond our present circumstances, and enables us to ride victoriously over them.</a:t>
            </a:r>
            <a:endParaRPr lang="en-PH" sz="4400" dirty="0"/>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85800"/>
            <a:ext cx="7924800" cy="2554545"/>
          </a:xfrm>
          <a:prstGeom prst="rect">
            <a:avLst/>
          </a:prstGeom>
          <a:noFill/>
        </p:spPr>
        <p:txBody>
          <a:bodyPr wrap="square" rtlCol="0">
            <a:spAutoFit/>
          </a:bodyPr>
          <a:lstStyle/>
          <a:p>
            <a:r>
              <a:rPr lang="en-PH" sz="4000" b="1" dirty="0"/>
              <a:t>Knowing that we are secure in God’s love and our future in Christ is sure, as children of God, at present, we are to live and experience:</a:t>
            </a:r>
          </a:p>
        </p:txBody>
      </p:sp>
      <p:sp>
        <p:nvSpPr>
          <p:cNvPr id="3" name="TextBox 2"/>
          <p:cNvSpPr txBox="1"/>
          <p:nvPr/>
        </p:nvSpPr>
        <p:spPr>
          <a:xfrm>
            <a:off x="1143000" y="4038600"/>
            <a:ext cx="7620000" cy="1938992"/>
          </a:xfrm>
          <a:prstGeom prst="rect">
            <a:avLst/>
          </a:prstGeom>
          <a:noFill/>
        </p:spPr>
        <p:txBody>
          <a:bodyPr wrap="square" rtlCol="0">
            <a:spAutoFit/>
          </a:bodyPr>
          <a:lstStyle/>
          <a:p>
            <a:pPr lvl="0"/>
            <a:r>
              <a:rPr lang="en-PH" sz="4000" b="1" dirty="0"/>
              <a:t>A.  THE </a:t>
            </a:r>
            <a:r>
              <a:rPr lang="en-PH" sz="4000" b="1" u="sng" dirty="0"/>
              <a:t>BLESSING</a:t>
            </a:r>
            <a:r>
              <a:rPr lang="en-PH" sz="4000" b="1" dirty="0"/>
              <a:t> HOPE: SECURITY OF SALVATION</a:t>
            </a:r>
            <a:r>
              <a:rPr lang="en-PH" sz="4000" dirty="0"/>
              <a:t> - </a:t>
            </a:r>
            <a:r>
              <a:rPr lang="en-PH" sz="4000" i="1" dirty="0"/>
              <a:t>“And everyone who has this hope fixed on Him” v. 3a</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45952"/>
            <a:ext cx="7696200" cy="4616648"/>
          </a:xfrm>
          <a:prstGeom prst="rect">
            <a:avLst/>
          </a:prstGeom>
          <a:noFill/>
        </p:spPr>
        <p:txBody>
          <a:bodyPr wrap="square" rtlCol="0">
            <a:spAutoFit/>
          </a:bodyPr>
          <a:lstStyle/>
          <a:p>
            <a:r>
              <a:rPr lang="en-US" sz="4200" b="1" dirty="0"/>
              <a:t>Contrary to the thought that the security of salvation would cause us to become careless in life and testimony, the correct teaching and understanding of this truth should drive true believers to live more faithfully for the Lord.</a:t>
            </a:r>
            <a:endParaRPr lang="en-PH" sz="4200" b="1" dirty="0"/>
          </a:p>
        </p:txBody>
      </p:sp>
    </p:spTree>
    <p:extLst>
      <p:ext uri="{BB962C8B-B14F-4D97-AF65-F5344CB8AC3E}">
        <p14:creationId xmlns:p14="http://schemas.microsoft.com/office/powerpoint/2010/main" val="2036888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685800"/>
            <a:ext cx="4648200" cy="769441"/>
          </a:xfrm>
          <a:prstGeom prst="rect">
            <a:avLst/>
          </a:prstGeom>
          <a:noFill/>
        </p:spPr>
        <p:txBody>
          <a:bodyPr wrap="square" rtlCol="0">
            <a:spAutoFit/>
          </a:bodyPr>
          <a:lstStyle/>
          <a:p>
            <a:pPr algn="ctr"/>
            <a:r>
              <a:rPr lang="en-PH" sz="4400" b="1" dirty="0"/>
              <a:t>Titus 3:7-8 </a:t>
            </a:r>
          </a:p>
        </p:txBody>
      </p:sp>
      <p:sp>
        <p:nvSpPr>
          <p:cNvPr id="3" name="TextBox 2"/>
          <p:cNvSpPr txBox="1"/>
          <p:nvPr/>
        </p:nvSpPr>
        <p:spPr>
          <a:xfrm>
            <a:off x="609600" y="1923395"/>
            <a:ext cx="7924800" cy="4401205"/>
          </a:xfrm>
          <a:prstGeom prst="rect">
            <a:avLst/>
          </a:prstGeom>
          <a:noFill/>
        </p:spPr>
        <p:txBody>
          <a:bodyPr wrap="square" rtlCol="0">
            <a:spAutoFit/>
          </a:bodyPr>
          <a:lstStyle/>
          <a:p>
            <a:pPr algn="ctr"/>
            <a:r>
              <a:rPr lang="en-PH" sz="4000" b="1" dirty="0"/>
              <a:t>Colossians 1:5 </a:t>
            </a:r>
          </a:p>
          <a:p>
            <a:pPr algn="ctr"/>
            <a:r>
              <a:rPr lang="en-PH" sz="4000" dirty="0"/>
              <a:t>HOPE IS ROOTED IN THE GOSPEL!</a:t>
            </a:r>
          </a:p>
          <a:p>
            <a:pPr algn="ctr"/>
            <a:endParaRPr lang="en-PH" sz="4000" dirty="0"/>
          </a:p>
          <a:p>
            <a:pPr algn="ctr"/>
            <a:r>
              <a:rPr lang="en-PH" sz="4000" dirty="0"/>
              <a:t> “the faith and love that spring from the </a:t>
            </a:r>
            <a:r>
              <a:rPr lang="en-PH" sz="4000" i="1" dirty="0"/>
              <a:t>hope that is stored up for you in heaven </a:t>
            </a:r>
            <a:r>
              <a:rPr lang="en-PH" sz="4000" dirty="0"/>
              <a:t>and that you have already heard about in the word of truth, </a:t>
            </a:r>
            <a:r>
              <a:rPr lang="en-PH" sz="4000" i="1" dirty="0"/>
              <a:t>the gospel.</a:t>
            </a:r>
            <a:r>
              <a:rPr lang="en-PH" sz="4000" dirty="0"/>
              <a:t>”</a:t>
            </a:r>
          </a:p>
        </p:txBody>
      </p:sp>
    </p:spTree>
    <p:extLst>
      <p:ext uri="{BB962C8B-B14F-4D97-AF65-F5344CB8AC3E}">
        <p14:creationId xmlns:p14="http://schemas.microsoft.com/office/powerpoint/2010/main" val="20368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294</TotalTime>
  <Words>940</Words>
  <Application>Microsoft Office PowerPoint</Application>
  <PresentationFormat>On-screen Show (4:3)</PresentationFormat>
  <Paragraphs>76</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Arial Narrow</vt:lpstr>
      <vt:lpstr>Horizon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Marc Grande</cp:lastModifiedBy>
  <cp:revision>45</cp:revision>
  <dcterms:created xsi:type="dcterms:W3CDTF">2015-03-07T21:20:46Z</dcterms:created>
  <dcterms:modified xsi:type="dcterms:W3CDTF">2021-09-06T02:23:55Z</dcterms:modified>
</cp:coreProperties>
</file>