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713" r:id="rId1"/>
  </p:sldMasterIdLst>
  <p:sldIdLst>
    <p:sldId id="256" r:id="rId2"/>
    <p:sldId id="288" r:id="rId3"/>
    <p:sldId id="258" r:id="rId4"/>
    <p:sldId id="259" r:id="rId5"/>
    <p:sldId id="257" r:id="rId6"/>
    <p:sldId id="294" r:id="rId7"/>
    <p:sldId id="260" r:id="rId8"/>
    <p:sldId id="261" r:id="rId9"/>
    <p:sldId id="262" r:id="rId10"/>
    <p:sldId id="289" r:id="rId11"/>
    <p:sldId id="293" r:id="rId12"/>
    <p:sldId id="263" r:id="rId13"/>
    <p:sldId id="265" r:id="rId14"/>
    <p:sldId id="285" r:id="rId15"/>
    <p:sldId id="266" r:id="rId16"/>
    <p:sldId id="290" r:id="rId17"/>
    <p:sldId id="267" r:id="rId18"/>
    <p:sldId id="281" r:id="rId19"/>
    <p:sldId id="291" r:id="rId20"/>
    <p:sldId id="268" r:id="rId21"/>
    <p:sldId id="269" r:id="rId22"/>
    <p:sldId id="270" r:id="rId23"/>
    <p:sldId id="295" r:id="rId24"/>
    <p:sldId id="271" r:id="rId25"/>
    <p:sldId id="272" r:id="rId26"/>
    <p:sldId id="273" r:id="rId27"/>
    <p:sldId id="274" r:id="rId28"/>
    <p:sldId id="275" r:id="rId29"/>
    <p:sldId id="276" r:id="rId30"/>
    <p:sldId id="286" r:id="rId31"/>
    <p:sldId id="277" r:id="rId32"/>
    <p:sldId id="278" r:id="rId33"/>
    <p:sldId id="292" r:id="rId34"/>
    <p:sldId id="283" r:id="rId35"/>
    <p:sldId id="287" r:id="rId36"/>
    <p:sldId id="280" r:id="rId37"/>
    <p:sldId id="282" r:id="rId38"/>
    <p:sldId id="284" r:id="rId3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975" autoAdjust="0"/>
    <p:restoredTop sz="94660"/>
  </p:normalViewPr>
  <p:slideViewPr>
    <p:cSldViewPr snapToGrid="0">
      <p:cViewPr varScale="1">
        <p:scale>
          <a:sx n="77" d="100"/>
          <a:sy n="77" d="100"/>
        </p:scale>
        <p:origin x="96" y="85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8466" y="-8468"/>
            <a:ext cx="9169804" cy="6874935"/>
            <a:chOff x="-8466" y="-8468"/>
            <a:chExt cx="9169804" cy="6874935"/>
          </a:xfrm>
        </p:grpSpPr>
        <p:cxnSp>
          <p:nvCxnSpPr>
            <p:cNvPr id="17" name="Straight Connector 16"/>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9" name="Freeform 18"/>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Freeform 19"/>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1" name="Freeform 20"/>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21"/>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Freeform 22"/>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Freeform 23"/>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Freeform 24"/>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Freeform 2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5092801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6DFF08F-DC6B-4601-B491-B0F83F6DD2DA}" type="datetimeFigureOut">
              <a:rPr lang="en-US" smtClean="0"/>
              <a:pPr/>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39529571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6DFF08F-DC6B-4601-B491-B0F83F6DD2DA}" type="datetimeFigureOut">
              <a:rPr lang="en-US" smtClean="0"/>
              <a:pPr/>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68009147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6DFF08F-DC6B-4601-B491-B0F83F6DD2DA}" type="datetimeFigureOut">
              <a:rPr lang="en-US" smtClean="0"/>
              <a:pPr/>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198135375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6DFF08F-DC6B-4601-B491-B0F83F6DD2DA}" type="datetimeFigureOut">
              <a:rPr lang="en-US" smtClean="0"/>
              <a:pPr/>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73473653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6DFF08F-DC6B-4601-B491-B0F83F6DD2DA}" type="datetimeFigureOut">
              <a:rPr lang="en-US" smtClean="0"/>
              <a:pPr/>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57920672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96051160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37067149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392141125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26357535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en-US"/>
              <a:t>Click to edit Master title style</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186695835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66263354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39043439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404487409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Click to edit Master text styles</a:t>
            </a:r>
          </a:p>
        </p:txBody>
      </p:sp>
      <p:sp>
        <p:nvSpPr>
          <p:cNvPr id="5" name="Date Placeholder 4"/>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276723116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6DFF08F-DC6B-4601-B491-B0F83F6DD2DA}" type="datetimeFigureOut">
              <a:rPr lang="en-US" smtClean="0"/>
              <a:t>12/19/2021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t>‹#›</a:t>
            </a:fld>
            <a:endParaRPr lang="en-US" dirty="0"/>
          </a:p>
        </p:txBody>
      </p:sp>
    </p:spTree>
    <p:extLst>
      <p:ext uri="{BB962C8B-B14F-4D97-AF65-F5344CB8AC3E}">
        <p14:creationId xmlns:p14="http://schemas.microsoft.com/office/powerpoint/2010/main" val="14060061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69805" cy="6874935"/>
            <a:chOff x="-8467" y="-8468"/>
            <a:chExt cx="9169805"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96DFF08F-DC6B-4601-B491-B0F83F6DD2DA}" type="datetimeFigureOut">
              <a:rPr lang="en-US" smtClean="0"/>
              <a:pPr/>
              <a:t>12/19/2021</a:t>
            </a:fld>
            <a:endParaRPr lang="en-US" dirty="0"/>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4002187612"/>
      </p:ext>
    </p:extLst>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 id="2147483725" r:id="rId12"/>
    <p:sldLayoutId id="2147483726" r:id="rId13"/>
    <p:sldLayoutId id="2147483727" r:id="rId14"/>
    <p:sldLayoutId id="2147483728" r:id="rId15"/>
    <p:sldLayoutId id="214748372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54896630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C52296A-ECC1-4AD7-99D1-88F83B8255B2}"/>
              </a:ext>
            </a:extLst>
          </p:cNvPr>
          <p:cNvSpPr/>
          <p:nvPr/>
        </p:nvSpPr>
        <p:spPr>
          <a:xfrm>
            <a:off x="863123" y="403172"/>
            <a:ext cx="7216166" cy="5306581"/>
          </a:xfrm>
          <a:prstGeom prst="rect">
            <a:avLst/>
          </a:prstGeom>
        </p:spPr>
        <p:txBody>
          <a:bodyPr wrap="square">
            <a:spAutoFit/>
          </a:bodyPr>
          <a:lstStyle/>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Galatians 4:1-11</a:t>
            </a: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endParaRPr lang="en-US" sz="2400" b="1" dirty="0">
              <a:latin typeface="Arial" panose="020B0604020202020204" pitchFamily="34" charset="0"/>
              <a:ea typeface="Calibri" panose="020F0502020204030204" pitchFamily="34" charset="0"/>
              <a:cs typeface="Arial" panose="020B0604020202020204" pitchFamily="34" charset="0"/>
            </a:endParaRP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GOD SENT HIS SON:</a:t>
            </a:r>
            <a:endParaRPr lang="en-US" sz="4000" dirty="0">
              <a:latin typeface="Arial" panose="020B0604020202020204" pitchFamily="34" charset="0"/>
              <a:ea typeface="Calibri" panose="020F0502020204030204" pitchFamily="34" charset="0"/>
              <a:cs typeface="Arial" panose="020B0604020202020204" pitchFamily="34" charset="0"/>
            </a:endParaRPr>
          </a:p>
          <a:p>
            <a:pPr marL="257175" marR="64294" indent="-257175">
              <a:lnSpc>
                <a:spcPct val="107000"/>
              </a:lnSpc>
              <a:spcAft>
                <a:spcPts val="506"/>
              </a:spcAft>
              <a:buFont typeface="+mj-lt"/>
              <a:buAutoNum type="arabicPeriod"/>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 TO FULLY GRANT US FREEDOM/LIBERATION FROM BONDAGE</a:t>
            </a:r>
          </a:p>
          <a:p>
            <a:pPr marL="257175" marR="64294" indent="-257175">
              <a:lnSpc>
                <a:spcPct val="107000"/>
              </a:lnSpc>
              <a:spcAft>
                <a:spcPts val="506"/>
              </a:spcAft>
              <a:buFont typeface="+mj-lt"/>
              <a:buAutoNum type="arabicPeriod"/>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 TO REVEAL TO US THE FULLNESS OF HIMSELF</a:t>
            </a:r>
            <a:endParaRPr lang="en-US" sz="4000" dirty="0">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401901390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C52296A-ECC1-4AD7-99D1-88F83B8255B2}"/>
              </a:ext>
            </a:extLst>
          </p:cNvPr>
          <p:cNvSpPr/>
          <p:nvPr/>
        </p:nvSpPr>
        <p:spPr>
          <a:xfrm>
            <a:off x="1102289" y="1079576"/>
            <a:ext cx="6976999" cy="3401765"/>
          </a:xfrm>
          <a:prstGeom prst="rect">
            <a:avLst/>
          </a:prstGeom>
        </p:spPr>
        <p:txBody>
          <a:bodyPr wrap="square">
            <a:spAutoFit/>
          </a:bodyPr>
          <a:lstStyle/>
          <a:p>
            <a:pPr marL="742950" marR="64294" indent="-742950">
              <a:lnSpc>
                <a:spcPct val="107000"/>
              </a:lnSpc>
              <a:spcAft>
                <a:spcPts val="506"/>
              </a:spcAft>
              <a:buAutoNum type="arabicPeriod" startAt="3"/>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TO GIVE US FULL ADOPTION/SONSHIP</a:t>
            </a:r>
          </a:p>
          <a:p>
            <a:pPr marR="64294">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4.  TO RECEIVE OUR FULL ADORATION AND FAITHFUL DEVOTION</a:t>
            </a:r>
            <a:endParaRPr lang="en-US" sz="4000" dirty="0">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385832508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2D1960B-835D-4FB8-9B04-C0D3110300C4}"/>
              </a:ext>
            </a:extLst>
          </p:cNvPr>
          <p:cNvSpPr/>
          <p:nvPr/>
        </p:nvSpPr>
        <p:spPr>
          <a:xfrm>
            <a:off x="649479" y="384560"/>
            <a:ext cx="7921952" cy="1891736"/>
          </a:xfrm>
          <a:prstGeom prst="rect">
            <a:avLst/>
          </a:prstGeom>
        </p:spPr>
        <p:txBody>
          <a:bodyPr wrap="square">
            <a:spAutoFit/>
          </a:bodyPr>
          <a:lstStyle/>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3600" b="1" dirty="0">
                <a:latin typeface="Arial" panose="020B0604020202020204" pitchFamily="34" charset="0"/>
                <a:ea typeface="Calibri" panose="020F0502020204030204" pitchFamily="34" charset="0"/>
                <a:cs typeface="Arial" panose="020B0604020202020204" pitchFamily="34" charset="0"/>
              </a:rPr>
              <a:t>GOD SENT HIS SON:</a:t>
            </a:r>
          </a:p>
          <a:p>
            <a:pPr marL="257175" marR="64294" indent="-257175">
              <a:lnSpc>
                <a:spcPct val="107000"/>
              </a:lnSpc>
              <a:spcAft>
                <a:spcPts val="506"/>
              </a:spcAft>
              <a:buFont typeface="+mj-lt"/>
              <a:buAutoNum type="arabicPeriod"/>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3600" b="1" dirty="0">
                <a:latin typeface="Arial" panose="020B0604020202020204" pitchFamily="34" charset="0"/>
                <a:ea typeface="Calibri" panose="020F0502020204030204" pitchFamily="34" charset="0"/>
                <a:cs typeface="Arial" panose="020B0604020202020204" pitchFamily="34" charset="0"/>
              </a:rPr>
              <a:t> TO FULLY GRANT US FREEDOM FROM BONDAGE – (vv. 1-3). </a:t>
            </a:r>
          </a:p>
        </p:txBody>
      </p:sp>
      <p:sp>
        <p:nvSpPr>
          <p:cNvPr id="3" name="Rectangle 2">
            <a:extLst>
              <a:ext uri="{FF2B5EF4-FFF2-40B4-BE49-F238E27FC236}">
                <a16:creationId xmlns:a16="http://schemas.microsoft.com/office/drawing/2014/main" id="{44F7B2BE-999B-4AEA-98BC-C875930673AE}"/>
              </a:ext>
            </a:extLst>
          </p:cNvPr>
          <p:cNvSpPr/>
          <p:nvPr/>
        </p:nvSpPr>
        <p:spPr>
          <a:xfrm>
            <a:off x="649479" y="2810880"/>
            <a:ext cx="7845042" cy="3013197"/>
          </a:xfrm>
          <a:prstGeom prst="rect">
            <a:avLst/>
          </a:prstGeom>
        </p:spPr>
        <p:txBody>
          <a:bodyPr wrap="square">
            <a:spAutoFit/>
          </a:bodyPr>
          <a:lstStyle/>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3600" b="1" dirty="0">
                <a:latin typeface="Arial" panose="020B0604020202020204" pitchFamily="34" charset="0"/>
                <a:ea typeface="Calibri" panose="020F0502020204030204" pitchFamily="34" charset="0"/>
                <a:cs typeface="Arial" panose="020B0604020202020204" pitchFamily="34" charset="0"/>
              </a:rPr>
              <a:t>The Law and its requirements served as the "guardian" that disciplined the nation and prepared the people for the coming of Christ. </a:t>
            </a:r>
          </a:p>
        </p:txBody>
      </p:sp>
    </p:spTree>
    <p:extLst>
      <p:ext uri="{BB962C8B-B14F-4D97-AF65-F5344CB8AC3E}">
        <p14:creationId xmlns:p14="http://schemas.microsoft.com/office/powerpoint/2010/main" val="34272213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8E3DB40-40F2-4B7C-986A-DEAC5D825F8A}"/>
              </a:ext>
            </a:extLst>
          </p:cNvPr>
          <p:cNvSpPr/>
          <p:nvPr/>
        </p:nvSpPr>
        <p:spPr>
          <a:xfrm>
            <a:off x="846034" y="589660"/>
            <a:ext cx="7511754" cy="5180585"/>
          </a:xfrm>
          <a:prstGeom prst="rect">
            <a:avLst/>
          </a:prstGeom>
        </p:spPr>
        <p:txBody>
          <a:bodyPr wrap="square">
            <a:spAutoFit/>
          </a:bodyPr>
          <a:lstStyle/>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3800" b="1" dirty="0">
                <a:latin typeface="Arial" panose="020B0604020202020204" pitchFamily="34" charset="0"/>
                <a:ea typeface="Calibri" panose="020F0502020204030204" pitchFamily="34" charset="0"/>
                <a:cs typeface="Arial" panose="020B0604020202020204" pitchFamily="34" charset="0"/>
              </a:rPr>
              <a:t>Galatians 3:23-25</a:t>
            </a: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endParaRPr lang="en-US" sz="3800" b="1" dirty="0">
              <a:latin typeface="Arial" panose="020B0604020202020204" pitchFamily="34" charset="0"/>
              <a:ea typeface="Calibri" panose="020F0502020204030204" pitchFamily="34" charset="0"/>
              <a:cs typeface="Arial" panose="020B0604020202020204" pitchFamily="34" charset="0"/>
            </a:endParaRP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3800" b="1" dirty="0">
                <a:latin typeface="Arial" panose="020B0604020202020204" pitchFamily="34" charset="0"/>
                <a:ea typeface="Calibri" panose="020F0502020204030204" pitchFamily="34" charset="0"/>
                <a:cs typeface="Arial" panose="020B0604020202020204" pitchFamily="34" charset="0"/>
              </a:rPr>
              <a:t>Christ came - to liberate people from the bondage of sin, of self and human righteousness, of good works and man-made religion, of fear, of </a:t>
            </a:r>
            <a:r>
              <a:rPr lang="en-US" sz="3800" b="1" dirty="0" err="1">
                <a:latin typeface="Arial" panose="020B0604020202020204" pitchFamily="34" charset="0"/>
                <a:ea typeface="Calibri" panose="020F0502020204030204" pitchFamily="34" charset="0"/>
                <a:cs typeface="Arial" panose="020B0604020202020204" pitchFamily="34" charset="0"/>
              </a:rPr>
              <a:t>satan</a:t>
            </a:r>
            <a:r>
              <a:rPr lang="en-US" sz="3800" b="1" dirty="0">
                <a:latin typeface="Arial" panose="020B0604020202020204" pitchFamily="34" charset="0"/>
                <a:ea typeface="Calibri" panose="020F0502020204030204" pitchFamily="34" charset="0"/>
                <a:cs typeface="Arial" panose="020B0604020202020204" pitchFamily="34" charset="0"/>
              </a:rPr>
              <a:t> and of death. </a:t>
            </a:r>
          </a:p>
        </p:txBody>
      </p:sp>
    </p:spTree>
    <p:extLst>
      <p:ext uri="{BB962C8B-B14F-4D97-AF65-F5344CB8AC3E}">
        <p14:creationId xmlns:p14="http://schemas.microsoft.com/office/powerpoint/2010/main" val="34444586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8E3DB40-40F2-4B7C-986A-DEAC5D825F8A}"/>
              </a:ext>
            </a:extLst>
          </p:cNvPr>
          <p:cNvSpPr/>
          <p:nvPr/>
        </p:nvSpPr>
        <p:spPr>
          <a:xfrm>
            <a:off x="846033" y="589660"/>
            <a:ext cx="7204105" cy="5598136"/>
          </a:xfrm>
          <a:prstGeom prst="rect">
            <a:avLst/>
          </a:prstGeom>
        </p:spPr>
        <p:txBody>
          <a:bodyPr wrap="square">
            <a:spAutoFit/>
          </a:bodyPr>
          <a:lstStyle/>
          <a:p>
            <a:pPr marL="64294" marR="64294" indent="135255" algn="ctr">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400" b="1" dirty="0">
                <a:latin typeface="Arial" panose="020B0604020202020204" pitchFamily="34" charset="0"/>
                <a:ea typeface="Calibri" panose="020F0502020204030204" pitchFamily="34" charset="0"/>
                <a:cs typeface="Arial" panose="020B0604020202020204" pitchFamily="34" charset="0"/>
              </a:rPr>
              <a:t>HOPE SPRANG UP IN JESUS, GLORIOUS SPIRITUAL FREEDOM HAS WON!</a:t>
            </a:r>
          </a:p>
          <a:p>
            <a:pPr marL="64294" marR="64294" indent="135255" algn="ctr">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endParaRPr lang="en-US" sz="1200" b="1" dirty="0">
              <a:latin typeface="Arial" panose="020B0604020202020204" pitchFamily="34" charset="0"/>
              <a:ea typeface="Calibri" panose="020F0502020204030204" pitchFamily="34" charset="0"/>
              <a:cs typeface="Arial" panose="020B0604020202020204" pitchFamily="34" charset="0"/>
            </a:endParaRPr>
          </a:p>
          <a:p>
            <a:pPr marL="64294" marR="64294" indent="135255" algn="ctr">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400" b="1" dirty="0">
                <a:latin typeface="Arial" panose="020B0604020202020204" pitchFamily="34" charset="0"/>
                <a:ea typeface="Calibri" panose="020F0502020204030204" pitchFamily="34" charset="0"/>
                <a:cs typeface="Arial" panose="020B0604020202020204" pitchFamily="34" charset="0"/>
              </a:rPr>
              <a:t>Isaiah 9:2-7; </a:t>
            </a:r>
          </a:p>
          <a:p>
            <a:pPr marL="64294" marR="64294" indent="135255" algn="ctr">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400" b="1" dirty="0">
                <a:latin typeface="Arial" panose="020B0604020202020204" pitchFamily="34" charset="0"/>
                <a:ea typeface="Calibri" panose="020F0502020204030204" pitchFamily="34" charset="0"/>
                <a:cs typeface="Arial" panose="020B0604020202020204" pitchFamily="34" charset="0"/>
              </a:rPr>
              <a:t>Galatians 5:1; </a:t>
            </a:r>
          </a:p>
          <a:p>
            <a:pPr marL="64294" marR="64294" indent="135255" algn="ctr">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400" b="1" dirty="0">
                <a:latin typeface="Arial" panose="020B0604020202020204" pitchFamily="34" charset="0"/>
                <a:ea typeface="Calibri" panose="020F0502020204030204" pitchFamily="34" charset="0"/>
                <a:cs typeface="Arial" panose="020B0604020202020204" pitchFamily="34" charset="0"/>
              </a:rPr>
              <a:t>Romans 8:1-2</a:t>
            </a:r>
          </a:p>
        </p:txBody>
      </p:sp>
    </p:spTree>
    <p:extLst>
      <p:ext uri="{BB962C8B-B14F-4D97-AF65-F5344CB8AC3E}">
        <p14:creationId xmlns:p14="http://schemas.microsoft.com/office/powerpoint/2010/main" val="27328641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
                                            <p:txEl>
                                              <p:pRg st="3" end="3"/>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2">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766C74D6-ECC3-480C-B1E4-0F8DA41FE6D2}"/>
              </a:ext>
            </a:extLst>
          </p:cNvPr>
          <p:cNvSpPr/>
          <p:nvPr/>
        </p:nvSpPr>
        <p:spPr>
          <a:xfrm>
            <a:off x="743484" y="376015"/>
            <a:ext cx="7904860" cy="2097305"/>
          </a:xfrm>
          <a:prstGeom prst="rect">
            <a:avLst/>
          </a:prstGeom>
        </p:spPr>
        <p:txBody>
          <a:bodyPr wrap="square">
            <a:spAutoFit/>
          </a:bodyPr>
          <a:lstStyle/>
          <a:p>
            <a:pPr>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GOD SENT HIS SON:</a:t>
            </a:r>
          </a:p>
          <a:p>
            <a:pPr>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2.  TO REVEAL US THE FULLNESS OF HIMSELF </a:t>
            </a:r>
            <a:r>
              <a:rPr lang="en-US" sz="4000" dirty="0">
                <a:latin typeface="Arial" panose="020B0604020202020204" pitchFamily="34" charset="0"/>
                <a:ea typeface="Calibri" panose="020F0502020204030204" pitchFamily="34" charset="0"/>
                <a:cs typeface="Arial" panose="020B0604020202020204" pitchFamily="34" charset="0"/>
              </a:rPr>
              <a:t>– </a:t>
            </a:r>
            <a:r>
              <a:rPr lang="en-US" sz="4000" b="1" dirty="0">
                <a:latin typeface="Arial" panose="020B0604020202020204" pitchFamily="34" charset="0"/>
                <a:ea typeface="Calibri" panose="020F0502020204030204" pitchFamily="34" charset="0"/>
                <a:cs typeface="Arial" panose="020B0604020202020204" pitchFamily="34" charset="0"/>
              </a:rPr>
              <a:t>(v.4)</a:t>
            </a:r>
          </a:p>
        </p:txBody>
      </p:sp>
      <p:sp>
        <p:nvSpPr>
          <p:cNvPr id="3" name="Rectangle 2">
            <a:extLst>
              <a:ext uri="{FF2B5EF4-FFF2-40B4-BE49-F238E27FC236}">
                <a16:creationId xmlns:a16="http://schemas.microsoft.com/office/drawing/2014/main" id="{427676B3-295F-4A36-A704-2A0D7AB16E64}"/>
              </a:ext>
            </a:extLst>
          </p:cNvPr>
          <p:cNvSpPr/>
          <p:nvPr/>
        </p:nvSpPr>
        <p:spPr>
          <a:xfrm>
            <a:off x="743484" y="3042304"/>
            <a:ext cx="7904860" cy="2554545"/>
          </a:xfrm>
          <a:prstGeom prst="rect">
            <a:avLst/>
          </a:prstGeom>
        </p:spPr>
        <p:txBody>
          <a:bodyPr wrap="square">
            <a:spAutoFit/>
          </a:bodyPr>
          <a:lstStyle/>
          <a:p>
            <a:r>
              <a:rPr lang="en-US" sz="4000" b="1" dirty="0">
                <a:latin typeface="Arial" panose="020B0604020202020204" pitchFamily="34" charset="0"/>
                <a:ea typeface="Calibri" panose="020F0502020204030204" pitchFamily="34" charset="0"/>
                <a:cs typeface="Arial" panose="020B0604020202020204" pitchFamily="34" charset="0"/>
              </a:rPr>
              <a:t>“the fullness of the time”- refers to the time when the world was providentially ready for the birth of the Savior. </a:t>
            </a:r>
            <a:endParaRPr lang="en-US" sz="40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2727778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9DB259C4-1FBA-4267-99F7-7D98F58B62A2}"/>
              </a:ext>
            </a:extLst>
          </p:cNvPr>
          <p:cNvSpPr/>
          <p:nvPr/>
        </p:nvSpPr>
        <p:spPr>
          <a:xfrm>
            <a:off x="1102290" y="814192"/>
            <a:ext cx="7440462" cy="4783169"/>
          </a:xfrm>
          <a:prstGeom prst="rect">
            <a:avLst/>
          </a:prstGeom>
        </p:spPr>
        <p:txBody>
          <a:bodyPr wrap="square">
            <a:spAutoFit/>
          </a:bodyPr>
          <a:lstStyle/>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Jesus Christ  is the embodiment of God’s full revelation to man (Rev. 1:8; 22:12-13).  </a:t>
            </a: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endParaRPr lang="en-US" sz="4000" b="1" dirty="0">
              <a:latin typeface="Arial" panose="020B0604020202020204" pitchFamily="34" charset="0"/>
              <a:ea typeface="Calibri" panose="020F0502020204030204" pitchFamily="34" charset="0"/>
              <a:cs typeface="Arial" panose="020B0604020202020204" pitchFamily="34" charset="0"/>
            </a:endParaRP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He is God’s final Word (Hebrews 1:1-3).</a:t>
            </a:r>
          </a:p>
        </p:txBody>
      </p:sp>
    </p:spTree>
    <p:extLst>
      <p:ext uri="{BB962C8B-B14F-4D97-AF65-F5344CB8AC3E}">
        <p14:creationId xmlns:p14="http://schemas.microsoft.com/office/powerpoint/2010/main" val="760197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31DC84E8-F283-4F4A-BF49-CC06FC6A7418}"/>
              </a:ext>
            </a:extLst>
          </p:cNvPr>
          <p:cNvSpPr/>
          <p:nvPr/>
        </p:nvSpPr>
        <p:spPr>
          <a:xfrm>
            <a:off x="854579" y="743483"/>
            <a:ext cx="7451933" cy="5570051"/>
          </a:xfrm>
          <a:prstGeom prst="rect">
            <a:avLst/>
          </a:prstGeom>
        </p:spPr>
        <p:txBody>
          <a:bodyPr wrap="square">
            <a:spAutoFit/>
          </a:bodyPr>
          <a:lstStyle/>
          <a:p>
            <a:pPr marR="270986">
              <a:lnSpc>
                <a:spcPct val="107000"/>
              </a:lnSpc>
              <a:spcAft>
                <a:spcPts val="506"/>
              </a:spcAft>
              <a:tabLst>
                <a:tab pos="0" algn="l"/>
              </a:tabLst>
            </a:pPr>
            <a:r>
              <a:rPr lang="en-US" sz="4000" b="1" dirty="0">
                <a:latin typeface="Arial" panose="020B0604020202020204" pitchFamily="34" charset="0"/>
                <a:ea typeface="Calibri" panose="020F0502020204030204" pitchFamily="34" charset="0"/>
                <a:cs typeface="Arial" panose="020B0604020202020204" pitchFamily="34" charset="0"/>
              </a:rPr>
              <a:t>Christ's birth at Bethlehem, was a divine appointment! He is the fullness of God.  </a:t>
            </a:r>
          </a:p>
          <a:p>
            <a:pPr marR="270986">
              <a:lnSpc>
                <a:spcPct val="107000"/>
              </a:lnSpc>
              <a:spcAft>
                <a:spcPts val="506"/>
              </a:spcAft>
              <a:tabLst>
                <a:tab pos="0" algn="l"/>
              </a:tabLst>
            </a:pPr>
            <a:endParaRPr lang="en-US" sz="4000" b="1" dirty="0">
              <a:latin typeface="Arial" panose="020B0604020202020204" pitchFamily="34" charset="0"/>
              <a:ea typeface="Calibri" panose="020F0502020204030204" pitchFamily="34" charset="0"/>
              <a:cs typeface="Arial" panose="020B0604020202020204" pitchFamily="34" charset="0"/>
            </a:endParaRPr>
          </a:p>
          <a:p>
            <a:pPr marR="270986">
              <a:lnSpc>
                <a:spcPct val="107000"/>
              </a:lnSpc>
              <a:spcAft>
                <a:spcPts val="506"/>
              </a:spcAft>
              <a:tabLst>
                <a:tab pos="0" algn="l"/>
              </a:tabLst>
            </a:pPr>
            <a:r>
              <a:rPr lang="en-US" sz="4000" b="1" dirty="0">
                <a:latin typeface="Arial" panose="020B0604020202020204" pitchFamily="34" charset="0"/>
                <a:ea typeface="Calibri" panose="020F0502020204030204" pitchFamily="34" charset="0"/>
                <a:cs typeface="Arial" panose="020B0604020202020204" pitchFamily="34" charset="0"/>
              </a:rPr>
              <a:t>IN HIM THE PROMISES OF GOD WERE FULFILLED!</a:t>
            </a:r>
          </a:p>
          <a:p>
            <a:pPr marR="270986">
              <a:lnSpc>
                <a:spcPct val="107000"/>
              </a:lnSpc>
              <a:spcAft>
                <a:spcPts val="506"/>
              </a:spcAft>
              <a:tabLst>
                <a:tab pos="0" algn="l"/>
              </a:tabLst>
            </a:pPr>
            <a:endParaRPr lang="en-US" sz="4000" b="1" dirty="0">
              <a:latin typeface="Arial" panose="020B0604020202020204" pitchFamily="34" charset="0"/>
              <a:ea typeface="Calibri" panose="020F0502020204030204" pitchFamily="34" charset="0"/>
              <a:cs typeface="Arial" panose="020B0604020202020204" pitchFamily="34" charset="0"/>
            </a:endParaRPr>
          </a:p>
          <a:p>
            <a:pPr marR="270986">
              <a:lnSpc>
                <a:spcPct val="107000"/>
              </a:lnSpc>
              <a:spcAft>
                <a:spcPts val="506"/>
              </a:spcAft>
              <a:tabLst>
                <a:tab pos="0" algn="l"/>
              </a:tabLst>
            </a:pPr>
            <a:r>
              <a:rPr lang="en-US" sz="4000" b="1" dirty="0">
                <a:latin typeface="Arial" panose="020B0604020202020204" pitchFamily="34" charset="0"/>
                <a:ea typeface="Calibri" panose="020F0502020204030204" pitchFamily="34" charset="0"/>
                <a:cs typeface="Arial" panose="020B0604020202020204" pitchFamily="34" charset="0"/>
              </a:rPr>
              <a:t>John 1:14, 16; 2 Cor 1:20</a:t>
            </a:r>
          </a:p>
        </p:txBody>
      </p:sp>
    </p:spTree>
    <p:extLst>
      <p:ext uri="{BB962C8B-B14F-4D97-AF65-F5344CB8AC3E}">
        <p14:creationId xmlns:p14="http://schemas.microsoft.com/office/powerpoint/2010/main" val="197554779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
                                            <p:txEl>
                                              <p:pRg st="2" end="2"/>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2">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83E82409-5790-4DD0-9E3E-DDB29EF7C29B}"/>
              </a:ext>
            </a:extLst>
          </p:cNvPr>
          <p:cNvSpPr/>
          <p:nvPr/>
        </p:nvSpPr>
        <p:spPr>
          <a:xfrm>
            <a:off x="1127342" y="1252603"/>
            <a:ext cx="6563639" cy="3462138"/>
          </a:xfrm>
          <a:prstGeom prst="rect">
            <a:avLst/>
          </a:prstGeom>
        </p:spPr>
        <p:txBody>
          <a:bodyPr wrap="square">
            <a:spAutoFit/>
          </a:bodyPr>
          <a:lstStyle/>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From the fullness of His GRACE God </a:t>
            </a:r>
            <a:r>
              <a:rPr lang="en-US" sz="4000" b="1" i="1" dirty="0">
                <a:latin typeface="Arial" panose="020B0604020202020204" pitchFamily="34" charset="0"/>
                <a:ea typeface="Calibri" panose="020F0502020204030204" pitchFamily="34" charset="0"/>
                <a:cs typeface="Arial" panose="020B0604020202020204" pitchFamily="34" charset="0"/>
              </a:rPr>
              <a:t>"sent." </a:t>
            </a: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endParaRPr lang="en-US" sz="4000" b="1" dirty="0">
              <a:latin typeface="Arial" panose="020B0604020202020204" pitchFamily="34" charset="0"/>
              <a:ea typeface="Calibri" panose="020F0502020204030204" pitchFamily="34" charset="0"/>
              <a:cs typeface="Arial" panose="020B0604020202020204" pitchFamily="34" charset="0"/>
            </a:endParaRP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From the fullness of His LOVE He </a:t>
            </a:r>
            <a:r>
              <a:rPr lang="en-US" sz="4000" b="1" i="1" dirty="0">
                <a:latin typeface="Arial" panose="020B0604020202020204" pitchFamily="34" charset="0"/>
                <a:ea typeface="Calibri" panose="020F0502020204030204" pitchFamily="34" charset="0"/>
                <a:cs typeface="Arial" panose="020B0604020202020204" pitchFamily="34" charset="0"/>
              </a:rPr>
              <a:t>"sent His Son." </a:t>
            </a:r>
          </a:p>
        </p:txBody>
      </p:sp>
    </p:spTree>
    <p:extLst>
      <p:ext uri="{BB962C8B-B14F-4D97-AF65-F5344CB8AC3E}">
        <p14:creationId xmlns:p14="http://schemas.microsoft.com/office/powerpoint/2010/main" val="389683031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83E82409-5790-4DD0-9E3E-DDB29EF7C29B}"/>
              </a:ext>
            </a:extLst>
          </p:cNvPr>
          <p:cNvSpPr/>
          <p:nvPr/>
        </p:nvSpPr>
        <p:spPr>
          <a:xfrm>
            <a:off x="1015662" y="1010862"/>
            <a:ext cx="6988469" cy="3734227"/>
          </a:xfrm>
          <a:prstGeom prst="rect">
            <a:avLst/>
          </a:prstGeom>
        </p:spPr>
        <p:txBody>
          <a:bodyPr wrap="square">
            <a:spAutoFit/>
          </a:bodyPr>
          <a:lstStyle/>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3600" b="1" dirty="0">
                <a:latin typeface="Arial" panose="020B0604020202020204" pitchFamily="34" charset="0"/>
                <a:ea typeface="Calibri" panose="020F0502020204030204" pitchFamily="34" charset="0"/>
                <a:cs typeface="Arial" panose="020B0604020202020204" pitchFamily="34" charset="0"/>
              </a:rPr>
              <a:t>In the fullness of HUMILITY </a:t>
            </a:r>
            <a:r>
              <a:rPr lang="en-US" sz="3600" b="1" i="1" dirty="0">
                <a:latin typeface="Arial" panose="020B0604020202020204" pitchFamily="34" charset="0"/>
                <a:ea typeface="Calibri" panose="020F0502020204030204" pitchFamily="34" charset="0"/>
                <a:cs typeface="Arial" panose="020B0604020202020204" pitchFamily="34" charset="0"/>
              </a:rPr>
              <a:t>“He sent Him…”</a:t>
            </a:r>
          </a:p>
          <a:p>
            <a:pPr marL="542449" marR="270986" indent="-200025">
              <a:lnSpc>
                <a:spcPct val="107000"/>
              </a:lnSpc>
              <a:spcAft>
                <a:spcPts val="506"/>
              </a:spcAft>
              <a:tabLst>
                <a:tab pos="0" algn="l"/>
              </a:tabLst>
            </a:pPr>
            <a:r>
              <a:rPr lang="en-US" sz="3600" b="1" dirty="0">
                <a:latin typeface="Arial" panose="020B0604020202020204" pitchFamily="34" charset="0"/>
                <a:ea typeface="Calibri" panose="020F0502020204030204" pitchFamily="34" charset="0"/>
                <a:cs typeface="Arial" panose="020B0604020202020204" pitchFamily="34" charset="0"/>
              </a:rPr>
              <a:t>(1)	</a:t>
            </a:r>
            <a:r>
              <a:rPr lang="en-US" sz="3600" b="1" i="1" dirty="0">
                <a:latin typeface="Arial" panose="020B0604020202020204" pitchFamily="34" charset="0"/>
                <a:ea typeface="Calibri" panose="020F0502020204030204" pitchFamily="34" charset="0"/>
                <a:cs typeface="Arial" panose="020B0604020202020204" pitchFamily="34" charset="0"/>
              </a:rPr>
              <a:t>“…born of a woman"</a:t>
            </a:r>
          </a:p>
          <a:p>
            <a:pPr marL="899636" marR="270986" indent="-557213">
              <a:lnSpc>
                <a:spcPct val="107000"/>
              </a:lnSpc>
              <a:buAutoNum type="arabicParenBoth" startAt="2"/>
              <a:tabLst>
                <a:tab pos="0" algn="l"/>
              </a:tabLst>
            </a:pPr>
            <a:r>
              <a:rPr lang="en-US" sz="3600" b="1" i="1" dirty="0">
                <a:latin typeface="Arial" panose="020B0604020202020204" pitchFamily="34" charset="0"/>
                <a:ea typeface="Calibri" panose="020F0502020204030204" pitchFamily="34" charset="0"/>
                <a:cs typeface="Arial" panose="020B0604020202020204" pitchFamily="34" charset="0"/>
              </a:rPr>
              <a:t>“…under the law”</a:t>
            </a:r>
          </a:p>
          <a:p>
            <a:pPr marL="342424" marR="270986">
              <a:lnSpc>
                <a:spcPct val="107000"/>
              </a:lnSpc>
              <a:tabLst>
                <a:tab pos="0" algn="l"/>
              </a:tabLst>
            </a:pPr>
            <a:endParaRPr lang="en-US" sz="3600" b="1" dirty="0">
              <a:latin typeface="Arial" panose="020B0604020202020204" pitchFamily="34" charset="0"/>
              <a:ea typeface="Calibri" panose="020F0502020204030204" pitchFamily="34" charset="0"/>
              <a:cs typeface="Arial" panose="020B0604020202020204" pitchFamily="34" charset="0"/>
            </a:endParaRPr>
          </a:p>
          <a:p>
            <a:pPr marL="342424" marR="270986">
              <a:lnSpc>
                <a:spcPct val="107000"/>
              </a:lnSpc>
              <a:tabLst>
                <a:tab pos="0" algn="l"/>
              </a:tabLst>
            </a:pPr>
            <a:r>
              <a:rPr lang="en-US" sz="3600" b="1" dirty="0">
                <a:latin typeface="Arial" panose="020B0604020202020204" pitchFamily="34" charset="0"/>
                <a:ea typeface="Calibri" panose="020F0502020204030204" pitchFamily="34" charset="0"/>
                <a:cs typeface="Arial" panose="020B0604020202020204" pitchFamily="34" charset="0"/>
              </a:rPr>
              <a:t>Philippians 2:6-8</a:t>
            </a:r>
          </a:p>
        </p:txBody>
      </p:sp>
    </p:spTree>
    <p:extLst>
      <p:ext uri="{BB962C8B-B14F-4D97-AF65-F5344CB8AC3E}">
        <p14:creationId xmlns:p14="http://schemas.microsoft.com/office/powerpoint/2010/main" val="27005716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53C97C77-E5A9-481A-9EA2-E6B7168635B9}"/>
              </a:ext>
            </a:extLst>
          </p:cNvPr>
          <p:cNvSpPr/>
          <p:nvPr/>
        </p:nvSpPr>
        <p:spPr>
          <a:xfrm>
            <a:off x="782236" y="1946142"/>
            <a:ext cx="7742488" cy="2213170"/>
          </a:xfrm>
          <a:prstGeom prst="rect">
            <a:avLst/>
          </a:prstGeom>
        </p:spPr>
        <p:txBody>
          <a:bodyPr wrap="square">
            <a:spAutoFit/>
          </a:bodyPr>
          <a:lstStyle/>
          <a:p>
            <a:pPr algn="ctr">
              <a:lnSpc>
                <a:spcPct val="107000"/>
              </a:lnSpc>
            </a:pPr>
            <a:r>
              <a:rPr lang="en-US" sz="4400" b="1" dirty="0">
                <a:latin typeface="Arial" panose="020B0604020202020204" pitchFamily="34" charset="0"/>
                <a:ea typeface="Calibri" panose="020F0502020204030204" pitchFamily="34" charset="0"/>
                <a:cs typeface="Arial" panose="020B0604020202020204" pitchFamily="34" charset="0"/>
              </a:rPr>
              <a:t>FULLNESS IN CHRIST!</a:t>
            </a:r>
          </a:p>
          <a:p>
            <a:pPr algn="ctr">
              <a:lnSpc>
                <a:spcPct val="107000"/>
              </a:lnSpc>
            </a:pPr>
            <a:r>
              <a:rPr lang="en-US" sz="4400" b="1" dirty="0">
                <a:latin typeface="Arial" panose="020B0604020202020204" pitchFamily="34" charset="0"/>
                <a:ea typeface="Calibri" panose="020F0502020204030204" pitchFamily="34" charset="0"/>
                <a:cs typeface="Arial" panose="020B0604020202020204" pitchFamily="34" charset="0"/>
              </a:rPr>
              <a:t> </a:t>
            </a:r>
          </a:p>
          <a:p>
            <a:pPr algn="ctr">
              <a:lnSpc>
                <a:spcPct val="107000"/>
              </a:lnSpc>
            </a:pPr>
            <a:r>
              <a:rPr lang="en-US" sz="4400" b="1" dirty="0">
                <a:latin typeface="Arial" panose="020B0604020202020204" pitchFamily="34" charset="0"/>
                <a:ea typeface="Calibri" panose="020F0502020204030204" pitchFamily="34" charset="0"/>
                <a:cs typeface="Arial" panose="020B0604020202020204" pitchFamily="34" charset="0"/>
              </a:rPr>
              <a:t>Galatians 4:1-11</a:t>
            </a:r>
            <a:endParaRPr lang="en-US" sz="4000" b="1" dirty="0">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303622050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52E65467-FBFD-4FC4-A156-9647491848A2}"/>
              </a:ext>
            </a:extLst>
          </p:cNvPr>
          <p:cNvSpPr/>
          <p:nvPr/>
        </p:nvSpPr>
        <p:spPr>
          <a:xfrm>
            <a:off x="854580" y="555477"/>
            <a:ext cx="7238288" cy="4401205"/>
          </a:xfrm>
          <a:prstGeom prst="rect">
            <a:avLst/>
          </a:prstGeom>
        </p:spPr>
        <p:txBody>
          <a:bodyPr wrap="square">
            <a:spAutoFit/>
          </a:bodyPr>
          <a:lstStyle/>
          <a:p>
            <a:r>
              <a:rPr lang="en-US" sz="4000" b="1" dirty="0">
                <a:latin typeface="Arial" panose="020B0604020202020204" pitchFamily="34" charset="0"/>
                <a:ea typeface="Calibri" panose="020F0502020204030204" pitchFamily="34" charset="0"/>
                <a:cs typeface="Arial" panose="020B0604020202020204" pitchFamily="34" charset="0"/>
              </a:rPr>
              <a:t>He is the rightful heir to the throne of God, and His dominion is from everlasting to  everlasting!</a:t>
            </a:r>
          </a:p>
          <a:p>
            <a:endParaRPr lang="en-US" sz="4000" b="1" dirty="0">
              <a:latin typeface="Arial" panose="020B0604020202020204" pitchFamily="34" charset="0"/>
              <a:cs typeface="Arial" panose="020B0604020202020204" pitchFamily="34" charset="0"/>
            </a:endParaRPr>
          </a:p>
          <a:p>
            <a:r>
              <a:rPr lang="en-US" sz="4000" b="1" dirty="0">
                <a:latin typeface="Arial" panose="020B0604020202020204" pitchFamily="34" charset="0"/>
                <a:cs typeface="Arial" panose="020B0604020202020204" pitchFamily="34" charset="0"/>
              </a:rPr>
              <a:t>Isaiah 7:14; 9:6</a:t>
            </a:r>
          </a:p>
          <a:p>
            <a:r>
              <a:rPr lang="en-US" sz="4000" b="1" dirty="0">
                <a:latin typeface="Arial" panose="020B0604020202020204" pitchFamily="34" charset="0"/>
                <a:cs typeface="Arial" panose="020B0604020202020204" pitchFamily="34" charset="0"/>
              </a:rPr>
              <a:t>Matt 1:1, 20-23</a:t>
            </a:r>
          </a:p>
        </p:txBody>
      </p:sp>
    </p:spTree>
    <p:extLst>
      <p:ext uri="{BB962C8B-B14F-4D97-AF65-F5344CB8AC3E}">
        <p14:creationId xmlns:p14="http://schemas.microsoft.com/office/powerpoint/2010/main" val="58309214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048A9E8-F4DB-4CCD-B135-04CC448EDBBB}"/>
              </a:ext>
            </a:extLst>
          </p:cNvPr>
          <p:cNvSpPr/>
          <p:nvPr/>
        </p:nvSpPr>
        <p:spPr>
          <a:xfrm>
            <a:off x="794759" y="649481"/>
            <a:ext cx="7486116" cy="5538247"/>
          </a:xfrm>
          <a:prstGeom prst="rect">
            <a:avLst/>
          </a:prstGeom>
        </p:spPr>
        <p:txBody>
          <a:bodyPr wrap="square">
            <a:spAutoFit/>
          </a:bodyPr>
          <a:lstStyle/>
          <a:p>
            <a:pPr indent="92869">
              <a:lnSpc>
                <a:spcPct val="107000"/>
              </a:lnSpc>
              <a:spcAft>
                <a:spcPts val="600"/>
              </a:spcAft>
            </a:pPr>
            <a:r>
              <a:rPr lang="en-US" sz="3600" b="1" dirty="0">
                <a:latin typeface="Arial" panose="020B0604020202020204" pitchFamily="34" charset="0"/>
                <a:ea typeface="Calibri" panose="020F0502020204030204" pitchFamily="34" charset="0"/>
                <a:cs typeface="Arial" panose="020B0604020202020204" pitchFamily="34" charset="0"/>
              </a:rPr>
              <a:t>Colossians 1:19</a:t>
            </a:r>
            <a:r>
              <a:rPr lang="en-US" sz="3600" dirty="0">
                <a:latin typeface="Arial" panose="020B0604020202020204" pitchFamily="34" charset="0"/>
                <a:ea typeface="Calibri" panose="020F0502020204030204" pitchFamily="34" charset="0"/>
                <a:cs typeface="Arial" panose="020B0604020202020204" pitchFamily="34" charset="0"/>
              </a:rPr>
              <a:t> – “</a:t>
            </a:r>
            <a:r>
              <a:rPr lang="en-US" sz="3600" i="1" dirty="0">
                <a:latin typeface="Arial" panose="020B0604020202020204" pitchFamily="34" charset="0"/>
                <a:ea typeface="Calibri" panose="020F0502020204030204" pitchFamily="34" charset="0"/>
                <a:cs typeface="Arial" panose="020B0604020202020204" pitchFamily="34" charset="0"/>
              </a:rPr>
              <a:t>It was the Father’s good pleasure for all the fullness to dwell in Him</a:t>
            </a:r>
            <a:r>
              <a:rPr lang="en-US" sz="3600" dirty="0">
                <a:latin typeface="Arial" panose="020B0604020202020204" pitchFamily="34" charset="0"/>
                <a:ea typeface="Calibri" panose="020F0502020204030204" pitchFamily="34" charset="0"/>
                <a:cs typeface="Arial" panose="020B0604020202020204" pitchFamily="34" charset="0"/>
              </a:rPr>
              <a:t>; </a:t>
            </a:r>
            <a:r>
              <a:rPr lang="en-US" sz="3600" b="1" dirty="0">
                <a:latin typeface="Arial" panose="020B0604020202020204" pitchFamily="34" charset="0"/>
                <a:ea typeface="Calibri" panose="020F0502020204030204" pitchFamily="34" charset="0"/>
                <a:cs typeface="Arial" panose="020B0604020202020204" pitchFamily="34" charset="0"/>
              </a:rPr>
              <a:t>2:9</a:t>
            </a:r>
            <a:r>
              <a:rPr lang="en-US" sz="3600" dirty="0">
                <a:latin typeface="Arial" panose="020B0604020202020204" pitchFamily="34" charset="0"/>
                <a:ea typeface="Calibri" panose="020F0502020204030204" pitchFamily="34" charset="0"/>
                <a:cs typeface="Arial" panose="020B0604020202020204" pitchFamily="34" charset="0"/>
              </a:rPr>
              <a:t> - </a:t>
            </a:r>
            <a:r>
              <a:rPr lang="en-US" sz="3600" i="1" dirty="0">
                <a:latin typeface="Arial" panose="020B0604020202020204" pitchFamily="34" charset="0"/>
                <a:ea typeface="Calibri" panose="020F0502020204030204" pitchFamily="34" charset="0"/>
                <a:cs typeface="Arial" panose="020B0604020202020204" pitchFamily="34" charset="0"/>
              </a:rPr>
              <a:t>For in Him all the fullness of Deity dwells in bodily form</a:t>
            </a:r>
            <a:r>
              <a:rPr lang="en-US" sz="3600" dirty="0">
                <a:latin typeface="Arial" panose="020B0604020202020204" pitchFamily="34" charset="0"/>
                <a:ea typeface="Calibri" panose="020F0502020204030204" pitchFamily="34" charset="0"/>
                <a:cs typeface="Arial" panose="020B0604020202020204" pitchFamily="34" charset="0"/>
              </a:rPr>
              <a:t>…”  </a:t>
            </a:r>
          </a:p>
          <a:p>
            <a:pPr indent="92869">
              <a:lnSpc>
                <a:spcPct val="107000"/>
              </a:lnSpc>
              <a:spcAft>
                <a:spcPts val="600"/>
              </a:spcAft>
            </a:pPr>
            <a:endParaRPr lang="en-US" sz="3600" b="1" dirty="0">
              <a:latin typeface="Arial" panose="020B0604020202020204" pitchFamily="34" charset="0"/>
              <a:ea typeface="Calibri" panose="020F0502020204030204" pitchFamily="34" charset="0"/>
              <a:cs typeface="Arial" panose="020B0604020202020204" pitchFamily="34" charset="0"/>
            </a:endParaRPr>
          </a:p>
          <a:p>
            <a:pPr indent="92869">
              <a:lnSpc>
                <a:spcPct val="107000"/>
              </a:lnSpc>
              <a:spcAft>
                <a:spcPts val="600"/>
              </a:spcAft>
            </a:pPr>
            <a:r>
              <a:rPr lang="en-US" sz="3600" b="1" dirty="0">
                <a:latin typeface="Arial" panose="020B0604020202020204" pitchFamily="34" charset="0"/>
                <a:ea typeface="Calibri" panose="020F0502020204030204" pitchFamily="34" charset="0"/>
                <a:cs typeface="Arial" panose="020B0604020202020204" pitchFamily="34" charset="0"/>
              </a:rPr>
              <a:t>John 3:35 – “</a:t>
            </a:r>
            <a:r>
              <a:rPr lang="en-US" sz="3600" i="1" dirty="0">
                <a:latin typeface="Arial" panose="020B0604020202020204" pitchFamily="34" charset="0"/>
                <a:ea typeface="Calibri" panose="020F0502020204030204" pitchFamily="34" charset="0"/>
                <a:cs typeface="Arial" panose="020B0604020202020204" pitchFamily="34" charset="0"/>
              </a:rPr>
              <a:t>The Father loves the Son and has given all things into His hand</a:t>
            </a:r>
            <a:r>
              <a:rPr lang="en-US" sz="3600" dirty="0">
                <a:latin typeface="Arial" panose="020B0604020202020204" pitchFamily="34" charset="0"/>
                <a:ea typeface="Calibri" panose="020F0502020204030204" pitchFamily="34" charset="0"/>
                <a:cs typeface="Arial" panose="020B0604020202020204" pitchFamily="34" charset="0"/>
              </a:rPr>
              <a:t>.”</a:t>
            </a:r>
          </a:p>
        </p:txBody>
      </p:sp>
    </p:spTree>
    <p:extLst>
      <p:ext uri="{BB962C8B-B14F-4D97-AF65-F5344CB8AC3E}">
        <p14:creationId xmlns:p14="http://schemas.microsoft.com/office/powerpoint/2010/main" val="296311727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3C77C23A-1833-4D8B-9EF9-9D194F97E46C}"/>
              </a:ext>
            </a:extLst>
          </p:cNvPr>
          <p:cNvSpPr/>
          <p:nvPr/>
        </p:nvSpPr>
        <p:spPr>
          <a:xfrm>
            <a:off x="974221" y="811850"/>
            <a:ext cx="7426295" cy="3996287"/>
          </a:xfrm>
          <a:prstGeom prst="rect">
            <a:avLst/>
          </a:prstGeom>
        </p:spPr>
        <p:txBody>
          <a:bodyPr wrap="square">
            <a:spAutoFit/>
          </a:bodyPr>
          <a:lstStyle/>
          <a:p>
            <a:pPr indent="342900">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Acts 4:12 – </a:t>
            </a:r>
            <a:r>
              <a:rPr lang="en-US" sz="4000" dirty="0">
                <a:latin typeface="Arial" panose="020B0604020202020204" pitchFamily="34" charset="0"/>
                <a:ea typeface="Calibri" panose="020F0502020204030204" pitchFamily="34" charset="0"/>
                <a:cs typeface="Arial" panose="020B0604020202020204" pitchFamily="34" charset="0"/>
              </a:rPr>
              <a:t>“</a:t>
            </a:r>
            <a:r>
              <a:rPr lang="en-US" sz="4000" i="1" dirty="0">
                <a:latin typeface="Arial" panose="020B0604020202020204" pitchFamily="34" charset="0"/>
                <a:ea typeface="Calibri" panose="020F0502020204030204" pitchFamily="34" charset="0"/>
                <a:cs typeface="Arial" panose="020B0604020202020204" pitchFamily="34" charset="0"/>
              </a:rPr>
              <a:t>There is salvation in no one else, for there is no other name under heaven that has been given among men by  which we must be saved.”</a:t>
            </a:r>
          </a:p>
        </p:txBody>
      </p:sp>
    </p:spTree>
    <p:extLst>
      <p:ext uri="{BB962C8B-B14F-4D97-AF65-F5344CB8AC3E}">
        <p14:creationId xmlns:p14="http://schemas.microsoft.com/office/powerpoint/2010/main" val="95455768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DAD37F48-11B3-4B5B-AD3D-7806AA7C74E1}"/>
              </a:ext>
            </a:extLst>
          </p:cNvPr>
          <p:cNvSpPr txBox="1"/>
          <p:nvPr/>
        </p:nvSpPr>
        <p:spPr>
          <a:xfrm>
            <a:off x="1215025" y="977030"/>
            <a:ext cx="6951945" cy="3996287"/>
          </a:xfrm>
          <a:prstGeom prst="rect">
            <a:avLst/>
          </a:prstGeom>
          <a:noFill/>
        </p:spPr>
        <p:txBody>
          <a:bodyPr wrap="square">
            <a:spAutoFit/>
          </a:bodyPr>
          <a:lstStyle/>
          <a:p>
            <a:pPr>
              <a:lnSpc>
                <a:spcPct val="107000"/>
              </a:lnSpc>
              <a:spcAft>
                <a:spcPts val="800"/>
              </a:spcAft>
            </a:pPr>
            <a:r>
              <a:rPr lang="en-US" sz="4000" b="1" dirty="0">
                <a:effectLst/>
                <a:latin typeface="Arial" panose="020B0604020202020204" pitchFamily="34" charset="0"/>
                <a:ea typeface="Calibri" panose="020F0502020204030204" pitchFamily="34" charset="0"/>
                <a:cs typeface="Arial" panose="020B0604020202020204" pitchFamily="34" charset="0"/>
              </a:rPr>
              <a:t>ANY INACCURATE UNDERSTANDING OF WHO JESUS IS, NO MATTER HOW FLATTERING IT MAY SOUND, IS DEMEANING AND BLASPHEMOUS.</a:t>
            </a:r>
            <a:endParaRPr lang="en-PH" sz="3600" dirty="0">
              <a:effectLst/>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80145072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0BF32194-91F2-457B-8870-9C810412C2F1}"/>
              </a:ext>
            </a:extLst>
          </p:cNvPr>
          <p:cNvSpPr/>
          <p:nvPr/>
        </p:nvSpPr>
        <p:spPr>
          <a:xfrm>
            <a:off x="880218" y="461473"/>
            <a:ext cx="7212650" cy="2554545"/>
          </a:xfrm>
          <a:prstGeom prst="rect">
            <a:avLst/>
          </a:prstGeom>
        </p:spPr>
        <p:txBody>
          <a:bodyPr wrap="square">
            <a:spAutoFit/>
          </a:bodyPr>
          <a:lstStyle/>
          <a:p>
            <a:r>
              <a:rPr lang="en-US" sz="4000" b="1" dirty="0">
                <a:latin typeface="Arial" panose="020B0604020202020204" pitchFamily="34" charset="0"/>
                <a:ea typeface="Calibri" panose="020F0502020204030204" pitchFamily="34" charset="0"/>
                <a:cs typeface="Arial" panose="020B0604020202020204" pitchFamily="34" charset="0"/>
              </a:rPr>
              <a:t>GOD SENT HIS SON:</a:t>
            </a:r>
          </a:p>
          <a:p>
            <a:r>
              <a:rPr lang="en-US" sz="4000" b="1" dirty="0">
                <a:latin typeface="Arial" panose="020B0604020202020204" pitchFamily="34" charset="0"/>
                <a:ea typeface="Calibri" panose="020F0502020204030204" pitchFamily="34" charset="0"/>
                <a:cs typeface="Arial" panose="020B0604020202020204" pitchFamily="34" charset="0"/>
              </a:rPr>
              <a:t>3. TO GIVE US FULL ADOPTION/ SONSHIP – </a:t>
            </a:r>
            <a:r>
              <a:rPr lang="en-US" sz="4000" b="1" i="1" dirty="0">
                <a:latin typeface="Arial" panose="020B0604020202020204" pitchFamily="34" charset="0"/>
                <a:ea typeface="Calibri" panose="020F0502020204030204" pitchFamily="34" charset="0"/>
                <a:cs typeface="Arial" panose="020B0604020202020204" pitchFamily="34" charset="0"/>
              </a:rPr>
              <a:t>(vvs.5-7) </a:t>
            </a:r>
            <a:endParaRPr lang="en-US" sz="4000" dirty="0">
              <a:latin typeface="Arial" panose="020B0604020202020204" pitchFamily="34" charset="0"/>
              <a:cs typeface="Arial" panose="020B0604020202020204" pitchFamily="34" charset="0"/>
            </a:endParaRPr>
          </a:p>
        </p:txBody>
      </p:sp>
      <p:sp>
        <p:nvSpPr>
          <p:cNvPr id="3" name="Rectangle 2">
            <a:extLst>
              <a:ext uri="{FF2B5EF4-FFF2-40B4-BE49-F238E27FC236}">
                <a16:creationId xmlns:a16="http://schemas.microsoft.com/office/drawing/2014/main" id="{17D7444C-5CCB-473E-A699-A55A08A2B77D}"/>
              </a:ext>
            </a:extLst>
          </p:cNvPr>
          <p:cNvSpPr/>
          <p:nvPr/>
        </p:nvSpPr>
        <p:spPr>
          <a:xfrm>
            <a:off x="880217" y="3572144"/>
            <a:ext cx="7212650" cy="2020361"/>
          </a:xfrm>
          <a:prstGeom prst="rect">
            <a:avLst/>
          </a:prstGeom>
        </p:spPr>
        <p:txBody>
          <a:bodyPr wrap="square">
            <a:spAutoFit/>
          </a:bodyPr>
          <a:lstStyle/>
          <a:p>
            <a:pPr indent="264319">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Under grace, the believer is a son of God with an adult standing in God's family.</a:t>
            </a:r>
          </a:p>
        </p:txBody>
      </p:sp>
    </p:spTree>
    <p:extLst>
      <p:ext uri="{BB962C8B-B14F-4D97-AF65-F5344CB8AC3E}">
        <p14:creationId xmlns:p14="http://schemas.microsoft.com/office/powerpoint/2010/main" val="26607987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EEAD827E-2CE6-463B-83F1-707C5ADF8CAF}"/>
              </a:ext>
            </a:extLst>
          </p:cNvPr>
          <p:cNvSpPr/>
          <p:nvPr/>
        </p:nvSpPr>
        <p:spPr>
          <a:xfrm>
            <a:off x="820397" y="487110"/>
            <a:ext cx="7699760" cy="5441811"/>
          </a:xfrm>
          <a:prstGeom prst="rect">
            <a:avLst/>
          </a:prstGeom>
        </p:spPr>
        <p:txBody>
          <a:bodyPr wrap="square">
            <a:spAutoFit/>
          </a:bodyPr>
          <a:lstStyle/>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One of our greatest blessings in the Christian experience is ADOPTION (Ephesians 1:5). </a:t>
            </a: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endParaRPr lang="en-US" sz="4000" b="1" dirty="0">
              <a:latin typeface="Arial" panose="020B0604020202020204" pitchFamily="34" charset="0"/>
              <a:ea typeface="Calibri" panose="020F0502020204030204" pitchFamily="34" charset="0"/>
              <a:cs typeface="Arial" panose="020B0604020202020204" pitchFamily="34" charset="0"/>
            </a:endParaRPr>
          </a:p>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By virtue of Christ’s life and work on the cross, we were </a:t>
            </a:r>
            <a:r>
              <a:rPr lang="en-US" sz="4000" b="1" i="1" dirty="0">
                <a:latin typeface="Arial" panose="020B0604020202020204" pitchFamily="34" charset="0"/>
                <a:ea typeface="Calibri" panose="020F0502020204030204" pitchFamily="34" charset="0"/>
                <a:cs typeface="Arial" panose="020B0604020202020204" pitchFamily="34" charset="0"/>
              </a:rPr>
              <a:t>"born again”</a:t>
            </a:r>
            <a:r>
              <a:rPr lang="en-US" sz="4000" b="1" dirty="0">
                <a:latin typeface="Arial" panose="020B0604020202020204" pitchFamily="34" charset="0"/>
                <a:ea typeface="Calibri" panose="020F0502020204030204" pitchFamily="34" charset="0"/>
                <a:cs typeface="Arial" panose="020B0604020202020204" pitchFamily="34" charset="0"/>
              </a:rPr>
              <a:t> into God’s family (John 3:3).</a:t>
            </a:r>
          </a:p>
        </p:txBody>
      </p:sp>
    </p:spTree>
    <p:extLst>
      <p:ext uri="{BB962C8B-B14F-4D97-AF65-F5344CB8AC3E}">
        <p14:creationId xmlns:p14="http://schemas.microsoft.com/office/powerpoint/2010/main" val="14969539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03F41B9-52C0-43DD-BA54-60F018408324}"/>
              </a:ext>
            </a:extLst>
          </p:cNvPr>
          <p:cNvSpPr/>
          <p:nvPr/>
        </p:nvSpPr>
        <p:spPr>
          <a:xfrm>
            <a:off x="914402" y="504203"/>
            <a:ext cx="7127193" cy="5016758"/>
          </a:xfrm>
          <a:prstGeom prst="rect">
            <a:avLst/>
          </a:prstGeom>
        </p:spPr>
        <p:txBody>
          <a:bodyPr wrap="square">
            <a:spAutoFit/>
          </a:bodyPr>
          <a:lstStyle/>
          <a:p>
            <a:r>
              <a:rPr lang="en-US" sz="4000" b="1" dirty="0">
                <a:latin typeface="Arial" panose="020B0604020202020204" pitchFamily="34" charset="0"/>
                <a:ea typeface="Calibri" panose="020F0502020204030204" pitchFamily="34" charset="0"/>
                <a:cs typeface="Arial" panose="020B0604020202020204" pitchFamily="34" charset="0"/>
              </a:rPr>
              <a:t>The Christian does not have to wait to begin enjoying the spiritual riches he has in Christ. </a:t>
            </a:r>
          </a:p>
          <a:p>
            <a:endParaRPr lang="en-US" sz="4000" b="1" dirty="0">
              <a:latin typeface="Arial" panose="020B0604020202020204" pitchFamily="34" charset="0"/>
              <a:ea typeface="Calibri" panose="020F0502020204030204" pitchFamily="34" charset="0"/>
              <a:cs typeface="Arial" panose="020B0604020202020204" pitchFamily="34" charset="0"/>
            </a:endParaRPr>
          </a:p>
          <a:p>
            <a:r>
              <a:rPr lang="en-US" sz="4000" b="1" i="1" dirty="0">
                <a:latin typeface="Arial" panose="020B0604020202020204" pitchFamily="34" charset="0"/>
                <a:ea typeface="Calibri" panose="020F0502020204030204" pitchFamily="34" charset="0"/>
                <a:cs typeface="Arial" panose="020B0604020202020204" pitchFamily="34" charset="0"/>
              </a:rPr>
              <a:t>"If a son, then an heir of God through Christ"</a:t>
            </a:r>
            <a:r>
              <a:rPr lang="en-US" sz="4000" b="1" dirty="0">
                <a:latin typeface="Arial" panose="020B0604020202020204" pitchFamily="34" charset="0"/>
                <a:ea typeface="Calibri" panose="020F0502020204030204" pitchFamily="34" charset="0"/>
                <a:cs typeface="Arial" panose="020B0604020202020204" pitchFamily="34" charset="0"/>
              </a:rPr>
              <a:t> (Galatians 4:7).</a:t>
            </a:r>
            <a:endParaRPr lang="en-US" sz="40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13342047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8D2F9B6C-F9F3-43A5-9485-4501ECF2E336}"/>
              </a:ext>
            </a:extLst>
          </p:cNvPr>
          <p:cNvSpPr/>
          <p:nvPr/>
        </p:nvSpPr>
        <p:spPr>
          <a:xfrm>
            <a:off x="957129" y="717847"/>
            <a:ext cx="7588665" cy="5384359"/>
          </a:xfrm>
          <a:prstGeom prst="rect">
            <a:avLst/>
          </a:prstGeom>
        </p:spPr>
        <p:txBody>
          <a:bodyPr wrap="square">
            <a:spAutoFit/>
          </a:bodyPr>
          <a:lstStyle/>
          <a:p>
            <a:pPr indent="264319">
              <a:lnSpc>
                <a:spcPct val="107000"/>
              </a:lnSpc>
              <a:spcAft>
                <a:spcPts val="600"/>
              </a:spcAft>
            </a:pPr>
            <a:r>
              <a:rPr lang="en-US" sz="3600" b="1" dirty="0">
                <a:latin typeface="Arial" panose="020B0604020202020204" pitchFamily="34" charset="0"/>
                <a:ea typeface="Calibri" panose="020F0502020204030204" pitchFamily="34" charset="0"/>
                <a:cs typeface="Arial" panose="020B0604020202020204" pitchFamily="34" charset="0"/>
              </a:rPr>
              <a:t>John 1:11-13</a:t>
            </a:r>
            <a:r>
              <a:rPr lang="en-US" sz="3600" dirty="0">
                <a:latin typeface="Arial" panose="020B0604020202020204" pitchFamily="34" charset="0"/>
                <a:ea typeface="Calibri" panose="020F0502020204030204" pitchFamily="34" charset="0"/>
                <a:cs typeface="Arial" panose="020B0604020202020204" pitchFamily="34" charset="0"/>
              </a:rPr>
              <a:t> – </a:t>
            </a:r>
            <a:r>
              <a:rPr lang="en-US" sz="3600" i="1" dirty="0">
                <a:latin typeface="Arial" panose="020B0604020202020204" pitchFamily="34" charset="0"/>
                <a:ea typeface="Calibri" panose="020F0502020204030204" pitchFamily="34" charset="0"/>
                <a:cs typeface="Arial" panose="020B0604020202020204" pitchFamily="34" charset="0"/>
              </a:rPr>
              <a:t>“He came to His own and those who were his own did not receive Him.  But as many as received Him, to them He gave the right to become children of God, even to those who believe in His name, who were born not of blood nor of the will of the flesh nor of the will of man, but of God.”</a:t>
            </a:r>
          </a:p>
        </p:txBody>
      </p:sp>
    </p:spTree>
    <p:extLst>
      <p:ext uri="{BB962C8B-B14F-4D97-AF65-F5344CB8AC3E}">
        <p14:creationId xmlns:p14="http://schemas.microsoft.com/office/powerpoint/2010/main" val="322568274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1F7FB2CB-5E8D-4C6E-8F4F-5E9F04504A48}"/>
              </a:ext>
            </a:extLst>
          </p:cNvPr>
          <p:cNvSpPr/>
          <p:nvPr/>
        </p:nvSpPr>
        <p:spPr>
          <a:xfrm>
            <a:off x="769121" y="393107"/>
            <a:ext cx="7622849" cy="5323445"/>
          </a:xfrm>
          <a:prstGeom prst="rect">
            <a:avLst/>
          </a:prstGeom>
        </p:spPr>
        <p:txBody>
          <a:bodyPr wrap="square">
            <a:spAutoFit/>
          </a:bodyPr>
          <a:lstStyle/>
          <a:p>
            <a:pPr indent="264319">
              <a:lnSpc>
                <a:spcPct val="107000"/>
              </a:lnSpc>
              <a:spcAft>
                <a:spcPts val="600"/>
              </a:spcAft>
            </a:pPr>
            <a:r>
              <a:rPr lang="en-US" sz="3200" b="1" dirty="0">
                <a:latin typeface="Arial" panose="020B0604020202020204" pitchFamily="34" charset="0"/>
                <a:ea typeface="Calibri" panose="020F0502020204030204" pitchFamily="34" charset="0"/>
                <a:cs typeface="Arial" panose="020B0604020202020204" pitchFamily="34" charset="0"/>
              </a:rPr>
              <a:t>Romans 8:14-17</a:t>
            </a:r>
            <a:r>
              <a:rPr lang="en-US" sz="3200" dirty="0">
                <a:latin typeface="Arial" panose="020B0604020202020204" pitchFamily="34" charset="0"/>
                <a:ea typeface="Calibri" panose="020F0502020204030204" pitchFamily="34" charset="0"/>
                <a:cs typeface="Arial" panose="020B0604020202020204" pitchFamily="34" charset="0"/>
              </a:rPr>
              <a:t> – “</a:t>
            </a:r>
            <a:r>
              <a:rPr lang="en-US" sz="3200" i="1" dirty="0">
                <a:latin typeface="Arial" panose="020B0604020202020204" pitchFamily="34" charset="0"/>
                <a:ea typeface="Calibri" panose="020F0502020204030204" pitchFamily="34" charset="0"/>
                <a:cs typeface="Arial" panose="020B0604020202020204" pitchFamily="34" charset="0"/>
              </a:rPr>
              <a:t>…those who are led by the Spirit of God are sons of God. 15…not a slave again to fear, but you received the Spirit of sonship… we cry, "Abba,  Father." 16 The Spirit himself testifies with our spirit that we are God's children… then we are heirs — heirs of God and co-heirs with Christ, if indeed we share in his sufferings in order that we may also share in his glory.” </a:t>
            </a:r>
            <a:endParaRPr lang="en-US" sz="2800" i="1" dirty="0">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82961512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0D869FB6-AAF6-4BD1-BBA4-6BF9F048AAB6}"/>
              </a:ext>
            </a:extLst>
          </p:cNvPr>
          <p:cNvSpPr/>
          <p:nvPr/>
        </p:nvSpPr>
        <p:spPr>
          <a:xfrm>
            <a:off x="1128045" y="1093862"/>
            <a:ext cx="6768269" cy="4808817"/>
          </a:xfrm>
          <a:prstGeom prst="rect">
            <a:avLst/>
          </a:prstGeom>
        </p:spPr>
        <p:txBody>
          <a:bodyPr wrap="square">
            <a:spAutoFit/>
          </a:bodyPr>
          <a:lstStyle/>
          <a:p>
            <a:pPr indent="264319">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WE CHRISTIANS HAVE EXPERIENCED BEING PURCHASED BY CHRIST AND INDWELT BY THE SPIRIT. </a:t>
            </a:r>
          </a:p>
          <a:p>
            <a:pPr indent="264319">
              <a:lnSpc>
                <a:spcPct val="107000"/>
              </a:lnSpc>
              <a:spcAft>
                <a:spcPts val="600"/>
              </a:spcAft>
            </a:pPr>
            <a:endParaRPr lang="en-US" sz="4000" b="1" dirty="0">
              <a:latin typeface="Arial" panose="020B0604020202020204" pitchFamily="34" charset="0"/>
              <a:ea typeface="Calibri" panose="020F0502020204030204" pitchFamily="34" charset="0"/>
              <a:cs typeface="Arial" panose="020B0604020202020204" pitchFamily="34" charset="0"/>
            </a:endParaRPr>
          </a:p>
          <a:p>
            <a:pPr indent="264319">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1 Corinthians 6:19-20</a:t>
            </a:r>
          </a:p>
        </p:txBody>
      </p:sp>
    </p:spTree>
    <p:extLst>
      <p:ext uri="{BB962C8B-B14F-4D97-AF65-F5344CB8AC3E}">
        <p14:creationId xmlns:p14="http://schemas.microsoft.com/office/powerpoint/2010/main" val="255468892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1DD19B3-7A1F-42D3-900D-8762CE796780}"/>
              </a:ext>
            </a:extLst>
          </p:cNvPr>
          <p:cNvSpPr/>
          <p:nvPr/>
        </p:nvSpPr>
        <p:spPr>
          <a:xfrm>
            <a:off x="581114" y="538385"/>
            <a:ext cx="7879222" cy="5384359"/>
          </a:xfrm>
          <a:prstGeom prst="rect">
            <a:avLst/>
          </a:prstGeom>
        </p:spPr>
        <p:txBody>
          <a:bodyPr wrap="square">
            <a:spAutoFit/>
          </a:bodyPr>
          <a:lstStyle/>
          <a:p>
            <a:pPr algn="ctr">
              <a:lnSpc>
                <a:spcPct val="107000"/>
              </a:lnSpc>
            </a:pPr>
            <a:r>
              <a:rPr lang="en-US" sz="3600" i="1" dirty="0">
                <a:latin typeface="Arial" panose="020B0604020202020204" pitchFamily="34" charset="0"/>
                <a:ea typeface="Calibri" panose="020F0502020204030204" pitchFamily="34" charset="0"/>
                <a:cs typeface="Arial" panose="020B0604020202020204" pitchFamily="34" charset="0"/>
              </a:rPr>
              <a:t>“…You better watch out, you better not cry, better not pout, I’m telling you why, Santa Claus is </a:t>
            </a:r>
            <a:r>
              <a:rPr lang="en-US" sz="3600" i="1" dirty="0" err="1">
                <a:latin typeface="Arial" panose="020B0604020202020204" pitchFamily="34" charset="0"/>
                <a:ea typeface="Calibri" panose="020F0502020204030204" pitchFamily="34" charset="0"/>
                <a:cs typeface="Arial" panose="020B0604020202020204" pitchFamily="34" charset="0"/>
              </a:rPr>
              <a:t>comin</a:t>
            </a:r>
            <a:r>
              <a:rPr lang="en-US" sz="3600" i="1" dirty="0">
                <a:latin typeface="Arial" panose="020B0604020202020204" pitchFamily="34" charset="0"/>
                <a:ea typeface="Calibri" panose="020F0502020204030204" pitchFamily="34" charset="0"/>
                <a:cs typeface="Arial" panose="020B0604020202020204" pitchFamily="34" charset="0"/>
              </a:rPr>
              <a:t>’ to town…</a:t>
            </a:r>
            <a:r>
              <a:rPr lang="en-US" sz="3600" i="1" dirty="0" err="1">
                <a:latin typeface="Arial" panose="020B0604020202020204" pitchFamily="34" charset="0"/>
                <a:ea typeface="Calibri" panose="020F0502020204030204" pitchFamily="34" charset="0"/>
                <a:cs typeface="Arial" panose="020B0604020202020204" pitchFamily="34" charset="0"/>
              </a:rPr>
              <a:t>gonna</a:t>
            </a:r>
            <a:r>
              <a:rPr lang="en-US" sz="3600" i="1" dirty="0">
                <a:latin typeface="Arial" panose="020B0604020202020204" pitchFamily="34" charset="0"/>
                <a:ea typeface="Calibri" panose="020F0502020204030204" pitchFamily="34" charset="0"/>
                <a:cs typeface="Arial" panose="020B0604020202020204" pitchFamily="34" charset="0"/>
              </a:rPr>
              <a:t> find out who’s naughty and nice…he knows when you’ve been bad or good, so be good for goodness’ sake…”</a:t>
            </a:r>
          </a:p>
          <a:p>
            <a:pPr algn="ctr">
              <a:lnSpc>
                <a:spcPct val="107000"/>
              </a:lnSpc>
            </a:pPr>
            <a:r>
              <a:rPr lang="en-US" sz="3600" dirty="0">
                <a:latin typeface="Arial" panose="020B0604020202020204" pitchFamily="34" charset="0"/>
                <a:ea typeface="Calibri" panose="020F0502020204030204" pitchFamily="34" charset="0"/>
                <a:cs typeface="Arial" panose="020B0604020202020204" pitchFamily="34" charset="0"/>
              </a:rPr>
              <a:t>From Santa Claus is Coming to Town, Julie </a:t>
            </a:r>
            <a:r>
              <a:rPr lang="en-US" sz="3600" dirty="0" err="1">
                <a:latin typeface="Arial" panose="020B0604020202020204" pitchFamily="34" charset="0"/>
                <a:ea typeface="Calibri" panose="020F0502020204030204" pitchFamily="34" charset="0"/>
                <a:cs typeface="Arial" panose="020B0604020202020204" pitchFamily="34" charset="0"/>
              </a:rPr>
              <a:t>Styne</a:t>
            </a:r>
            <a:r>
              <a:rPr lang="en-US" sz="3600" dirty="0">
                <a:latin typeface="Arial" panose="020B0604020202020204" pitchFamily="34" charset="0"/>
                <a:ea typeface="Calibri" panose="020F0502020204030204" pitchFamily="34" charset="0"/>
                <a:cs typeface="Arial" panose="020B0604020202020204" pitchFamily="34" charset="0"/>
              </a:rPr>
              <a:t>/Sammy Cahn</a:t>
            </a:r>
          </a:p>
        </p:txBody>
      </p:sp>
    </p:spTree>
    <p:extLst>
      <p:ext uri="{BB962C8B-B14F-4D97-AF65-F5344CB8AC3E}">
        <p14:creationId xmlns:p14="http://schemas.microsoft.com/office/powerpoint/2010/main" val="50697469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0D869FB6-AAF6-4BD1-BBA4-6BF9F048AAB6}"/>
              </a:ext>
            </a:extLst>
          </p:cNvPr>
          <p:cNvSpPr/>
          <p:nvPr/>
        </p:nvSpPr>
        <p:spPr>
          <a:xfrm>
            <a:off x="974221" y="640935"/>
            <a:ext cx="6887910" cy="5467459"/>
          </a:xfrm>
          <a:prstGeom prst="rect">
            <a:avLst/>
          </a:prstGeom>
        </p:spPr>
        <p:txBody>
          <a:bodyPr wrap="square">
            <a:spAutoFit/>
          </a:bodyPr>
          <a:lstStyle/>
          <a:p>
            <a:pPr indent="264319">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Now, we are awaiting the return of Christ when "we shall be like Him"</a:t>
            </a:r>
            <a:r>
              <a:rPr lang="en-US" sz="4000" dirty="0">
                <a:latin typeface="Arial" panose="020B0604020202020204" pitchFamily="34" charset="0"/>
                <a:ea typeface="Calibri" panose="020F0502020204030204" pitchFamily="34" charset="0"/>
                <a:cs typeface="Arial" panose="020B0604020202020204" pitchFamily="34" charset="0"/>
              </a:rPr>
              <a:t>         </a:t>
            </a:r>
          </a:p>
          <a:p>
            <a:pPr indent="264319">
              <a:lnSpc>
                <a:spcPct val="107000"/>
              </a:lnSpc>
              <a:spcAft>
                <a:spcPts val="600"/>
              </a:spcAft>
            </a:pPr>
            <a:r>
              <a:rPr lang="en-US" sz="4000" dirty="0">
                <a:latin typeface="Arial" panose="020B0604020202020204" pitchFamily="34" charset="0"/>
                <a:ea typeface="Calibri" panose="020F0502020204030204" pitchFamily="34" charset="0"/>
                <a:cs typeface="Arial" panose="020B0604020202020204" pitchFamily="34" charset="0"/>
              </a:rPr>
              <a:t>(1 John 3:1-3). </a:t>
            </a:r>
          </a:p>
          <a:p>
            <a:pPr indent="264319">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We are "sons and heirs," and the best part of our inheritance is yet to come </a:t>
            </a:r>
            <a:r>
              <a:rPr lang="en-US" sz="4000" dirty="0">
                <a:latin typeface="Arial" panose="020B0604020202020204" pitchFamily="34" charset="0"/>
                <a:ea typeface="Calibri" panose="020F0502020204030204" pitchFamily="34" charset="0"/>
                <a:cs typeface="Arial" panose="020B0604020202020204" pitchFamily="34" charset="0"/>
              </a:rPr>
              <a:t>(1 Peter 1:3-9). </a:t>
            </a:r>
          </a:p>
        </p:txBody>
      </p:sp>
    </p:spTree>
    <p:extLst>
      <p:ext uri="{BB962C8B-B14F-4D97-AF65-F5344CB8AC3E}">
        <p14:creationId xmlns:p14="http://schemas.microsoft.com/office/powerpoint/2010/main" val="33676652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F5323EEB-3156-452A-A8F9-7EF4C0685D45}"/>
              </a:ext>
            </a:extLst>
          </p:cNvPr>
          <p:cNvSpPr/>
          <p:nvPr/>
        </p:nvSpPr>
        <p:spPr>
          <a:xfrm>
            <a:off x="903831" y="546932"/>
            <a:ext cx="7313244" cy="2554545"/>
          </a:xfrm>
          <a:prstGeom prst="rect">
            <a:avLst/>
          </a:prstGeom>
        </p:spPr>
        <p:txBody>
          <a:bodyPr wrap="square">
            <a:spAutoFit/>
          </a:bodyPr>
          <a:lstStyle/>
          <a:p>
            <a:r>
              <a:rPr lang="en-US" sz="3600" b="1" dirty="0">
                <a:latin typeface="Arial" panose="020B0604020202020204" pitchFamily="34" charset="0"/>
                <a:ea typeface="Calibri" panose="020F0502020204030204" pitchFamily="34" charset="0"/>
                <a:cs typeface="Arial" panose="020B0604020202020204" pitchFamily="34" charset="0"/>
              </a:rPr>
              <a:t>GOD SENT HIS SON:</a:t>
            </a:r>
          </a:p>
          <a:p>
            <a:endParaRPr lang="en-US" sz="1600" b="1" dirty="0">
              <a:latin typeface="Arial" panose="020B0604020202020204" pitchFamily="34" charset="0"/>
              <a:ea typeface="Calibri" panose="020F0502020204030204" pitchFamily="34" charset="0"/>
              <a:cs typeface="Arial" panose="020B0604020202020204" pitchFamily="34" charset="0"/>
            </a:endParaRPr>
          </a:p>
          <a:p>
            <a:r>
              <a:rPr lang="en-US" sz="3600" b="1" dirty="0">
                <a:latin typeface="Arial" panose="020B0604020202020204" pitchFamily="34" charset="0"/>
                <a:ea typeface="Calibri" panose="020F0502020204030204" pitchFamily="34" charset="0"/>
                <a:cs typeface="Arial" panose="020B0604020202020204" pitchFamily="34" charset="0"/>
              </a:rPr>
              <a:t>4.  TO RECEIVE OUR FULL ADORATION AND FAITHFUL DEVOTION </a:t>
            </a:r>
            <a:r>
              <a:rPr lang="en-US" sz="3600" dirty="0">
                <a:latin typeface="Arial" panose="020B0604020202020204" pitchFamily="34" charset="0"/>
                <a:ea typeface="Calibri" panose="020F0502020204030204" pitchFamily="34" charset="0"/>
                <a:cs typeface="Arial" panose="020B0604020202020204" pitchFamily="34" charset="0"/>
              </a:rPr>
              <a:t> </a:t>
            </a:r>
            <a:r>
              <a:rPr lang="en-US" sz="3600" b="1" dirty="0">
                <a:latin typeface="Arial" panose="020B0604020202020204" pitchFamily="34" charset="0"/>
                <a:ea typeface="Calibri" panose="020F0502020204030204" pitchFamily="34" charset="0"/>
                <a:cs typeface="Arial" panose="020B0604020202020204" pitchFamily="34" charset="0"/>
              </a:rPr>
              <a:t>– (vv. </a:t>
            </a:r>
            <a:r>
              <a:rPr lang="en-US" sz="3600" b="1" i="1" dirty="0">
                <a:latin typeface="Arial" panose="020B0604020202020204" pitchFamily="34" charset="0"/>
                <a:ea typeface="Calibri" panose="020F0502020204030204" pitchFamily="34" charset="0"/>
                <a:cs typeface="Arial" panose="020B0604020202020204" pitchFamily="34" charset="0"/>
              </a:rPr>
              <a:t>8-11)</a:t>
            </a:r>
            <a:r>
              <a:rPr lang="en-US" sz="3600" i="1" dirty="0">
                <a:latin typeface="Arial" panose="020B0604020202020204" pitchFamily="34" charset="0"/>
                <a:ea typeface="Calibri" panose="020F0502020204030204" pitchFamily="34" charset="0"/>
                <a:cs typeface="Arial" panose="020B0604020202020204" pitchFamily="34" charset="0"/>
              </a:rPr>
              <a:t> </a:t>
            </a:r>
            <a:endParaRPr lang="en-US" sz="3600" dirty="0">
              <a:latin typeface="Arial" panose="020B0604020202020204" pitchFamily="34" charset="0"/>
              <a:cs typeface="Arial" panose="020B0604020202020204" pitchFamily="34" charset="0"/>
            </a:endParaRPr>
          </a:p>
        </p:txBody>
      </p:sp>
      <p:sp>
        <p:nvSpPr>
          <p:cNvPr id="3" name="Rectangle 2">
            <a:extLst>
              <a:ext uri="{FF2B5EF4-FFF2-40B4-BE49-F238E27FC236}">
                <a16:creationId xmlns:a16="http://schemas.microsoft.com/office/drawing/2014/main" id="{98EC9CBB-3BFA-4D9B-A366-927C20FD0116}"/>
              </a:ext>
            </a:extLst>
          </p:cNvPr>
          <p:cNvSpPr/>
          <p:nvPr/>
        </p:nvSpPr>
        <p:spPr>
          <a:xfrm>
            <a:off x="828674" y="3503775"/>
            <a:ext cx="7665845" cy="2308324"/>
          </a:xfrm>
          <a:prstGeom prst="rect">
            <a:avLst/>
          </a:prstGeom>
        </p:spPr>
        <p:txBody>
          <a:bodyPr wrap="square">
            <a:spAutoFit/>
          </a:bodyPr>
          <a:lstStyle/>
          <a:p>
            <a:r>
              <a:rPr lang="en-US" sz="3600" b="1" dirty="0">
                <a:latin typeface="Arial" panose="020B0604020202020204" pitchFamily="34" charset="0"/>
                <a:ea typeface="Calibri" panose="020F0502020204030204" pitchFamily="34" charset="0"/>
                <a:cs typeface="Arial" panose="020B0604020202020204" pitchFamily="34" charset="0"/>
              </a:rPr>
              <a:t> Christ has delivered us from superstition and slavery. We must continue in faith realizing Christ’s sufficiency and work of grace!</a:t>
            </a:r>
            <a:endParaRPr lang="en-US" sz="36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282425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8ED6E9B0-3FFD-477A-9A34-2FF8B5558246}"/>
              </a:ext>
            </a:extLst>
          </p:cNvPr>
          <p:cNvSpPr/>
          <p:nvPr/>
        </p:nvSpPr>
        <p:spPr>
          <a:xfrm>
            <a:off x="1164921" y="307647"/>
            <a:ext cx="7064679" cy="5632311"/>
          </a:xfrm>
          <a:prstGeom prst="rect">
            <a:avLst/>
          </a:prstGeom>
        </p:spPr>
        <p:txBody>
          <a:bodyPr wrap="square">
            <a:spAutoFit/>
          </a:bodyPr>
          <a:lstStyle/>
          <a:p>
            <a:r>
              <a:rPr lang="en-US" sz="3600" b="1" dirty="0">
                <a:latin typeface="Arial" panose="020B0604020202020204" pitchFamily="34" charset="0"/>
                <a:ea typeface="Calibri" panose="020F0502020204030204" pitchFamily="34" charset="0"/>
                <a:cs typeface="Arial" panose="020B0604020202020204" pitchFamily="34" charset="0"/>
              </a:rPr>
              <a:t>Galatians 4:10?</a:t>
            </a:r>
          </a:p>
          <a:p>
            <a:r>
              <a:rPr lang="en-US" sz="3600" b="1" dirty="0">
                <a:latin typeface="Arial" panose="020B0604020202020204" pitchFamily="34" charset="0"/>
                <a:ea typeface="Calibri" panose="020F0502020204030204" pitchFamily="34" charset="0"/>
                <a:cs typeface="Arial" panose="020B0604020202020204" pitchFamily="34" charset="0"/>
              </a:rPr>
              <a:t>Q: IS IT WRONG FOR CHRISTIANS TO SET ASIDE ONE DAY A YEAR TO REMEMBER THE BIRTH OF CHRIST?</a:t>
            </a:r>
          </a:p>
          <a:p>
            <a:endParaRPr lang="en-US" sz="3600" b="1" dirty="0">
              <a:latin typeface="Arial" panose="020B0604020202020204" pitchFamily="34" charset="0"/>
              <a:cs typeface="Arial" panose="020B0604020202020204" pitchFamily="34" charset="0"/>
            </a:endParaRPr>
          </a:p>
          <a:p>
            <a:r>
              <a:rPr lang="en-US" sz="3600" b="1" dirty="0">
                <a:latin typeface="Arial" panose="020B0604020202020204" pitchFamily="34" charset="0"/>
                <a:cs typeface="Arial" panose="020B0604020202020204" pitchFamily="34" charset="0"/>
              </a:rPr>
              <a:t>In the observance of Christmas, we express our liberty in Christ! </a:t>
            </a:r>
          </a:p>
        </p:txBody>
      </p:sp>
    </p:spTree>
    <p:extLst>
      <p:ext uri="{BB962C8B-B14F-4D97-AF65-F5344CB8AC3E}">
        <p14:creationId xmlns:p14="http://schemas.microsoft.com/office/powerpoint/2010/main" val="368030177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8ED6E9B0-3FFD-477A-9A34-2FF8B5558246}"/>
              </a:ext>
            </a:extLst>
          </p:cNvPr>
          <p:cNvSpPr/>
          <p:nvPr/>
        </p:nvSpPr>
        <p:spPr>
          <a:xfrm>
            <a:off x="1114816" y="1227551"/>
            <a:ext cx="6701425" cy="3970318"/>
          </a:xfrm>
          <a:prstGeom prst="rect">
            <a:avLst/>
          </a:prstGeom>
        </p:spPr>
        <p:txBody>
          <a:bodyPr wrap="square">
            <a:spAutoFit/>
          </a:bodyPr>
          <a:lstStyle/>
          <a:p>
            <a:r>
              <a:rPr lang="en-US" sz="3600" b="1" dirty="0">
                <a:latin typeface="Arial" panose="020B0604020202020204" pitchFamily="34" charset="0"/>
                <a:cs typeface="Arial" panose="020B0604020202020204" pitchFamily="34" charset="0"/>
              </a:rPr>
              <a:t>When we let the Spirit enrich us with His grace, allowing us to respond to Christ in worship and true devotion, then the observance can be a spiritual blessing regardless of the “</a:t>
            </a:r>
            <a:r>
              <a:rPr lang="en-US" sz="3600" b="1" i="1" dirty="0">
                <a:latin typeface="Arial" panose="020B0604020202020204" pitchFamily="34" charset="0"/>
                <a:cs typeface="Arial" panose="020B0604020202020204" pitchFamily="34" charset="0"/>
              </a:rPr>
              <a:t>days...seasons…”</a:t>
            </a:r>
          </a:p>
        </p:txBody>
      </p:sp>
    </p:spTree>
    <p:extLst>
      <p:ext uri="{BB962C8B-B14F-4D97-AF65-F5344CB8AC3E}">
        <p14:creationId xmlns:p14="http://schemas.microsoft.com/office/powerpoint/2010/main" val="2277321327"/>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82D46AE-AAD3-454D-ABB4-FFEA8DD34581}"/>
              </a:ext>
            </a:extLst>
          </p:cNvPr>
          <p:cNvSpPr/>
          <p:nvPr/>
        </p:nvSpPr>
        <p:spPr>
          <a:xfrm>
            <a:off x="786213" y="538384"/>
            <a:ext cx="7759581" cy="5544403"/>
          </a:xfrm>
          <a:prstGeom prst="rect">
            <a:avLst/>
          </a:prstGeom>
        </p:spPr>
        <p:txBody>
          <a:bodyPr wrap="square">
            <a:spAutoFit/>
          </a:bodyPr>
          <a:lstStyle/>
          <a:p>
            <a:pPr indent="342900" algn="ctr">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IMPLICATIONS:</a:t>
            </a:r>
          </a:p>
          <a:p>
            <a:pPr indent="342900" algn="ctr">
              <a:lnSpc>
                <a:spcPct val="107000"/>
              </a:lnSpc>
              <a:spcAft>
                <a:spcPts val="600"/>
              </a:spcAft>
            </a:pPr>
            <a:r>
              <a:rPr lang="en-US" sz="4000" dirty="0">
                <a:latin typeface="Arial" panose="020B0604020202020204" pitchFamily="34" charset="0"/>
                <a:ea typeface="Calibri" panose="020F0502020204030204" pitchFamily="34" charset="0"/>
                <a:cs typeface="Arial" panose="020B0604020202020204" pitchFamily="34" charset="0"/>
              </a:rPr>
              <a:t>CHRISTMAS SHOULD </a:t>
            </a:r>
            <a:r>
              <a:rPr lang="en-US" sz="4000" b="1" dirty="0">
                <a:latin typeface="Arial" panose="020B0604020202020204" pitchFamily="34" charset="0"/>
                <a:ea typeface="Calibri" panose="020F0502020204030204" pitchFamily="34" charset="0"/>
                <a:cs typeface="Arial" panose="020B0604020202020204" pitchFamily="34" charset="0"/>
              </a:rPr>
              <a:t>ENCOURAGE</a:t>
            </a:r>
            <a:r>
              <a:rPr lang="en-US" sz="4000" dirty="0">
                <a:latin typeface="Arial" panose="020B0604020202020204" pitchFamily="34" charset="0"/>
                <a:ea typeface="Calibri" panose="020F0502020204030204" pitchFamily="34" charset="0"/>
                <a:cs typeface="Arial" panose="020B0604020202020204" pitchFamily="34" charset="0"/>
              </a:rPr>
              <a:t> US TO TRUST AND </a:t>
            </a:r>
            <a:r>
              <a:rPr lang="en-US" sz="4000" b="1" dirty="0">
                <a:latin typeface="Arial" panose="020B0604020202020204" pitchFamily="34" charset="0"/>
                <a:ea typeface="Calibri" panose="020F0502020204030204" pitchFamily="34" charset="0"/>
                <a:cs typeface="Arial" panose="020B0604020202020204" pitchFamily="34" charset="0"/>
              </a:rPr>
              <a:t>HOPE</a:t>
            </a:r>
            <a:r>
              <a:rPr lang="en-US" sz="4000" dirty="0">
                <a:latin typeface="Arial" panose="020B0604020202020204" pitchFamily="34" charset="0"/>
                <a:ea typeface="Calibri" panose="020F0502020204030204" pitchFamily="34" charset="0"/>
                <a:cs typeface="Arial" panose="020B0604020202020204" pitchFamily="34" charset="0"/>
              </a:rPr>
              <a:t> IN GOD’S DELIVERANCE; </a:t>
            </a:r>
            <a:endParaRPr lang="en-US" sz="4000" b="1" dirty="0">
              <a:latin typeface="Arial" panose="020B0604020202020204" pitchFamily="34" charset="0"/>
              <a:ea typeface="Calibri" panose="020F0502020204030204" pitchFamily="34" charset="0"/>
              <a:cs typeface="Arial" panose="020B0604020202020204" pitchFamily="34" charset="0"/>
            </a:endParaRPr>
          </a:p>
          <a:p>
            <a:pPr indent="342900" algn="ctr">
              <a:lnSpc>
                <a:spcPct val="107000"/>
              </a:lnSpc>
              <a:spcAft>
                <a:spcPts val="600"/>
              </a:spcAft>
            </a:pPr>
            <a:r>
              <a:rPr lang="en-US" sz="4000" b="1" dirty="0">
                <a:latin typeface="Arial" panose="020B0604020202020204" pitchFamily="34" charset="0"/>
                <a:ea typeface="Calibri" panose="020F0502020204030204" pitchFamily="34" charset="0"/>
                <a:cs typeface="Arial" panose="020B0604020202020204" pitchFamily="34" charset="0"/>
              </a:rPr>
              <a:t>INCITE </a:t>
            </a:r>
            <a:r>
              <a:rPr lang="en-US" sz="4000" dirty="0">
                <a:latin typeface="Arial" panose="020B0604020202020204" pitchFamily="34" charset="0"/>
                <a:ea typeface="Calibri" panose="020F0502020204030204" pitchFamily="34" charset="0"/>
                <a:cs typeface="Arial" panose="020B0604020202020204" pitchFamily="34" charset="0"/>
              </a:rPr>
              <a:t>OUR HEARTS </a:t>
            </a:r>
            <a:r>
              <a:rPr lang="en-US" sz="4000" b="1" dirty="0">
                <a:latin typeface="Arial" panose="020B0604020202020204" pitchFamily="34" charset="0"/>
                <a:ea typeface="Calibri" panose="020F0502020204030204" pitchFamily="34" charset="0"/>
                <a:cs typeface="Arial" panose="020B0604020202020204" pitchFamily="34" charset="0"/>
              </a:rPr>
              <a:t>TO BE JOYFUL IN HIM; </a:t>
            </a:r>
            <a:endParaRPr lang="en-US" sz="4000" dirty="0">
              <a:latin typeface="Arial" panose="020B0604020202020204" pitchFamily="34" charset="0"/>
              <a:ea typeface="Calibri" panose="020F0502020204030204" pitchFamily="34" charset="0"/>
              <a:cs typeface="Arial" panose="020B0604020202020204" pitchFamily="34" charset="0"/>
            </a:endParaRPr>
          </a:p>
          <a:p>
            <a:pPr indent="342900" algn="ctr">
              <a:lnSpc>
                <a:spcPct val="107000"/>
              </a:lnSpc>
              <a:spcAft>
                <a:spcPts val="600"/>
              </a:spcAft>
            </a:pPr>
            <a:endParaRPr lang="en-US" sz="4000" dirty="0">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2314179840"/>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C82D46AE-AAD3-454D-ABB4-FFEA8DD34581}"/>
              </a:ext>
            </a:extLst>
          </p:cNvPr>
          <p:cNvSpPr/>
          <p:nvPr/>
        </p:nvSpPr>
        <p:spPr>
          <a:xfrm>
            <a:off x="820396" y="514621"/>
            <a:ext cx="7058826" cy="5390515"/>
          </a:xfrm>
          <a:prstGeom prst="rect">
            <a:avLst/>
          </a:prstGeom>
        </p:spPr>
        <p:txBody>
          <a:bodyPr wrap="square">
            <a:spAutoFit/>
          </a:bodyPr>
          <a:lstStyle/>
          <a:p>
            <a:pPr indent="342900" algn="ctr">
              <a:lnSpc>
                <a:spcPct val="107000"/>
              </a:lnSpc>
              <a:spcAft>
                <a:spcPts val="600"/>
              </a:spcAft>
            </a:pPr>
            <a:r>
              <a:rPr lang="en-US" sz="4000" dirty="0">
                <a:latin typeface="Arial" panose="020B0604020202020204" pitchFamily="34" charset="0"/>
                <a:ea typeface="Calibri" panose="020F0502020204030204" pitchFamily="34" charset="0"/>
                <a:cs typeface="Arial" panose="020B0604020202020204" pitchFamily="34" charset="0"/>
              </a:rPr>
              <a:t>PROMOTE </a:t>
            </a:r>
            <a:r>
              <a:rPr lang="en-US" sz="4000" b="1" dirty="0">
                <a:latin typeface="Arial" panose="020B0604020202020204" pitchFamily="34" charset="0"/>
                <a:ea typeface="Calibri" panose="020F0502020204030204" pitchFamily="34" charset="0"/>
                <a:cs typeface="Arial" panose="020B0604020202020204" pitchFamily="34" charset="0"/>
              </a:rPr>
              <a:t>GRATEFULNESS AND THANKSGIVING</a:t>
            </a:r>
            <a:r>
              <a:rPr lang="en-US" sz="4000" dirty="0">
                <a:latin typeface="Arial" panose="020B0604020202020204" pitchFamily="34" charset="0"/>
                <a:ea typeface="Calibri" panose="020F0502020204030204" pitchFamily="34" charset="0"/>
                <a:cs typeface="Arial" panose="020B0604020202020204" pitchFamily="34" charset="0"/>
              </a:rPr>
              <a:t>; </a:t>
            </a:r>
          </a:p>
          <a:p>
            <a:pPr indent="342900" algn="ctr">
              <a:lnSpc>
                <a:spcPct val="107000"/>
              </a:lnSpc>
              <a:spcAft>
                <a:spcPts val="600"/>
              </a:spcAft>
            </a:pPr>
            <a:r>
              <a:rPr lang="en-US" sz="4000" dirty="0">
                <a:latin typeface="Arial" panose="020B0604020202020204" pitchFamily="34" charset="0"/>
                <a:ea typeface="Calibri" panose="020F0502020204030204" pitchFamily="34" charset="0"/>
                <a:cs typeface="Arial" panose="020B0604020202020204" pitchFamily="34" charset="0"/>
              </a:rPr>
              <a:t>INSPIRE</a:t>
            </a:r>
            <a:r>
              <a:rPr lang="en-US" sz="4000" b="1" dirty="0">
                <a:latin typeface="Arial" panose="020B0604020202020204" pitchFamily="34" charset="0"/>
                <a:ea typeface="Calibri" panose="020F0502020204030204" pitchFamily="34" charset="0"/>
                <a:cs typeface="Arial" panose="020B0604020202020204" pitchFamily="34" charset="0"/>
              </a:rPr>
              <a:t> PURE DEVOTION;</a:t>
            </a:r>
            <a:r>
              <a:rPr lang="en-US" sz="4000" dirty="0">
                <a:latin typeface="Arial" panose="020B0604020202020204" pitchFamily="34" charset="0"/>
                <a:ea typeface="Calibri" panose="020F0502020204030204" pitchFamily="34" charset="0"/>
                <a:cs typeface="Arial" panose="020B0604020202020204" pitchFamily="34" charset="0"/>
              </a:rPr>
              <a:t> AND MOTIVATE US TOWARD </a:t>
            </a:r>
            <a:r>
              <a:rPr lang="en-US" sz="4000" b="1" dirty="0">
                <a:latin typeface="Arial" panose="020B0604020202020204" pitchFamily="34" charset="0"/>
                <a:ea typeface="Calibri" panose="020F0502020204030204" pitchFamily="34" charset="0"/>
                <a:cs typeface="Arial" panose="020B0604020202020204" pitchFamily="34" charset="0"/>
              </a:rPr>
              <a:t>LOVE AND GOOD DEEDS </a:t>
            </a:r>
            <a:r>
              <a:rPr lang="en-US" sz="4000" dirty="0">
                <a:latin typeface="Arial" panose="020B0604020202020204" pitchFamily="34" charset="0"/>
                <a:ea typeface="Calibri" panose="020F0502020204030204" pitchFamily="34" charset="0"/>
                <a:cs typeface="Arial" panose="020B0604020202020204" pitchFamily="34" charset="0"/>
              </a:rPr>
              <a:t>FOR HIS </a:t>
            </a:r>
            <a:r>
              <a:rPr lang="en-US" sz="4000" b="1" dirty="0">
                <a:latin typeface="Arial" panose="020B0604020202020204" pitchFamily="34" charset="0"/>
                <a:ea typeface="Calibri" panose="020F0502020204030204" pitchFamily="34" charset="0"/>
                <a:cs typeface="Arial" panose="020B0604020202020204" pitchFamily="34" charset="0"/>
              </a:rPr>
              <a:t>GLORY</a:t>
            </a:r>
            <a:r>
              <a:rPr lang="en-US" sz="4000" dirty="0">
                <a:latin typeface="Arial" panose="020B0604020202020204" pitchFamily="34" charset="0"/>
                <a:ea typeface="Calibri" panose="020F0502020204030204" pitchFamily="34" charset="0"/>
                <a:cs typeface="Arial" panose="020B0604020202020204" pitchFamily="34" charset="0"/>
              </a:rPr>
              <a:t>!</a:t>
            </a:r>
          </a:p>
        </p:txBody>
      </p:sp>
    </p:spTree>
    <p:extLst>
      <p:ext uri="{BB962C8B-B14F-4D97-AF65-F5344CB8AC3E}">
        <p14:creationId xmlns:p14="http://schemas.microsoft.com/office/powerpoint/2010/main" val="1947526688"/>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C52296A-ECC1-4AD7-99D1-88F83B8255B2}"/>
              </a:ext>
            </a:extLst>
          </p:cNvPr>
          <p:cNvSpPr/>
          <p:nvPr/>
        </p:nvSpPr>
        <p:spPr>
          <a:xfrm>
            <a:off x="1276481" y="866634"/>
            <a:ext cx="6314292" cy="4252767"/>
          </a:xfrm>
          <a:prstGeom prst="rect">
            <a:avLst/>
          </a:prstGeom>
        </p:spPr>
        <p:txBody>
          <a:bodyPr wrap="square">
            <a:spAutoFit/>
          </a:bodyPr>
          <a:lstStyle/>
          <a:p>
            <a:pPr marL="64294" marR="64294" indent="135255">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IN CHRIST WE HAVE FULLNESS OF:</a:t>
            </a:r>
            <a:endParaRPr lang="en-US" sz="4000" dirty="0">
              <a:latin typeface="Arial" panose="020B0604020202020204" pitchFamily="34" charset="0"/>
              <a:ea typeface="Calibri" panose="020F0502020204030204" pitchFamily="34" charset="0"/>
              <a:cs typeface="Arial" panose="020B0604020202020204" pitchFamily="34" charset="0"/>
            </a:endParaRPr>
          </a:p>
          <a:p>
            <a:pPr marL="257175" marR="64294" indent="-257175">
              <a:lnSpc>
                <a:spcPct val="107000"/>
              </a:lnSpc>
              <a:spcAft>
                <a:spcPts val="506"/>
              </a:spcAft>
              <a:buFont typeface="+mj-lt"/>
              <a:buAutoNum type="arabicPeriod"/>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 LIBERATION</a:t>
            </a:r>
          </a:p>
          <a:p>
            <a:pPr marL="257175" marR="64294" indent="-257175">
              <a:lnSpc>
                <a:spcPct val="107000"/>
              </a:lnSpc>
              <a:spcAft>
                <a:spcPts val="506"/>
              </a:spcAft>
              <a:buFont typeface="+mj-lt"/>
              <a:buAutoNum type="arabicPeriod"/>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 REVELATION</a:t>
            </a:r>
          </a:p>
          <a:p>
            <a:pPr marL="257175" marR="64294" indent="-257175">
              <a:lnSpc>
                <a:spcPct val="107000"/>
              </a:lnSpc>
              <a:spcAft>
                <a:spcPts val="506"/>
              </a:spcAft>
              <a:buFont typeface="+mj-lt"/>
              <a:buAutoNum type="arabicPeriod"/>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 ADOPTION</a:t>
            </a:r>
          </a:p>
          <a:p>
            <a:pPr marL="257175" marR="64294" indent="-257175">
              <a:lnSpc>
                <a:spcPct val="107000"/>
              </a:lnSpc>
              <a:spcAft>
                <a:spcPts val="506"/>
              </a:spcAft>
              <a:buFont typeface="+mj-lt"/>
              <a:buAutoNum type="arabicPeriod"/>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 DEVOTION</a:t>
            </a:r>
            <a:endParaRPr lang="en-US" sz="4000" dirty="0">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863207693"/>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59FF13E2-5C14-48B9-A355-A86EC195B6B6}"/>
              </a:ext>
            </a:extLst>
          </p:cNvPr>
          <p:cNvSpPr/>
          <p:nvPr/>
        </p:nvSpPr>
        <p:spPr>
          <a:xfrm>
            <a:off x="1162232" y="854579"/>
            <a:ext cx="6452073" cy="5111143"/>
          </a:xfrm>
          <a:prstGeom prst="rect">
            <a:avLst/>
          </a:prstGeom>
        </p:spPr>
        <p:txBody>
          <a:bodyPr wrap="square">
            <a:spAutoFit/>
          </a:bodyPr>
          <a:lstStyle/>
          <a:p>
            <a:pPr indent="342900" algn="ctr">
              <a:lnSpc>
                <a:spcPct val="107000"/>
              </a:lnSpc>
              <a:spcAft>
                <a:spcPts val="600"/>
              </a:spcAft>
            </a:pPr>
            <a:r>
              <a:rPr lang="en-US" sz="4400" b="1" dirty="0">
                <a:latin typeface="Arial" panose="020B0604020202020204" pitchFamily="34" charset="0"/>
                <a:ea typeface="Calibri" panose="020F0502020204030204" pitchFamily="34" charset="0"/>
                <a:cs typeface="Arial" panose="020B0604020202020204" pitchFamily="34" charset="0"/>
              </a:rPr>
              <a:t>A BLESSED CHRISTMAS INDEED TO ALL WHO HAVE EXPERIENCED THE FULLNESS OF GOD’S REDEEMING GRACE IN CHRIST!</a:t>
            </a:r>
          </a:p>
        </p:txBody>
      </p:sp>
    </p:spTree>
    <p:extLst>
      <p:ext uri="{BB962C8B-B14F-4D97-AF65-F5344CB8AC3E}">
        <p14:creationId xmlns:p14="http://schemas.microsoft.com/office/powerpoint/2010/main" val="2514422250"/>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15680817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A2326774-0AAC-4C8D-9351-8085164D8B9F}"/>
              </a:ext>
            </a:extLst>
          </p:cNvPr>
          <p:cNvSpPr/>
          <p:nvPr/>
        </p:nvSpPr>
        <p:spPr>
          <a:xfrm>
            <a:off x="880213" y="957132"/>
            <a:ext cx="7127193" cy="4154984"/>
          </a:xfrm>
          <a:prstGeom prst="rect">
            <a:avLst/>
          </a:prstGeom>
        </p:spPr>
        <p:txBody>
          <a:bodyPr wrap="square">
            <a:spAutoFit/>
          </a:bodyPr>
          <a:lstStyle/>
          <a:p>
            <a:pPr algn="ctr"/>
            <a:r>
              <a:rPr lang="en-US" sz="4400" b="1" dirty="0">
                <a:latin typeface="Arial" panose="020B0604020202020204" pitchFamily="34" charset="0"/>
                <a:ea typeface="Calibri" panose="020F0502020204030204" pitchFamily="34" charset="0"/>
                <a:cs typeface="Arial" panose="020B0604020202020204" pitchFamily="34" charset="0"/>
              </a:rPr>
              <a:t>The Christmas story continues to remind us about our need for the pure gospel of saving grace alone through faith alone in Christ alone!</a:t>
            </a:r>
            <a:endParaRPr lang="en-US" sz="44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5517103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53C97C77-E5A9-481A-9EA2-E6B7168635B9}"/>
              </a:ext>
            </a:extLst>
          </p:cNvPr>
          <p:cNvSpPr/>
          <p:nvPr/>
        </p:nvSpPr>
        <p:spPr>
          <a:xfrm>
            <a:off x="901874" y="1728592"/>
            <a:ext cx="6871289" cy="2020361"/>
          </a:xfrm>
          <a:prstGeom prst="rect">
            <a:avLst/>
          </a:prstGeom>
        </p:spPr>
        <p:txBody>
          <a:bodyPr wrap="square">
            <a:spAutoFit/>
          </a:bodyPr>
          <a:lstStyle/>
          <a:p>
            <a:pPr algn="ctr">
              <a:lnSpc>
                <a:spcPct val="107000"/>
              </a:lnSpc>
            </a:pPr>
            <a:r>
              <a:rPr lang="en-US" sz="4000" b="1" dirty="0">
                <a:latin typeface="Arial" panose="020B0604020202020204" pitchFamily="34" charset="0"/>
                <a:ea typeface="Calibri" panose="020F0502020204030204" pitchFamily="34" charset="0"/>
                <a:cs typeface="Arial" panose="020B0604020202020204" pitchFamily="34" charset="0"/>
              </a:rPr>
              <a:t>CHRISTMAS IS CHRIST - </a:t>
            </a:r>
            <a:endParaRPr lang="en-US" sz="4000" dirty="0">
              <a:latin typeface="Arial" panose="020B0604020202020204" pitchFamily="34" charset="0"/>
              <a:ea typeface="Calibri" panose="020F0502020204030204" pitchFamily="34" charset="0"/>
              <a:cs typeface="Arial" panose="020B0604020202020204" pitchFamily="34" charset="0"/>
            </a:endParaRPr>
          </a:p>
          <a:p>
            <a:pPr algn="ctr">
              <a:lnSpc>
                <a:spcPct val="107000"/>
              </a:lnSpc>
            </a:pPr>
            <a:r>
              <a:rPr lang="en-US" sz="4000" b="1" dirty="0">
                <a:latin typeface="Arial" panose="020B0604020202020204" pitchFamily="34" charset="0"/>
                <a:ea typeface="Calibri" panose="020F0502020204030204" pitchFamily="34" charset="0"/>
                <a:cs typeface="Arial" panose="020B0604020202020204" pitchFamily="34" charset="0"/>
              </a:rPr>
              <a:t>THE FULLNESS OF GOD’S REDEEMING GRACE!</a:t>
            </a:r>
            <a:endParaRPr lang="en-US" sz="4000" dirty="0">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215240361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53C97C77-E5A9-481A-9EA2-E6B7168635B9}"/>
              </a:ext>
            </a:extLst>
          </p:cNvPr>
          <p:cNvSpPr/>
          <p:nvPr/>
        </p:nvSpPr>
        <p:spPr>
          <a:xfrm>
            <a:off x="901874" y="1728592"/>
            <a:ext cx="6871289" cy="3337645"/>
          </a:xfrm>
          <a:prstGeom prst="rect">
            <a:avLst/>
          </a:prstGeom>
        </p:spPr>
        <p:txBody>
          <a:bodyPr wrap="square">
            <a:spAutoFit/>
          </a:bodyPr>
          <a:lstStyle/>
          <a:p>
            <a:pPr algn="ctr">
              <a:lnSpc>
                <a:spcPct val="107000"/>
              </a:lnSpc>
            </a:pPr>
            <a:r>
              <a:rPr lang="en-US" sz="4000" b="1" dirty="0">
                <a:latin typeface="Arial" panose="020B0604020202020204" pitchFamily="34" charset="0"/>
                <a:ea typeface="Calibri" panose="020F0502020204030204" pitchFamily="34" charset="0"/>
                <a:cs typeface="Arial" panose="020B0604020202020204" pitchFamily="34" charset="0"/>
              </a:rPr>
              <a:t>A</a:t>
            </a:r>
            <a:r>
              <a:rPr lang="en-US" sz="4000" b="1" dirty="0">
                <a:effectLst/>
                <a:latin typeface="Arial" panose="020B0604020202020204" pitchFamily="34" charset="0"/>
                <a:ea typeface="Calibri" panose="020F0502020204030204" pitchFamily="34" charset="0"/>
                <a:cs typeface="Arial" panose="020B0604020202020204" pitchFamily="34" charset="0"/>
              </a:rPr>
              <a:t>ny diversion from Christ, any attempt to dilute the gospel is contemptible and must merit censure and correction. </a:t>
            </a:r>
            <a:endParaRPr lang="en-US" sz="4000" b="1" dirty="0">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326161882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2A67C2A3-D2FA-4676-9200-7109D326C8B7}"/>
              </a:ext>
            </a:extLst>
          </p:cNvPr>
          <p:cNvSpPr/>
          <p:nvPr/>
        </p:nvSpPr>
        <p:spPr>
          <a:xfrm>
            <a:off x="811850" y="794759"/>
            <a:ext cx="7383567" cy="4791568"/>
          </a:xfrm>
          <a:prstGeom prst="rect">
            <a:avLst/>
          </a:prstGeom>
        </p:spPr>
        <p:txBody>
          <a:bodyPr wrap="square">
            <a:spAutoFit/>
          </a:bodyPr>
          <a:lstStyle/>
          <a:p>
            <a:pPr marR="64294">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3600" b="1" dirty="0">
                <a:latin typeface="Arial" panose="020B0604020202020204" pitchFamily="34" charset="0"/>
                <a:ea typeface="Calibri" panose="020F0502020204030204" pitchFamily="34" charset="0"/>
                <a:cs typeface="Arial" panose="020B0604020202020204" pitchFamily="34" charset="0"/>
              </a:rPr>
              <a:t>Christ became man and died on the cross, took the curse of sin, and gave His life as a full payment – to redeem us, adopt us into His family, to live in us by His Holy Spirit in order that by His grace alone we might live a life that is pleasing to God! </a:t>
            </a:r>
          </a:p>
        </p:txBody>
      </p:sp>
    </p:spTree>
    <p:extLst>
      <p:ext uri="{BB962C8B-B14F-4D97-AF65-F5344CB8AC3E}">
        <p14:creationId xmlns:p14="http://schemas.microsoft.com/office/powerpoint/2010/main" val="112261342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E9A0FEAD-AECC-419B-ADE0-C41A52BF6448}"/>
              </a:ext>
            </a:extLst>
          </p:cNvPr>
          <p:cNvSpPr/>
          <p:nvPr/>
        </p:nvSpPr>
        <p:spPr>
          <a:xfrm>
            <a:off x="852354" y="327784"/>
            <a:ext cx="7251986" cy="6247864"/>
          </a:xfrm>
          <a:prstGeom prst="rect">
            <a:avLst/>
          </a:prstGeom>
        </p:spPr>
        <p:txBody>
          <a:bodyPr wrap="square">
            <a:spAutoFit/>
          </a:bodyPr>
          <a:lstStyle/>
          <a:p>
            <a:pPr algn="ctr"/>
            <a:r>
              <a:rPr lang="en-US" sz="4000" b="1" dirty="0">
                <a:latin typeface="Arial" panose="020B0604020202020204" pitchFamily="34" charset="0"/>
                <a:ea typeface="Calibri" panose="020F0502020204030204" pitchFamily="34" charset="0"/>
                <a:cs typeface="Arial" panose="020B0604020202020204" pitchFamily="34" charset="0"/>
              </a:rPr>
              <a:t>CHRIST IS MORE THAN ENOUGH TO SATISFY -  WITHOUT HIM WE CAN NEVER BE ACCEPTED </a:t>
            </a:r>
          </a:p>
          <a:p>
            <a:pPr algn="ctr"/>
            <a:r>
              <a:rPr lang="en-US" sz="4000" b="1" dirty="0">
                <a:latin typeface="Arial" panose="020B0604020202020204" pitchFamily="34" charset="0"/>
                <a:ea typeface="Calibri" panose="020F0502020204030204" pitchFamily="34" charset="0"/>
                <a:cs typeface="Arial" panose="020B0604020202020204" pitchFamily="34" charset="0"/>
              </a:rPr>
              <a:t>BY GOD!</a:t>
            </a:r>
          </a:p>
          <a:p>
            <a:pPr algn="ctr"/>
            <a:endParaRPr lang="en-US" sz="4000" dirty="0">
              <a:latin typeface="Arial" panose="020B0604020202020204" pitchFamily="34" charset="0"/>
              <a:cs typeface="Arial" panose="020B0604020202020204" pitchFamily="34" charset="0"/>
            </a:endParaRPr>
          </a:p>
          <a:p>
            <a:pPr algn="ctr"/>
            <a:r>
              <a:rPr lang="en-US" sz="4000" b="1" dirty="0">
                <a:latin typeface="Arial" panose="020B0604020202020204" pitchFamily="34" charset="0"/>
                <a:ea typeface="Calibri" panose="020F0502020204030204" pitchFamily="34" charset="0"/>
                <a:cs typeface="Arial" panose="020B0604020202020204" pitchFamily="34" charset="0"/>
              </a:rPr>
              <a:t>IN LIVING THE CHRISTIAN LIFE, HE OUR LIFE, HE IS ALL WE NEED!</a:t>
            </a:r>
            <a:r>
              <a:rPr lang="en-US" sz="4000" dirty="0">
                <a:latin typeface="Arial" panose="020B0604020202020204" pitchFamily="34" charset="0"/>
                <a:ea typeface="Calibri" panose="020F0502020204030204" pitchFamily="34" charset="0"/>
                <a:cs typeface="Arial" panose="020B0604020202020204" pitchFamily="34" charset="0"/>
              </a:rPr>
              <a:t> </a:t>
            </a:r>
          </a:p>
          <a:p>
            <a:pPr algn="ctr"/>
            <a:endParaRPr lang="en-US" sz="40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415024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3BC77506-645B-4592-826E-A87CD82DFB89}"/>
              </a:ext>
            </a:extLst>
          </p:cNvPr>
          <p:cNvSpPr/>
          <p:nvPr/>
        </p:nvSpPr>
        <p:spPr>
          <a:xfrm>
            <a:off x="743479" y="726394"/>
            <a:ext cx="7332292" cy="4654929"/>
          </a:xfrm>
          <a:prstGeom prst="rect">
            <a:avLst/>
          </a:prstGeom>
        </p:spPr>
        <p:txBody>
          <a:bodyPr wrap="square">
            <a:spAutoFit/>
          </a:bodyPr>
          <a:lstStyle/>
          <a:p>
            <a:pPr marR="64294" algn="ctr">
              <a:lnSpc>
                <a:spcPct val="107000"/>
              </a:lnSpc>
              <a:spcAft>
                <a:spcPts val="506"/>
              </a:spcAft>
              <a:tabLst>
                <a:tab pos="135255" algn="l"/>
                <a:tab pos="335280" algn="l"/>
                <a:tab pos="678656" algn="l"/>
                <a:tab pos="1021080" algn="l"/>
                <a:tab pos="1363980" algn="l"/>
                <a:tab pos="1707356" algn="l"/>
                <a:tab pos="2050256" algn="l"/>
                <a:tab pos="2393156" algn="l"/>
                <a:tab pos="2736056" algn="l"/>
                <a:tab pos="3078480" algn="l"/>
                <a:tab pos="3421380" algn="l"/>
                <a:tab pos="3764280" algn="l"/>
                <a:tab pos="4107180" algn="l"/>
                <a:tab pos="4450080" algn="l"/>
                <a:tab pos="4792980" algn="l"/>
                <a:tab pos="5135880" algn="l"/>
              </a:tabLst>
            </a:pPr>
            <a:r>
              <a:rPr lang="en-US" sz="4000" b="1" dirty="0">
                <a:latin typeface="Arial" panose="020B0604020202020204" pitchFamily="34" charset="0"/>
                <a:ea typeface="Calibri" panose="020F0502020204030204" pitchFamily="34" charset="0"/>
                <a:cs typeface="Arial" panose="020B0604020202020204" pitchFamily="34" charset="0"/>
              </a:rPr>
              <a:t>	GOD’S GIFT OF HIS SON ACCOMPLISHED FOR US OUR FULL REDEMPTION  ENABLING US TO LIVE FULLY FOR GOD, SO AS TO GIVE HIM OUR FULL ADORATION!</a:t>
            </a:r>
            <a:endParaRPr lang="en-US" sz="3600" b="1" dirty="0">
              <a:latin typeface="Arial" panose="020B060402020202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1049750287"/>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372</TotalTime>
  <Words>1214</Words>
  <Application>Microsoft Office PowerPoint</Application>
  <PresentationFormat>On-screen Show (4:3)</PresentationFormat>
  <Paragraphs>98</Paragraphs>
  <Slides>38</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38</vt:i4>
      </vt:variant>
    </vt:vector>
  </HeadingPairs>
  <TitlesOfParts>
    <vt:vector size="42" baseType="lpstr">
      <vt:lpstr>Arial</vt:lpstr>
      <vt:lpstr>Trebuchet MS</vt:lpstr>
      <vt:lpstr>Wingdings 3</vt:lpstr>
      <vt:lpstr>Facet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Florencio Ragos</dc:creator>
  <cp:lastModifiedBy>Florencio Ragos</cp:lastModifiedBy>
  <cp:revision>36</cp:revision>
  <dcterms:created xsi:type="dcterms:W3CDTF">2017-12-24T12:50:36Z</dcterms:created>
  <dcterms:modified xsi:type="dcterms:W3CDTF">2021-12-18T23:15:58Z</dcterms:modified>
</cp:coreProperties>
</file>

<file path=docProps/thumbnail.jpeg>
</file>