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5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BF468-C463-4C2A-809C-59B8A6B957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Assurance of comfort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3352DF-ED2B-42E3-B431-DCC79312F1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 Corinthians 1:3-7</a:t>
            </a:r>
          </a:p>
        </p:txBody>
      </p:sp>
    </p:spTree>
    <p:extLst>
      <p:ext uri="{BB962C8B-B14F-4D97-AF65-F5344CB8AC3E}">
        <p14:creationId xmlns:p14="http://schemas.microsoft.com/office/powerpoint/2010/main" val="420169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Paul testifies of god’s comfort according to his experience.</a:t>
            </a:r>
          </a:p>
          <a:p>
            <a:pPr lvl="0"/>
            <a:r>
              <a:rPr lang="en-US" sz="3200" dirty="0"/>
              <a:t>In all of his troubles, he was comforted by god.</a:t>
            </a:r>
          </a:p>
          <a:p>
            <a:pPr lvl="0"/>
            <a:r>
              <a:rPr lang="en-US" sz="3200" dirty="0"/>
              <a:t>The comfort did not merely enable him, but he also received special blessings from them.</a:t>
            </a:r>
          </a:p>
          <a:p>
            <a:pPr lvl="0"/>
            <a:r>
              <a:rPr lang="en-US" sz="3200" dirty="0"/>
              <a:t>It’s not a theory, but a blessed, rewarding experience.</a:t>
            </a:r>
          </a:p>
        </p:txBody>
      </p:sp>
    </p:spTree>
    <p:extLst>
      <p:ext uri="{BB962C8B-B14F-4D97-AF65-F5344CB8AC3E}">
        <p14:creationId xmlns:p14="http://schemas.microsoft.com/office/powerpoint/2010/main" val="4779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These tribulations that almost caused him his life happened to him in asia. V8.</a:t>
            </a:r>
          </a:p>
          <a:p>
            <a:pPr lvl="0"/>
            <a:r>
              <a:rPr lang="en-US" sz="3200" dirty="0"/>
              <a:t>Comfort “paraklesis” – the idea of consolation with soothing or calming.</a:t>
            </a:r>
          </a:p>
          <a:p>
            <a:pPr lvl="0"/>
            <a:r>
              <a:rPr lang="en-US" sz="3200" dirty="0"/>
              <a:t>It means to call alongside to encourage, to strengthen.</a:t>
            </a:r>
          </a:p>
        </p:txBody>
      </p:sp>
    </p:spTree>
    <p:extLst>
      <p:ext uri="{BB962C8B-B14F-4D97-AF65-F5344CB8AC3E}">
        <p14:creationId xmlns:p14="http://schemas.microsoft.com/office/powerpoint/2010/main" val="268055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i="1" dirty="0"/>
              <a:t>A suffering believer needs a special kind of comfort that comes only from god.</a:t>
            </a:r>
          </a:p>
          <a:p>
            <a:pPr lvl="0"/>
            <a:r>
              <a:rPr lang="en-US" sz="3200" dirty="0"/>
              <a:t>God stands by our side to minister to us.</a:t>
            </a:r>
          </a:p>
          <a:p>
            <a:pPr lvl="0"/>
            <a:r>
              <a:rPr lang="en-US" sz="3200" dirty="0"/>
              <a:t>He is not only the god of all comfort but also the father of mercies.</a:t>
            </a:r>
          </a:p>
          <a:p>
            <a:pPr lvl="0"/>
            <a:r>
              <a:rPr lang="en-US" sz="3200" dirty="0"/>
              <a:t>Mercy is the outward manifestation of compassion for others in their affliction. </a:t>
            </a:r>
          </a:p>
        </p:txBody>
      </p:sp>
    </p:spTree>
    <p:extLst>
      <p:ext uri="{BB962C8B-B14F-4D97-AF65-F5344CB8AC3E}">
        <p14:creationId xmlns:p14="http://schemas.microsoft.com/office/powerpoint/2010/main" val="183184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All acts of pity and compassion proceed from god.</a:t>
            </a:r>
          </a:p>
          <a:p>
            <a:pPr lvl="0"/>
            <a:r>
              <a:rPr lang="en-US" sz="3200" dirty="0"/>
              <a:t>Our trials, no matter how slight or severe, have his attention. ps. 103:13-14.</a:t>
            </a:r>
          </a:p>
          <a:p>
            <a:pPr lvl="0"/>
            <a:r>
              <a:rPr lang="en-US" sz="3200" dirty="0"/>
              <a:t>His supply of mercy will not run out. He is rich in mercy. Eph. 2:4</a:t>
            </a:r>
          </a:p>
          <a:p>
            <a:pPr lv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75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089641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it was according to his mercy he saved us. Titus 3:5. </a:t>
            </a:r>
          </a:p>
          <a:p>
            <a:pPr lvl="0"/>
            <a:r>
              <a:rPr lang="en-US" sz="3200" b="1" i="1" dirty="0"/>
              <a:t>“how shall he not with him also freely give us all things? </a:t>
            </a:r>
            <a:r>
              <a:rPr lang="en-US" sz="3200" dirty="0"/>
              <a:t>Read rom. 8:32.</a:t>
            </a:r>
          </a:p>
          <a:p>
            <a:pPr lvl="0"/>
            <a:r>
              <a:rPr lang="en-US" sz="3200" dirty="0"/>
              <a:t>One of the all things is His </a:t>
            </a:r>
            <a:r>
              <a:rPr lang="en-US" sz="3200" i="1" dirty="0"/>
              <a:t>comfort</a:t>
            </a:r>
            <a:r>
              <a:rPr lang="en-US" sz="3200" dirty="0"/>
              <a:t>.</a:t>
            </a:r>
          </a:p>
          <a:p>
            <a:pPr lvl="0"/>
            <a:r>
              <a:rPr lang="en-US" sz="3200" dirty="0"/>
              <a:t>It means every kind, every variety, the whole of, or the totality of</a:t>
            </a:r>
          </a:p>
          <a:p>
            <a:pPr lv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334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089641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God's comfort is unique. It is infinite, inexhaustible, immutable, and indestructible. </a:t>
            </a:r>
          </a:p>
          <a:p>
            <a:pPr lvl="0"/>
            <a:r>
              <a:rPr lang="en-US" sz="3200" dirty="0"/>
              <a:t>Our afflictions are temporary and transient; God's comfort is everlasting. 2 Thes. 2:16</a:t>
            </a:r>
          </a:p>
          <a:p>
            <a:pPr lvl="0"/>
            <a:r>
              <a:rPr lang="en-US" sz="3200" dirty="0"/>
              <a:t>No Christian is left to face sickness and sorrow alone. Isa. 66:13  </a:t>
            </a:r>
          </a:p>
        </p:txBody>
      </p:sp>
    </p:spTree>
    <p:extLst>
      <p:ext uri="{BB962C8B-B14F-4D97-AF65-F5344CB8AC3E}">
        <p14:creationId xmlns:p14="http://schemas.microsoft.com/office/powerpoint/2010/main" val="192382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089641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Paul considers god the father, a paraclete.</a:t>
            </a:r>
          </a:p>
          <a:p>
            <a:pPr lvl="0"/>
            <a:r>
              <a:rPr lang="en-US" sz="3200" dirty="0"/>
              <a:t>God The holy spirit is our paraclete. John 14:26</a:t>
            </a:r>
          </a:p>
          <a:p>
            <a:pPr lvl="0"/>
            <a:r>
              <a:rPr lang="en-US" sz="3200" dirty="0"/>
              <a:t>God the son is our paraclete. 1 john 2:1</a:t>
            </a:r>
          </a:p>
          <a:p>
            <a:pPr lvl="0"/>
            <a:r>
              <a:rPr lang="en-US" sz="3200" dirty="0"/>
              <a:t>In every aspect of his being, he is full of comfort, strength and help for his people.</a:t>
            </a:r>
          </a:p>
        </p:txBody>
      </p:sp>
    </p:spTree>
    <p:extLst>
      <p:ext uri="{BB962C8B-B14F-4D97-AF65-F5344CB8AC3E}">
        <p14:creationId xmlns:p14="http://schemas.microsoft.com/office/powerpoint/2010/main" val="21927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We have also the comfort of the scriptures. Rom. 15:4</a:t>
            </a:r>
          </a:p>
          <a:p>
            <a:pPr lvl="0"/>
            <a:r>
              <a:rPr lang="en-US" sz="3200" dirty="0"/>
              <a:t>It was written to comfort us in times of sickness, suffering and sorrow.</a:t>
            </a:r>
          </a:p>
          <a:p>
            <a:pPr lvl="0"/>
            <a:r>
              <a:rPr lang="en-US" sz="3200" dirty="0"/>
              <a:t>Comfort is one of the blessings god gives us through his word.</a:t>
            </a:r>
          </a:p>
          <a:p>
            <a:pPr lvl="0"/>
            <a:r>
              <a:rPr lang="en-US" sz="3200" dirty="0"/>
              <a:t>As believers, we are assured of comfort.</a:t>
            </a:r>
          </a:p>
        </p:txBody>
      </p:sp>
    </p:spTree>
    <p:extLst>
      <p:ext uri="{BB962C8B-B14F-4D97-AF65-F5344CB8AC3E}">
        <p14:creationId xmlns:p14="http://schemas.microsoft.com/office/powerpoint/2010/main" val="101395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II. purpose of comfort vv. 4b</a:t>
            </a:r>
          </a:p>
          <a:p>
            <a:pPr lvl="0"/>
            <a:r>
              <a:rPr lang="en-US" sz="3200" dirty="0"/>
              <a:t>Read v. 4b</a:t>
            </a:r>
          </a:p>
          <a:p>
            <a:pPr lvl="0"/>
            <a:r>
              <a:rPr lang="en-US" sz="3200" dirty="0"/>
              <a:t>God comforts us so that we can comfort others.</a:t>
            </a:r>
          </a:p>
          <a:p>
            <a:pPr lvl="0"/>
            <a:r>
              <a:rPr lang="en-US" sz="3200" dirty="0"/>
              <a:t>As we experienced love, god wants us to be conduits of love.</a:t>
            </a:r>
          </a:p>
          <a:p>
            <a:pPr lvl="0"/>
            <a:r>
              <a:rPr lang="en-US" sz="3200" dirty="0"/>
              <a:t>As recipients of compassion, we are better equipped to minister to others.</a:t>
            </a:r>
          </a:p>
        </p:txBody>
      </p:sp>
    </p:spTree>
    <p:extLst>
      <p:ext uri="{BB962C8B-B14F-4D97-AF65-F5344CB8AC3E}">
        <p14:creationId xmlns:p14="http://schemas.microsoft.com/office/powerpoint/2010/main" val="332550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II. purpose of comfort vv. 4b</a:t>
            </a:r>
          </a:p>
          <a:p>
            <a:pPr lvl="0"/>
            <a:r>
              <a:rPr lang="en-US" sz="3200" dirty="0"/>
              <a:t>God’s comfort can be given and received through others. </a:t>
            </a:r>
          </a:p>
          <a:p>
            <a:pPr lvl="0"/>
            <a:r>
              <a:rPr lang="en-US" sz="3200" dirty="0"/>
              <a:t>Corinthians were also able to comfort paul.</a:t>
            </a:r>
          </a:p>
          <a:p>
            <a:pPr lvl="0"/>
            <a:r>
              <a:rPr lang="en-US" sz="3200" dirty="0"/>
              <a:t>Read 2 cor. 7:5-7</a:t>
            </a:r>
          </a:p>
          <a:p>
            <a:pPr lvl="0"/>
            <a:r>
              <a:rPr lang="en-US" sz="3200" dirty="0"/>
              <a:t>Often times, we don’t receive comfort from others because of </a:t>
            </a:r>
            <a:r>
              <a:rPr lang="en-US" sz="3200" i="1" dirty="0"/>
              <a:t>pride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871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8CBB7-F86B-4B1E-A07F-83BE0FD9D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-4940"/>
            <a:ext cx="10364451" cy="1596177"/>
          </a:xfrm>
        </p:spPr>
        <p:txBody>
          <a:bodyPr/>
          <a:lstStyle/>
          <a:p>
            <a:r>
              <a:rPr lang="en-US" dirty="0"/>
              <a:t>a.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35FDB-EE87-4D67-B5F6-1D7295D56C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244877"/>
            <a:ext cx="10363826" cy="3424107"/>
          </a:xfrm>
        </p:spPr>
        <p:txBody>
          <a:bodyPr>
            <a:normAutofit/>
          </a:bodyPr>
          <a:lstStyle/>
          <a:p>
            <a:r>
              <a:rPr lang="en-US" sz="3600" b="1" i="1" dirty="0"/>
              <a:t>God designed our faith to resiliently navigate dark times for His glory.</a:t>
            </a:r>
          </a:p>
          <a:p>
            <a:r>
              <a:rPr lang="en-US" sz="3600" dirty="0"/>
              <a:t>Read 2 cor. 1:3-7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1990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II. purpose of comfort vv. 4b</a:t>
            </a:r>
          </a:p>
          <a:p>
            <a:pPr lvl="0"/>
            <a:r>
              <a:rPr lang="en-US" sz="3200" dirty="0"/>
              <a:t>How can we extend comfort:</a:t>
            </a:r>
          </a:p>
          <a:p>
            <a:pPr lvl="0"/>
            <a:r>
              <a:rPr lang="en-US" sz="3200" dirty="0"/>
              <a:t>When you overcome sin.</a:t>
            </a:r>
          </a:p>
          <a:p>
            <a:pPr lvl="0"/>
            <a:r>
              <a:rPr lang="en-US" sz="3200" dirty="0"/>
              <a:t>When god met you in your pains.</a:t>
            </a:r>
          </a:p>
          <a:p>
            <a:pPr lvl="0"/>
            <a:r>
              <a:rPr lang="en-US" sz="3200" dirty="0"/>
              <a:t>When god provided for your needs.</a:t>
            </a:r>
          </a:p>
          <a:p>
            <a:pPr lvl="0"/>
            <a:r>
              <a:rPr lang="en-US" sz="3200" dirty="0"/>
              <a:t>When god strengthens you in your weakness…</a:t>
            </a:r>
          </a:p>
        </p:txBody>
      </p:sp>
    </p:spTree>
    <p:extLst>
      <p:ext uri="{BB962C8B-B14F-4D97-AF65-F5344CB8AC3E}">
        <p14:creationId xmlns:p14="http://schemas.microsoft.com/office/powerpoint/2010/main" val="140153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1. deeper relationship with christ v.5</a:t>
            </a:r>
          </a:p>
          <a:p>
            <a:pPr lvl="0"/>
            <a:r>
              <a:rPr lang="en-US" sz="3200" dirty="0"/>
              <a:t>Read v. 5</a:t>
            </a:r>
          </a:p>
          <a:p>
            <a:pPr lvl="0"/>
            <a:r>
              <a:rPr lang="en-US" sz="3200" dirty="0"/>
              <a:t>Paul’s life is filled with suffering.</a:t>
            </a:r>
          </a:p>
          <a:p>
            <a:pPr lvl="0"/>
            <a:r>
              <a:rPr lang="en-US" sz="3200" dirty="0"/>
              <a:t>He knows that all of them are sufferings of christ.</a:t>
            </a:r>
          </a:p>
          <a:p>
            <a:pPr lvl="0"/>
            <a:r>
              <a:rPr lang="en-US" sz="3200" dirty="0"/>
              <a:t>These are sufferings that he had to endure because of ministry.</a:t>
            </a:r>
          </a:p>
        </p:txBody>
      </p:sp>
    </p:spTree>
    <p:extLst>
      <p:ext uri="{BB962C8B-B14F-4D97-AF65-F5344CB8AC3E}">
        <p14:creationId xmlns:p14="http://schemas.microsoft.com/office/powerpoint/2010/main" val="207475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All believers encounter suffering as a result of living faithfully the Christian life.</a:t>
            </a:r>
          </a:p>
          <a:p>
            <a:pPr lvl="0"/>
            <a:r>
              <a:rPr lang="en-US" sz="3200" b="1" i="1" dirty="0"/>
              <a:t>“So our comfort also abounds through Christ”</a:t>
            </a:r>
          </a:p>
          <a:p>
            <a:pPr lvl="0"/>
            <a:r>
              <a:rPr lang="en-US" sz="3200" dirty="0"/>
              <a:t>Because Paul’s sufferings were the sufferings of Christ, </a:t>
            </a:r>
            <a:r>
              <a:rPr lang="en-US" sz="3200" i="1" dirty="0"/>
              <a:t>Jesus is </a:t>
            </a:r>
            <a:r>
              <a:rPr lang="en-US" sz="3200" b="1" i="1" dirty="0"/>
              <a:t>near</a:t>
            </a:r>
            <a:r>
              <a:rPr lang="en-US" sz="3200" i="1" dirty="0"/>
              <a:t> to him in all his trials. </a:t>
            </a:r>
          </a:p>
          <a:p>
            <a:pPr lvl="0"/>
            <a:r>
              <a:rPr lang="en-US" sz="3200" b="1" i="1" dirty="0"/>
              <a:t>We can count on it: </a:t>
            </a:r>
            <a:r>
              <a:rPr lang="en-US" sz="3200" dirty="0"/>
              <a:t>when sufferings abound, comfort also abounds. </a:t>
            </a:r>
          </a:p>
        </p:txBody>
      </p:sp>
    </p:spTree>
    <p:extLst>
      <p:ext uri="{BB962C8B-B14F-4D97-AF65-F5344CB8AC3E}">
        <p14:creationId xmlns:p14="http://schemas.microsoft.com/office/powerpoint/2010/main" val="12847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i="1" dirty="0"/>
              <a:t>this assumes we are not suffering as a murderer, a thief, an evildoer, or as a busybody in other people’s matters. Yet if anyone suffers as a Christian, let him not be ashamed, but let him glorify God in this matter. </a:t>
            </a:r>
            <a:r>
              <a:rPr lang="en-US" sz="3200" dirty="0"/>
              <a:t>(1 Peter 4:15-16)</a:t>
            </a:r>
          </a:p>
          <a:p>
            <a:pPr lvl="0"/>
            <a:r>
              <a:rPr lang="en-US" sz="3200" dirty="0"/>
              <a:t>Suffering in it itself </a:t>
            </a:r>
            <a:r>
              <a:rPr lang="en-US" sz="3200" i="1" u="sng" dirty="0"/>
              <a:t>does not </a:t>
            </a:r>
            <a:r>
              <a:rPr lang="en-US" sz="3200" dirty="0"/>
              <a:t>produce holiness.</a:t>
            </a:r>
          </a:p>
        </p:txBody>
      </p:sp>
    </p:spTree>
    <p:extLst>
      <p:ext uri="{BB962C8B-B14F-4D97-AF65-F5344CB8AC3E}">
        <p14:creationId xmlns:p14="http://schemas.microsoft.com/office/powerpoint/2010/main" val="355553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i="1" dirty="0"/>
              <a:t>God allows painful situations in our life where our only comfort is found in the Lord Jesus Christ.</a:t>
            </a:r>
          </a:p>
          <a:p>
            <a:pPr lvl="0"/>
            <a:r>
              <a:rPr lang="en-US" sz="3200" b="1" dirty="0"/>
              <a:t>Comfort is not always found in changed circumstance.</a:t>
            </a:r>
          </a:p>
          <a:p>
            <a:pPr lvl="0"/>
            <a:r>
              <a:rPr lang="en-US" sz="3200" b="1" dirty="0"/>
              <a:t>It is when god meet and console us in the midst of our pains through christ. </a:t>
            </a:r>
          </a:p>
          <a:p>
            <a:pPr lvl="0"/>
            <a:r>
              <a:rPr lang="en-US" sz="3200" dirty="0"/>
              <a:t>Heb. 2:18</a:t>
            </a:r>
          </a:p>
        </p:txBody>
      </p:sp>
    </p:spTree>
    <p:extLst>
      <p:ext uri="{BB962C8B-B14F-4D97-AF65-F5344CB8AC3E}">
        <p14:creationId xmlns:p14="http://schemas.microsoft.com/office/powerpoint/2010/main" val="122890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Jesus suffered, He is fully qualified to comfort us in time of our deepest afflictions. </a:t>
            </a:r>
          </a:p>
          <a:p>
            <a:pPr lvl="0"/>
            <a:r>
              <a:rPr lang="en-US" sz="3200" i="1" dirty="0"/>
              <a:t>our sufferings magnifies our identification with Jesus and therefore deepens our relationship with Him as He comforts us all the time.</a:t>
            </a:r>
          </a:p>
        </p:txBody>
      </p:sp>
    </p:spTree>
    <p:extLst>
      <p:ext uri="{BB962C8B-B14F-4D97-AF65-F5344CB8AC3E}">
        <p14:creationId xmlns:p14="http://schemas.microsoft.com/office/powerpoint/2010/main" val="73727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2. effective ministry vv. 6-7</a:t>
            </a:r>
          </a:p>
          <a:p>
            <a:pPr lvl="0"/>
            <a:r>
              <a:rPr lang="en-US" sz="3200" b="1" i="1" dirty="0"/>
              <a:t>“If we are afflicted, it is for your comfort and salvation”</a:t>
            </a:r>
          </a:p>
          <a:p>
            <a:pPr lvl="0"/>
            <a:r>
              <a:rPr lang="en-US" sz="3200" i="1" dirty="0"/>
              <a:t>When we are afflicted, it is for the sake of others.</a:t>
            </a:r>
          </a:p>
          <a:p>
            <a:pPr lvl="0"/>
            <a:r>
              <a:rPr lang="en-US" sz="3200" dirty="0"/>
              <a:t>God had a higher purpose in paul’s sufferings.</a:t>
            </a:r>
          </a:p>
          <a:p>
            <a:pPr lvl="0"/>
            <a:r>
              <a:rPr lang="en-US" sz="3200" dirty="0"/>
              <a:t>He brought comfort and salvation to others through Paul’s sufferings.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10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As suffering brought Paul closer to Christ and made him rely more and more on God alone, </a:t>
            </a:r>
          </a:p>
          <a:p>
            <a:pPr lvl="0"/>
            <a:r>
              <a:rPr lang="en-US" sz="3200" dirty="0"/>
              <a:t>Paul was a more effective minister. </a:t>
            </a:r>
          </a:p>
          <a:p>
            <a:r>
              <a:rPr lang="en-US" sz="3200" dirty="0"/>
              <a:t>He was more usable in the hand of God to bring comfort and salvation to God’s people, </a:t>
            </a:r>
            <a:r>
              <a:rPr lang="en-US" sz="3200" i="1" dirty="0"/>
              <a:t>and so do we.</a:t>
            </a:r>
          </a:p>
          <a:p>
            <a:pPr marL="0" lv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630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b="1" i="1" dirty="0"/>
              <a:t>“Which is effective for enduring the same sufferings which we also suffer</a:t>
            </a:r>
            <a:r>
              <a:rPr lang="en-US" sz="3200" dirty="0"/>
              <a:t>” </a:t>
            </a:r>
          </a:p>
          <a:p>
            <a:r>
              <a:rPr lang="en-US" sz="3200" dirty="0"/>
              <a:t>The comfort and salvation the Corinthian Christians received from Paul’s suffering were at work in the Corinthians.</a:t>
            </a:r>
          </a:p>
          <a:p>
            <a:r>
              <a:rPr lang="en-US" sz="3200" dirty="0"/>
              <a:t>Enabling them to endure the same sufferings as paul.</a:t>
            </a:r>
          </a:p>
        </p:txBody>
      </p:sp>
    </p:spTree>
    <p:extLst>
      <p:ext uri="{BB962C8B-B14F-4D97-AF65-F5344CB8AC3E}">
        <p14:creationId xmlns:p14="http://schemas.microsoft.com/office/powerpoint/2010/main" val="155100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i="1" dirty="0"/>
              <a:t>the exact circumstances of suffering are not as important as what God does through our suffering.</a:t>
            </a:r>
          </a:p>
          <a:p>
            <a:pPr lvl="0"/>
            <a:r>
              <a:rPr lang="en-US" sz="3200" dirty="0"/>
              <a:t>Sufferings weighs down our soul.</a:t>
            </a:r>
          </a:p>
          <a:p>
            <a:pPr lvl="0"/>
            <a:r>
              <a:rPr lang="en-US" sz="3200" dirty="0"/>
              <a:t>It is god’s desire that we endure through them.</a:t>
            </a:r>
          </a:p>
          <a:p>
            <a:pPr lvl="0"/>
            <a:r>
              <a:rPr lang="en-US" sz="3200" dirty="0"/>
              <a:t>To triumph over them.</a:t>
            </a:r>
          </a:p>
          <a:p>
            <a:pPr lvl="0"/>
            <a:r>
              <a:rPr lang="en-US" sz="3200" dirty="0"/>
              <a:t>Just like a marathon runner.</a:t>
            </a:r>
          </a:p>
        </p:txBody>
      </p:sp>
    </p:spTree>
    <p:extLst>
      <p:ext uri="{BB962C8B-B14F-4D97-AF65-F5344CB8AC3E}">
        <p14:creationId xmlns:p14="http://schemas.microsoft.com/office/powerpoint/2010/main" val="319478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-4948"/>
            <a:ext cx="10364451" cy="1596177"/>
          </a:xfrm>
        </p:spPr>
        <p:txBody>
          <a:bodyPr/>
          <a:lstStyle/>
          <a:p>
            <a:r>
              <a:rPr lang="en-US" dirty="0"/>
              <a:t>b.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91229"/>
            <a:ext cx="10363826" cy="3424107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Paul wrote 2 Corinthians from Macedonia around A.D. 55/56. </a:t>
            </a:r>
          </a:p>
          <a:p>
            <a:r>
              <a:rPr lang="en-US" sz="3600" dirty="0"/>
              <a:t>Theme: the relationship between suffering and the power of the Spirit in Paul’s apostolic life, ministry, and message. </a:t>
            </a:r>
          </a:p>
        </p:txBody>
      </p:sp>
    </p:spTree>
    <p:extLst>
      <p:ext uri="{BB962C8B-B14F-4D97-AF65-F5344CB8AC3E}">
        <p14:creationId xmlns:p14="http://schemas.microsoft.com/office/powerpoint/2010/main" val="123198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b="1" i="1" dirty="0"/>
              <a:t>“Or, if we are comforted, it is for your consolation and salvation”</a:t>
            </a:r>
          </a:p>
          <a:p>
            <a:pPr lvl="0"/>
            <a:r>
              <a:rPr lang="en-US" sz="3200" dirty="0"/>
              <a:t>God did not work only through the suffering Paul as He enabled him to endure. </a:t>
            </a:r>
          </a:p>
          <a:p>
            <a:pPr lvl="0"/>
            <a:r>
              <a:rPr lang="en-US" sz="3200" dirty="0"/>
              <a:t>God also used the comfort of Paul to bless others.</a:t>
            </a:r>
          </a:p>
          <a:p>
            <a:pPr lvl="0"/>
            <a:r>
              <a:rPr lang="en-US" sz="3200" i="1" dirty="0"/>
              <a:t>making him even more effective in ministering to people.  </a:t>
            </a:r>
          </a:p>
        </p:txBody>
      </p:sp>
    </p:spTree>
    <p:extLst>
      <p:ext uri="{BB962C8B-B14F-4D97-AF65-F5344CB8AC3E}">
        <p14:creationId xmlns:p14="http://schemas.microsoft.com/office/powerpoint/2010/main" val="389729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God used Paul’s suffering to do something good in the Corinthian Christians. </a:t>
            </a:r>
          </a:p>
          <a:p>
            <a:pPr lvl="0"/>
            <a:r>
              <a:rPr lang="en-US" sz="3200" dirty="0"/>
              <a:t>As God comforted him, He did so to bless the Corinthian Christians. </a:t>
            </a:r>
          </a:p>
          <a:p>
            <a:pPr lvl="0"/>
            <a:r>
              <a:rPr lang="en-US" sz="3200" dirty="0"/>
              <a:t>it was all about God’s ministry to the people.</a:t>
            </a:r>
          </a:p>
          <a:p>
            <a:pPr lvl="0"/>
            <a:r>
              <a:rPr lang="en-US" sz="3200" dirty="0"/>
              <a:t>Sufferings are inevitable, yet comfort is available</a:t>
            </a:r>
          </a:p>
        </p:txBody>
      </p:sp>
    </p:spTree>
    <p:extLst>
      <p:ext uri="{BB962C8B-B14F-4D97-AF65-F5344CB8AC3E}">
        <p14:creationId xmlns:p14="http://schemas.microsoft.com/office/powerpoint/2010/main" val="129833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III. results of comfort vv. 5-7</a:t>
            </a:r>
          </a:p>
          <a:p>
            <a:pPr lvl="0"/>
            <a:r>
              <a:rPr lang="en-US" sz="3200" dirty="0"/>
              <a:t>as we are partakers of the sufferings, so also we are partakers of comfort.</a:t>
            </a:r>
          </a:p>
          <a:p>
            <a:pPr lvl="0"/>
            <a:r>
              <a:rPr lang="en-US" sz="3200" dirty="0"/>
              <a:t>it will result in our deeper relationship with Jesus as well as in effectivity of our ministry.</a:t>
            </a:r>
          </a:p>
        </p:txBody>
      </p:sp>
    </p:spTree>
    <p:extLst>
      <p:ext uri="{BB962C8B-B14F-4D97-AF65-F5344CB8AC3E}">
        <p14:creationId xmlns:p14="http://schemas.microsoft.com/office/powerpoint/2010/main" val="18292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d.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Trials are part of our Christian existence.</a:t>
            </a:r>
          </a:p>
          <a:p>
            <a:pPr lvl="0"/>
            <a:r>
              <a:rPr lang="en-US" sz="3200" dirty="0"/>
              <a:t>1 peter 4:12</a:t>
            </a:r>
          </a:p>
          <a:p>
            <a:pPr lvl="0"/>
            <a:r>
              <a:rPr lang="en-US" sz="3200" dirty="0"/>
              <a:t>always remember that God, in every aspect of His being, is full of comfort, strength, and help for us.</a:t>
            </a:r>
          </a:p>
          <a:p>
            <a:pPr lvl="0"/>
            <a:r>
              <a:rPr lang="en-US" sz="3200" dirty="0"/>
              <a:t>He will not leave us to fend our tribulations alone.</a:t>
            </a:r>
          </a:p>
          <a:p>
            <a:pPr lvl="0"/>
            <a:r>
              <a:rPr lang="en-US" sz="3200" dirty="0"/>
              <a:t>As we are comforted, he will use us to comfort others who are suffering.</a:t>
            </a:r>
          </a:p>
          <a:p>
            <a:pPr lv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350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d.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lvl="0"/>
            <a:r>
              <a:rPr lang="en-US" sz="3200" b="1" i="1" dirty="0"/>
              <a:t>Our sufferings are designed by god to magnify his glory, to bring good to us and to his people.</a:t>
            </a:r>
          </a:p>
          <a:p>
            <a:pPr lvl="0"/>
            <a:r>
              <a:rPr lang="en-US" sz="3200" dirty="0"/>
              <a:t>God accomplishes all of these in and through the context of the Church.</a:t>
            </a:r>
          </a:p>
          <a:p>
            <a:pPr lvl="0"/>
            <a:r>
              <a:rPr lang="en-US" sz="3200" dirty="0"/>
              <a:t>His divine will and purposes are manifested and accomplished in the Church. </a:t>
            </a:r>
          </a:p>
          <a:p>
            <a:pPr lvl="0"/>
            <a:r>
              <a:rPr lang="en-US" sz="3200" dirty="0"/>
              <a:t>In these dark and uncertain times, it is well with our souls if we allow it to be central in our lives.</a:t>
            </a:r>
          </a:p>
          <a:p>
            <a:pPr lv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884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d.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8" y="1411129"/>
            <a:ext cx="11043063" cy="3424107"/>
          </a:xfrm>
        </p:spPr>
        <p:txBody>
          <a:bodyPr>
            <a:noAutofit/>
          </a:bodyPr>
          <a:lstStyle/>
          <a:p>
            <a:pPr lvl="0"/>
            <a:r>
              <a:rPr lang="en-US" sz="3200" b="1" i="1" dirty="0"/>
              <a:t>The Church is designed by God to be our refuge while we are still in this side of eternity.</a:t>
            </a:r>
          </a:p>
          <a:p>
            <a:pPr lvl="0"/>
            <a:r>
              <a:rPr lang="en-US" sz="3200" dirty="0"/>
              <a:t>Be open, be involved, be active, be engaged. </a:t>
            </a:r>
          </a:p>
          <a:p>
            <a:pPr lvl="0"/>
            <a:r>
              <a:rPr lang="en-US" sz="3200" dirty="0"/>
              <a:t>Comfort is assured. Amen.</a:t>
            </a:r>
          </a:p>
        </p:txBody>
      </p:sp>
    </p:spTree>
    <p:extLst>
      <p:ext uri="{BB962C8B-B14F-4D97-AF65-F5344CB8AC3E}">
        <p14:creationId xmlns:p14="http://schemas.microsoft.com/office/powerpoint/2010/main" val="225991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E4847-48D6-4839-9A3A-5DB52A546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4AA19-B424-4D72-A558-D07E1A5E4EB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13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b.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Paul vindicates his apostolic ministry in order to </a:t>
            </a:r>
          </a:p>
          <a:p>
            <a:pPr lvl="0"/>
            <a:r>
              <a:rPr lang="en-US" sz="3200" dirty="0"/>
              <a:t>(1) strengthen the faithful majority in Corinth</a:t>
            </a:r>
          </a:p>
          <a:p>
            <a:pPr lvl="0"/>
            <a:r>
              <a:rPr lang="en-US" sz="3200" dirty="0"/>
              <a:t>(2) encourage them to contribute to the financial needs of other believers, as an expression of their repentance); and </a:t>
            </a:r>
          </a:p>
          <a:p>
            <a:r>
              <a:rPr lang="en-US" sz="3200" dirty="0"/>
              <a:t>(3) offer the rebellious minority in Corinth another chance to repent before he returns to judge those still rejecting him and his message </a:t>
            </a:r>
          </a:p>
        </p:txBody>
      </p:sp>
    </p:spTree>
    <p:extLst>
      <p:ext uri="{BB962C8B-B14F-4D97-AF65-F5344CB8AC3E}">
        <p14:creationId xmlns:p14="http://schemas.microsoft.com/office/powerpoint/2010/main" val="8853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b.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Key themes of 2 corinthians</a:t>
            </a:r>
          </a:p>
          <a:p>
            <a:pPr lvl="0"/>
            <a:r>
              <a:rPr lang="en-US" sz="3200" dirty="0"/>
              <a:t>Sufferings imitates the cross of Christ.</a:t>
            </a:r>
          </a:p>
          <a:p>
            <a:pPr lvl="0"/>
            <a:r>
              <a:rPr lang="en-US" sz="3200" dirty="0"/>
              <a:t>Endurance are made possible by the grace of god.</a:t>
            </a:r>
          </a:p>
          <a:p>
            <a:r>
              <a:rPr lang="en-US" sz="3200" dirty="0"/>
              <a:t>They are the greatest display of god’s presence, power and glory in this world.</a:t>
            </a:r>
          </a:p>
          <a:p>
            <a:r>
              <a:rPr lang="en-US" sz="3200" dirty="0"/>
              <a:t>Through the spirit, we are transformed into the image of Christ.</a:t>
            </a:r>
          </a:p>
        </p:txBody>
      </p:sp>
    </p:spTree>
    <p:extLst>
      <p:ext uri="{BB962C8B-B14F-4D97-AF65-F5344CB8AC3E}">
        <p14:creationId xmlns:p14="http://schemas.microsoft.com/office/powerpoint/2010/main" val="13627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b.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Key themes of 2 Corinthians</a:t>
            </a:r>
          </a:p>
          <a:p>
            <a:pPr lvl="0"/>
            <a:r>
              <a:rPr lang="en-US" sz="3200" dirty="0"/>
              <a:t>Believers embody god’s righteousness by living for others.</a:t>
            </a:r>
          </a:p>
          <a:p>
            <a:pPr lvl="0"/>
            <a:r>
              <a:rPr lang="en-US" sz="3200" dirty="0"/>
              <a:t>Repentance expresses itself in holiness.</a:t>
            </a:r>
          </a:p>
          <a:p>
            <a:pPr lvl="0"/>
            <a:r>
              <a:rPr lang="en-US" sz="3200" dirty="0"/>
              <a:t>Christ is the judge.</a:t>
            </a:r>
          </a:p>
          <a:p>
            <a:pPr lvl="0"/>
            <a:r>
              <a:rPr lang="en-US" sz="3200" dirty="0"/>
              <a:t>Our transformation into image of Christ is the guarantee of our eternal weight of glory at the resurrection.</a:t>
            </a:r>
          </a:p>
        </p:txBody>
      </p:sp>
    </p:spTree>
    <p:extLst>
      <p:ext uri="{BB962C8B-B14F-4D97-AF65-F5344CB8AC3E}">
        <p14:creationId xmlns:p14="http://schemas.microsoft.com/office/powerpoint/2010/main" val="284101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Read vv. 3-4a</a:t>
            </a:r>
          </a:p>
          <a:p>
            <a:pPr lvl="0"/>
            <a:r>
              <a:rPr lang="en-US" sz="3200" dirty="0"/>
              <a:t>God is to be praised for many reasons:</a:t>
            </a:r>
          </a:p>
          <a:p>
            <a:pPr lvl="0"/>
            <a:r>
              <a:rPr lang="en-US" sz="3200" dirty="0"/>
              <a:t>for all that he is and does, and the sheer greatness of his being (Ps 145:3), his love (Ps 86:15), faithfulness (Lam 3:22-23), strength (Isa 41:10), and incomprehensibility (Romans 11:36). </a:t>
            </a:r>
          </a:p>
        </p:txBody>
      </p:sp>
    </p:spTree>
    <p:extLst>
      <p:ext uri="{BB962C8B-B14F-4D97-AF65-F5344CB8AC3E}">
        <p14:creationId xmlns:p14="http://schemas.microsoft.com/office/powerpoint/2010/main" val="19977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For his deliverance, Paul give thanks to god for his immeasurable mercy.</a:t>
            </a:r>
          </a:p>
          <a:p>
            <a:pPr lvl="0"/>
            <a:r>
              <a:rPr lang="en-US" sz="3200" dirty="0"/>
              <a:t>He called god the father of </a:t>
            </a:r>
            <a:r>
              <a:rPr lang="en-US" sz="3200" u="sng" dirty="0"/>
              <a:t>mercies</a:t>
            </a:r>
            <a:r>
              <a:rPr lang="en-US" sz="3200" dirty="0"/>
              <a:t> and the god of all comfort. Mic 7:19; isa 40:1</a:t>
            </a:r>
          </a:p>
          <a:p>
            <a:pPr lvl="0"/>
            <a:r>
              <a:rPr lang="en-US" sz="3200" dirty="0"/>
              <a:t>Mercy is his pity that results in his comfort to us.</a:t>
            </a:r>
          </a:p>
          <a:p>
            <a:pPr lvl="0"/>
            <a:r>
              <a:rPr lang="en-US" sz="3200" dirty="0"/>
              <a:t>That deep compassion of a father to a needy son.</a:t>
            </a:r>
          </a:p>
        </p:txBody>
      </p:sp>
    </p:spTree>
    <p:extLst>
      <p:ext uri="{BB962C8B-B14F-4D97-AF65-F5344CB8AC3E}">
        <p14:creationId xmlns:p14="http://schemas.microsoft.com/office/powerpoint/2010/main" val="332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71F6-4079-4B5A-B6B5-0D68388C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/>
              <a:t>c. message: assurance of comfort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034A-EA62-44E9-86EB-301F394AA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149" y="1411129"/>
            <a:ext cx="10363826" cy="342410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b="1" dirty="0"/>
              <a:t>I. Assurance of comfort vv. 3-4a</a:t>
            </a:r>
          </a:p>
          <a:p>
            <a:pPr lvl="0"/>
            <a:r>
              <a:rPr lang="en-US" sz="3200" dirty="0"/>
              <a:t>God comforted paul through the holy spirit and delivered him from peril.</a:t>
            </a:r>
          </a:p>
          <a:p>
            <a:pPr lvl="0"/>
            <a:r>
              <a:rPr lang="en-US" sz="3200" dirty="0"/>
              <a:t>v. 4a </a:t>
            </a:r>
            <a:r>
              <a:rPr lang="en-US" sz="3200" b="1" i="1" dirty="0"/>
              <a:t>“who comforts us in all our affliction</a:t>
            </a:r>
            <a:r>
              <a:rPr lang="en-US" sz="3200" dirty="0"/>
              <a:t>” </a:t>
            </a:r>
          </a:p>
          <a:p>
            <a:pPr lvl="0"/>
            <a:r>
              <a:rPr lang="en-US" sz="3200" dirty="0"/>
              <a:t>God does not choose when he will comfort us.</a:t>
            </a:r>
          </a:p>
          <a:p>
            <a:pPr lvl="0"/>
            <a:r>
              <a:rPr lang="en-US" sz="3200" dirty="0"/>
              <a:t>At no time when we deserve his special presence in mercy. It is always according to his mercies.</a:t>
            </a:r>
          </a:p>
        </p:txBody>
      </p:sp>
    </p:spTree>
    <p:extLst>
      <p:ext uri="{BB962C8B-B14F-4D97-AF65-F5344CB8AC3E}">
        <p14:creationId xmlns:p14="http://schemas.microsoft.com/office/powerpoint/2010/main" val="186797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636</TotalTime>
  <Words>2043</Words>
  <Application>Microsoft Office PowerPoint</Application>
  <PresentationFormat>Widescreen</PresentationFormat>
  <Paragraphs>188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Tw Cen MT</vt:lpstr>
      <vt:lpstr>Droplet</vt:lpstr>
      <vt:lpstr>Assurance of comfort</vt:lpstr>
      <vt:lpstr>a. introduction</vt:lpstr>
      <vt:lpstr>b. background</vt:lpstr>
      <vt:lpstr>b. background</vt:lpstr>
      <vt:lpstr>b. background</vt:lpstr>
      <vt:lpstr>b. background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c. message: assurance of comfort</vt:lpstr>
      <vt:lpstr>d. conclusion</vt:lpstr>
      <vt:lpstr>d. conclusion</vt:lpstr>
      <vt:lpstr>d. 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Assurance of comfort</dc:title>
  <dc:creator>Windows User</dc:creator>
  <cp:lastModifiedBy>Windows User</cp:lastModifiedBy>
  <cp:revision>27</cp:revision>
  <dcterms:created xsi:type="dcterms:W3CDTF">2021-10-07T04:37:15Z</dcterms:created>
  <dcterms:modified xsi:type="dcterms:W3CDTF">2021-10-09T12:31:27Z</dcterms:modified>
</cp:coreProperties>
</file>