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7" r:id="rId2"/>
    <p:sldId id="259" r:id="rId3"/>
    <p:sldId id="260" r:id="rId4"/>
    <p:sldId id="261" r:id="rId5"/>
    <p:sldId id="262" r:id="rId6"/>
    <p:sldId id="263" r:id="rId7"/>
    <p:sldId id="264" r:id="rId8"/>
    <p:sldId id="265" r:id="rId9"/>
    <p:sldId id="266"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1" r:id="rId23"/>
    <p:sldId id="282" r:id="rId24"/>
    <p:sldId id="283" r:id="rId25"/>
    <p:sldId id="284" r:id="rId26"/>
    <p:sldId id="285" r:id="rId27"/>
    <p:sldId id="286" r:id="rId28"/>
    <p:sldId id="280" r:id="rId29"/>
    <p:sldId id="291" r:id="rId30"/>
    <p:sldId id="292" r:id="rId31"/>
    <p:sldId id="293" r:id="rId32"/>
    <p:sldId id="294" r:id="rId33"/>
    <p:sldId id="295" r:id="rId34"/>
    <p:sldId id="287" r:id="rId35"/>
    <p:sldId id="288" r:id="rId36"/>
    <p:sldId id="289" r:id="rId37"/>
    <p:sldId id="296" r:id="rId38"/>
    <p:sldId id="297" r:id="rId39"/>
    <p:sldId id="298" r:id="rId40"/>
    <p:sldId id="299" r:id="rId41"/>
    <p:sldId id="301" r:id="rId42"/>
    <p:sldId id="302"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00" autoAdjust="0"/>
    <p:restoredTop sz="94660"/>
  </p:normalViewPr>
  <p:slideViewPr>
    <p:cSldViewPr>
      <p:cViewPr varScale="1">
        <p:scale>
          <a:sx n="104" d="100"/>
          <a:sy n="104" d="100"/>
        </p:scale>
        <p:origin x="172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074D2C-18D2-4513-888E-99ABDDA7D3C4}" type="datetimeFigureOut">
              <a:rPr lang="en-PH" smtClean="0"/>
              <a:t>12 Sep 2021</a:t>
            </a:fld>
            <a:endParaRPr lang="en-PH"/>
          </a:p>
        </p:txBody>
      </p:sp>
      <p:sp>
        <p:nvSpPr>
          <p:cNvPr id="5" name="Footer Placeholder 4"/>
          <p:cNvSpPr>
            <a:spLocks noGrp="1"/>
          </p:cNvSpPr>
          <p:nvPr>
            <p:ph type="ftr" sz="quarter" idx="11"/>
          </p:nvPr>
        </p:nvSpPr>
        <p:spPr/>
        <p:txBody>
          <a:bodyPr/>
          <a:lstStyle/>
          <a:p>
            <a:endParaRPr lang="en-PH"/>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3F168BB-F682-4DC4-ABA4-23EF7776948C}" type="slidenum">
              <a:rPr lang="en-PH" smtClean="0"/>
              <a:t>‹#›</a:t>
            </a:fld>
            <a:endParaRPr lang="en-P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074D2C-18D2-4513-888E-99ABDDA7D3C4}" type="datetimeFigureOut">
              <a:rPr lang="en-PH" smtClean="0"/>
              <a:t>12 Sep 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3F168BB-F682-4DC4-ABA4-23EF7776948C}" type="slidenum">
              <a:rPr lang="en-PH" smtClean="0"/>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074D2C-18D2-4513-888E-99ABDDA7D3C4}" type="datetimeFigureOut">
              <a:rPr lang="en-PH" smtClean="0"/>
              <a:t>12 Sep 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3F168BB-F682-4DC4-ABA4-23EF7776948C}" type="slidenum">
              <a:rPr lang="en-PH" smtClean="0"/>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074D2C-18D2-4513-888E-99ABDDA7D3C4}" type="datetimeFigureOut">
              <a:rPr lang="en-PH" smtClean="0"/>
              <a:t>12 Sep 2021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F3F168BB-F682-4DC4-ABA4-23EF7776948C}" type="slidenum">
              <a:rPr lang="en-PH" smtClean="0"/>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78074D2C-18D2-4513-888E-99ABDDA7D3C4}" type="datetimeFigureOut">
              <a:rPr lang="en-PH" smtClean="0"/>
              <a:t>12 Sep 2021</a:t>
            </a:fld>
            <a:endParaRPr lang="en-PH"/>
          </a:p>
        </p:txBody>
      </p:sp>
      <p:sp>
        <p:nvSpPr>
          <p:cNvPr id="8" name="Slide Number Placeholder 7"/>
          <p:cNvSpPr>
            <a:spLocks noGrp="1"/>
          </p:cNvSpPr>
          <p:nvPr>
            <p:ph type="sldNum" sz="quarter" idx="11"/>
          </p:nvPr>
        </p:nvSpPr>
        <p:spPr/>
        <p:txBody>
          <a:bodyPr/>
          <a:lstStyle/>
          <a:p>
            <a:fld id="{F3F168BB-F682-4DC4-ABA4-23EF7776948C}" type="slidenum">
              <a:rPr lang="en-PH" smtClean="0"/>
              <a:t>‹#›</a:t>
            </a:fld>
            <a:endParaRPr lang="en-PH"/>
          </a:p>
        </p:txBody>
      </p:sp>
      <p:sp>
        <p:nvSpPr>
          <p:cNvPr id="9" name="Footer Placeholder 8"/>
          <p:cNvSpPr>
            <a:spLocks noGrp="1"/>
          </p:cNvSpPr>
          <p:nvPr>
            <p:ph type="ftr" sz="quarter" idx="12"/>
          </p:nvPr>
        </p:nvSpPr>
        <p:spPr/>
        <p:txBody>
          <a:bodyPr/>
          <a:lstStyle/>
          <a:p>
            <a:endParaRPr lang="en-P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074D2C-18D2-4513-888E-99ABDDA7D3C4}" type="datetimeFigureOut">
              <a:rPr lang="en-PH" smtClean="0"/>
              <a:t>12 Sep 2021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F3F168BB-F682-4DC4-ABA4-23EF7776948C}" type="slidenum">
              <a:rPr lang="en-PH" smtClean="0"/>
              <a:t>‹#›</a:t>
            </a:fld>
            <a:endParaRPr lang="en-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8074D2C-18D2-4513-888E-99ABDDA7D3C4}" type="datetimeFigureOut">
              <a:rPr lang="en-PH" smtClean="0"/>
              <a:t>12 Sep 2021</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F3F168BB-F682-4DC4-ABA4-23EF7776948C}" type="slidenum">
              <a:rPr lang="en-PH" smtClean="0"/>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8074D2C-18D2-4513-888E-99ABDDA7D3C4}" type="datetimeFigureOut">
              <a:rPr lang="en-PH" smtClean="0"/>
              <a:t>12 Sep 2021</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F3F168BB-F682-4DC4-ABA4-23EF7776948C}" type="slidenum">
              <a:rPr lang="en-PH" smtClean="0"/>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074D2C-18D2-4513-888E-99ABDDA7D3C4}" type="datetimeFigureOut">
              <a:rPr lang="en-PH" smtClean="0"/>
              <a:t>12 Sep 2021</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F3F168BB-F682-4DC4-ABA4-23EF7776948C}" type="slidenum">
              <a:rPr lang="en-PH" smtClean="0"/>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074D2C-18D2-4513-888E-99ABDDA7D3C4}" type="datetimeFigureOut">
              <a:rPr lang="en-PH" smtClean="0"/>
              <a:t>12 Sep 2021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F3F168BB-F682-4DC4-ABA4-23EF7776948C}" type="slidenum">
              <a:rPr lang="en-PH" smtClean="0"/>
              <a:t>‹#›</a:t>
            </a:fld>
            <a:endParaRPr lang="en-PH"/>
          </a:p>
        </p:txBody>
      </p:sp>
      <p:sp>
        <p:nvSpPr>
          <p:cNvPr id="8" name="Title 7"/>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074D2C-18D2-4513-888E-99ABDDA7D3C4}" type="datetimeFigureOut">
              <a:rPr lang="en-PH" smtClean="0"/>
              <a:t>12 Sep 2021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F3F168BB-F682-4DC4-ABA4-23EF7776948C}" type="slidenum">
              <a:rPr lang="en-PH" smtClean="0"/>
              <a:t>‹#›</a:t>
            </a:fld>
            <a:endParaRPr lang="en-PH"/>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78074D2C-18D2-4513-888E-99ABDDA7D3C4}" type="datetimeFigureOut">
              <a:rPr lang="en-PH" smtClean="0"/>
              <a:t>12 Sep 2021</a:t>
            </a:fld>
            <a:endParaRPr lang="en-PH"/>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PH"/>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F3F168BB-F682-4DC4-ABA4-23EF7776948C}" type="slidenum">
              <a:rPr lang="en-PH" smtClean="0"/>
              <a:t>‹#›</a:t>
            </a:fld>
            <a:endParaRPr lang="en-PH"/>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1371600"/>
            <a:ext cx="6553200" cy="3785652"/>
          </a:xfrm>
          <a:prstGeom prst="rect">
            <a:avLst/>
          </a:prstGeom>
        </p:spPr>
        <p:txBody>
          <a:bodyPr wrap="square">
            <a:spAutoFit/>
          </a:bodyPr>
          <a:lstStyle/>
          <a:p>
            <a:pPr algn="ctr"/>
            <a:r>
              <a:rPr lang="en-US" sz="4000" b="1" dirty="0"/>
              <a:t>A Pilgrim’s Delight For Heaven </a:t>
            </a:r>
          </a:p>
          <a:p>
            <a:pPr algn="ctr"/>
            <a:endParaRPr lang="en-PH" sz="4000" dirty="0"/>
          </a:p>
          <a:p>
            <a:pPr algn="ctr"/>
            <a:r>
              <a:rPr lang="en-US" sz="4000"/>
              <a:t>Hebrews </a:t>
            </a:r>
            <a:r>
              <a:rPr lang="en-US" sz="4000" dirty="0"/>
              <a:t>12:28a</a:t>
            </a:r>
          </a:p>
          <a:p>
            <a:pPr algn="ctr"/>
            <a:r>
              <a:rPr lang="en-US" sz="4000" dirty="0"/>
              <a:t>Hebrews 11:10, 16</a:t>
            </a:r>
          </a:p>
          <a:p>
            <a:pPr algn="ctr"/>
            <a:r>
              <a:rPr lang="en-US" sz="4000" b="1" dirty="0"/>
              <a:t>Revelation 21:3,10,23,27</a:t>
            </a:r>
            <a:endParaRPr lang="en-PH" sz="4000" b="1" dirty="0"/>
          </a:p>
        </p:txBody>
      </p:sp>
    </p:spTree>
    <p:extLst>
      <p:ext uri="{BB962C8B-B14F-4D97-AF65-F5344CB8AC3E}">
        <p14:creationId xmlns:p14="http://schemas.microsoft.com/office/powerpoint/2010/main" val="3236188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762000"/>
            <a:ext cx="7620000" cy="4524315"/>
          </a:xfrm>
          <a:prstGeom prst="rect">
            <a:avLst/>
          </a:prstGeom>
        </p:spPr>
        <p:txBody>
          <a:bodyPr wrap="square">
            <a:spAutoFit/>
          </a:bodyPr>
          <a:lstStyle/>
          <a:p>
            <a:r>
              <a:rPr lang="en-US" sz="3600" dirty="0"/>
              <a:t>But the cure for our yearning and our restlessness is not to keep getting more…</a:t>
            </a:r>
            <a:r>
              <a:rPr lang="en-US" sz="3600" b="1" dirty="0"/>
              <a:t>the cure is to yearn for the right thing</a:t>
            </a:r>
            <a:r>
              <a:rPr lang="en-US" sz="3600" dirty="0"/>
              <a:t>…God put in me, in you </a:t>
            </a:r>
            <a:r>
              <a:rPr lang="en-US" sz="3600" b="1" dirty="0"/>
              <a:t>a homing device for heaven</a:t>
            </a:r>
            <a:r>
              <a:rPr lang="en-US" sz="3600" dirty="0"/>
              <a:t>.  We just won’t settle for anything less.”  Mark Buchanan (Pastor and Author), Things Unseen</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990600"/>
            <a:ext cx="7543800" cy="4524315"/>
          </a:xfrm>
          <a:prstGeom prst="rect">
            <a:avLst/>
          </a:prstGeom>
        </p:spPr>
        <p:txBody>
          <a:bodyPr wrap="square">
            <a:spAutoFit/>
          </a:bodyPr>
          <a:lstStyle/>
          <a:p>
            <a:r>
              <a:rPr lang="en-US" sz="3600" dirty="0"/>
              <a:t>“God does not create a longing or a hope without having a fulfilling reality ready for them.  But our longing is our pledge, and </a:t>
            </a:r>
            <a:r>
              <a:rPr lang="en-US" sz="3600" b="1" dirty="0"/>
              <a:t>blessed are the homesick, for they shall come home.</a:t>
            </a:r>
            <a:r>
              <a:rPr lang="en-US" sz="3600" dirty="0"/>
              <a:t>” </a:t>
            </a:r>
            <a:r>
              <a:rPr lang="en-US" sz="3600" dirty="0" err="1"/>
              <a:t>Isak</a:t>
            </a:r>
            <a:r>
              <a:rPr lang="en-US" sz="3600" dirty="0"/>
              <a:t> Dinesen, (as quoted by Randy Alcorn, Eternal Perspectives).</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990600"/>
            <a:ext cx="7620000" cy="4524315"/>
          </a:xfrm>
          <a:prstGeom prst="rect">
            <a:avLst/>
          </a:prstGeom>
          <a:noFill/>
        </p:spPr>
        <p:txBody>
          <a:bodyPr wrap="square" rtlCol="0">
            <a:spAutoFit/>
          </a:bodyPr>
          <a:lstStyle/>
          <a:p>
            <a:r>
              <a:rPr lang="en-US" sz="3600" b="1" dirty="0"/>
              <a:t>“To come to Thee (God) is to come home from exile, to come to land out of a raging storm, to come to rest after long labor, to come to the goal of my desires and the summit of my wishes.” </a:t>
            </a:r>
            <a:r>
              <a:rPr lang="en-US" sz="3600" dirty="0"/>
              <a:t>Charles Spurgeon, Morning and Evening.</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914400"/>
            <a:ext cx="7010400" cy="4524315"/>
          </a:xfrm>
          <a:prstGeom prst="rect">
            <a:avLst/>
          </a:prstGeom>
          <a:noFill/>
        </p:spPr>
        <p:txBody>
          <a:bodyPr wrap="square" rtlCol="0">
            <a:spAutoFit/>
          </a:bodyPr>
          <a:lstStyle/>
          <a:p>
            <a:pPr algn="ctr"/>
            <a:r>
              <a:rPr lang="en-US" sz="3600" dirty="0"/>
              <a:t>CHRISTIANS ARE PILGRIMS WHO KNOW THAT GOD IS ABLE TO KEEP THEM FROM FALLING AND AT LAST TO PRESENT THEM BEFORE HIS GLORIOUS PRESENCE WITH GREAT JOY (Jude 24).</a:t>
            </a:r>
            <a:endParaRPr lang="en-PH" sz="3600" dirty="0"/>
          </a:p>
          <a:p>
            <a:pPr algn="ct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020663"/>
            <a:ext cx="7620000" cy="4770537"/>
          </a:xfrm>
          <a:prstGeom prst="rect">
            <a:avLst/>
          </a:prstGeom>
          <a:noFill/>
        </p:spPr>
        <p:txBody>
          <a:bodyPr wrap="square" rtlCol="0">
            <a:spAutoFit/>
          </a:bodyPr>
          <a:lstStyle/>
          <a:p>
            <a:pPr algn="ctr"/>
            <a:r>
              <a:rPr lang="en-PH" sz="3800" dirty="0"/>
              <a:t> </a:t>
            </a:r>
            <a:r>
              <a:rPr lang="en-US" sz="3800" dirty="0"/>
              <a:t>“The ransomed of the Lord shall return, and come to Zion with songs and everlasting joy upon their heads: they shall obtain joy and gladness, and sorrow and sighing shall flee away” </a:t>
            </a:r>
          </a:p>
          <a:p>
            <a:pPr algn="ctr"/>
            <a:r>
              <a:rPr lang="en-US" sz="3800" dirty="0"/>
              <a:t>Isaiah 35:10</a:t>
            </a:r>
            <a:endParaRPr lang="en-PH" sz="3800" dirty="0"/>
          </a:p>
          <a:p>
            <a:pPr algn="ctr"/>
            <a:endParaRPr lang="en-PH" sz="3800" dirty="0"/>
          </a:p>
        </p:txBody>
      </p:sp>
      <p:sp>
        <p:nvSpPr>
          <p:cNvPr id="5" name="TextBox 4">
            <a:extLst>
              <a:ext uri="{FF2B5EF4-FFF2-40B4-BE49-F238E27FC236}">
                <a16:creationId xmlns:a16="http://schemas.microsoft.com/office/drawing/2014/main" id="{6954B431-CAD2-4775-AEC6-26A559F61A5A}"/>
              </a:ext>
            </a:extLst>
          </p:cNvPr>
          <p:cNvSpPr txBox="1"/>
          <p:nvPr/>
        </p:nvSpPr>
        <p:spPr>
          <a:xfrm>
            <a:off x="685800" y="1020662"/>
            <a:ext cx="7620000" cy="4770537"/>
          </a:xfrm>
          <a:prstGeom prst="rect">
            <a:avLst/>
          </a:prstGeom>
          <a:noFill/>
        </p:spPr>
        <p:txBody>
          <a:bodyPr wrap="square" rtlCol="0">
            <a:spAutoFit/>
          </a:bodyPr>
          <a:lstStyle/>
          <a:p>
            <a:pPr algn="ctr"/>
            <a:r>
              <a:rPr lang="en-PH" sz="3800" dirty="0"/>
              <a:t> </a:t>
            </a:r>
            <a:r>
              <a:rPr lang="en-US" sz="3800" dirty="0"/>
              <a:t>“The ransomed of the Lord shall return, and come to Zion with songs and everlasting joy upon their heads: they shall obtain joy and gladness, and sorrow and sighing shall flee away” </a:t>
            </a:r>
          </a:p>
          <a:p>
            <a:pPr algn="ctr"/>
            <a:r>
              <a:rPr lang="en-US" sz="3800" dirty="0"/>
              <a:t>Isaiah 35:10</a:t>
            </a:r>
            <a:endParaRPr lang="en-PH" sz="3800" dirty="0"/>
          </a:p>
          <a:p>
            <a:pPr algn="ctr"/>
            <a:endParaRPr lang="en-PH" sz="3800" dirty="0"/>
          </a:p>
        </p:txBody>
      </p:sp>
    </p:spTree>
    <p:extLst>
      <p:ext uri="{BB962C8B-B14F-4D97-AF65-F5344CB8AC3E}">
        <p14:creationId xmlns:p14="http://schemas.microsoft.com/office/powerpoint/2010/main" val="32361888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838200"/>
            <a:ext cx="7315200" cy="646331"/>
          </a:xfrm>
          <a:prstGeom prst="rect">
            <a:avLst/>
          </a:prstGeom>
          <a:noFill/>
        </p:spPr>
        <p:txBody>
          <a:bodyPr wrap="square" rtlCol="0">
            <a:spAutoFit/>
          </a:bodyPr>
          <a:lstStyle/>
          <a:p>
            <a:pPr algn="ctr"/>
            <a:r>
              <a:rPr lang="en-US" sz="3600" b="1" dirty="0"/>
              <a:t>THE DELIGHTS OF HEAVEN:</a:t>
            </a:r>
            <a:endParaRPr lang="en-PH" sz="3600" dirty="0"/>
          </a:p>
        </p:txBody>
      </p:sp>
      <p:sp>
        <p:nvSpPr>
          <p:cNvPr id="3" name="TextBox 2"/>
          <p:cNvSpPr txBox="1"/>
          <p:nvPr/>
        </p:nvSpPr>
        <p:spPr>
          <a:xfrm>
            <a:off x="1066800" y="2514600"/>
            <a:ext cx="6934200" cy="2308324"/>
          </a:xfrm>
          <a:prstGeom prst="rect">
            <a:avLst/>
          </a:prstGeom>
          <a:noFill/>
        </p:spPr>
        <p:txBody>
          <a:bodyPr wrap="square" rtlCol="0">
            <a:spAutoFit/>
          </a:bodyPr>
          <a:lstStyle/>
          <a:p>
            <a:pPr marL="514350" lvl="0" indent="-514350">
              <a:buAutoNum type="arabicPeriod"/>
            </a:pPr>
            <a:r>
              <a:rPr lang="en-US" sz="3600" b="1" dirty="0"/>
              <a:t> TO RECEIVE GREAT REWARDS!</a:t>
            </a:r>
          </a:p>
          <a:p>
            <a:pPr lvl="0"/>
            <a:endParaRPr lang="en-US" sz="3600" b="1" dirty="0"/>
          </a:p>
          <a:p>
            <a:r>
              <a:rPr lang="en-US" sz="3600" dirty="0"/>
              <a:t>Matt. 25:21;  2 Cor 4:5 </a:t>
            </a:r>
          </a:p>
        </p:txBody>
      </p:sp>
    </p:spTree>
    <p:extLst>
      <p:ext uri="{BB962C8B-B14F-4D97-AF65-F5344CB8AC3E}">
        <p14:creationId xmlns:p14="http://schemas.microsoft.com/office/powerpoint/2010/main" val="32361888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533400"/>
            <a:ext cx="7543800" cy="2062103"/>
          </a:xfrm>
          <a:prstGeom prst="rect">
            <a:avLst/>
          </a:prstGeom>
          <a:noFill/>
        </p:spPr>
        <p:txBody>
          <a:bodyPr wrap="square" rtlCol="0">
            <a:spAutoFit/>
          </a:bodyPr>
          <a:lstStyle/>
          <a:p>
            <a:r>
              <a:rPr lang="en-US" sz="3200" dirty="0"/>
              <a:t>“They shall have power over the nations, the ungodly of all nations, and “shall rule them with a rod of iron…I will give him the morning star.” (Rev. 2:26–28).</a:t>
            </a:r>
            <a:endParaRPr lang="en-PH" sz="3200" dirty="0"/>
          </a:p>
        </p:txBody>
      </p:sp>
      <p:sp>
        <p:nvSpPr>
          <p:cNvPr id="3" name="TextBox 2"/>
          <p:cNvSpPr txBox="1"/>
          <p:nvPr/>
        </p:nvSpPr>
        <p:spPr>
          <a:xfrm>
            <a:off x="914400" y="3084255"/>
            <a:ext cx="7543800" cy="2554545"/>
          </a:xfrm>
          <a:prstGeom prst="rect">
            <a:avLst/>
          </a:prstGeom>
          <a:noFill/>
        </p:spPr>
        <p:txBody>
          <a:bodyPr wrap="square" rtlCol="0">
            <a:spAutoFit/>
          </a:bodyPr>
          <a:lstStyle/>
          <a:p>
            <a:r>
              <a:rPr lang="en-US" sz="3200" dirty="0"/>
              <a:t>“And God shall wipe away all tears from their eyes; and there will no longer be any death; there will no longer be any mourning, or crying, or pain; the first things have passed away.” (Rev. 21:4). </a:t>
            </a:r>
            <a:endParaRPr lang="en-PH" sz="3200" dirty="0"/>
          </a:p>
        </p:txBody>
      </p:sp>
    </p:spTree>
    <p:extLst>
      <p:ext uri="{BB962C8B-B14F-4D97-AF65-F5344CB8AC3E}">
        <p14:creationId xmlns:p14="http://schemas.microsoft.com/office/powerpoint/2010/main" val="3236188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14400"/>
            <a:ext cx="7924800" cy="2862322"/>
          </a:xfrm>
          <a:prstGeom prst="rect">
            <a:avLst/>
          </a:prstGeom>
          <a:noFill/>
        </p:spPr>
        <p:txBody>
          <a:bodyPr wrap="square" rtlCol="0">
            <a:spAutoFit/>
          </a:bodyPr>
          <a:lstStyle/>
          <a:p>
            <a:r>
              <a:rPr lang="en-US" sz="3600" dirty="0"/>
              <a:t>They “</a:t>
            </a:r>
            <a:r>
              <a:rPr lang="en-US" sz="3600" i="1" dirty="0"/>
              <a:t>shall receive a crown of glory that does not fade away</a:t>
            </a:r>
            <a:r>
              <a:rPr lang="en-US" sz="3600" dirty="0"/>
              <a:t>” (1 Pet 5:4)…</a:t>
            </a:r>
          </a:p>
          <a:p>
            <a:r>
              <a:rPr lang="en-US" sz="3600" dirty="0"/>
              <a:t>“a crown of life” (Rev. 2:10) and </a:t>
            </a:r>
          </a:p>
          <a:p>
            <a:r>
              <a:rPr lang="en-US" sz="3600" dirty="0"/>
              <a:t>…“a crown of righteousness” </a:t>
            </a:r>
          </a:p>
          <a:p>
            <a:r>
              <a:rPr lang="en-US" sz="3600" dirty="0"/>
              <a:t>(2 Tim. 4:8). </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85800"/>
            <a:ext cx="8001000" cy="1200329"/>
          </a:xfrm>
          <a:prstGeom prst="rect">
            <a:avLst/>
          </a:prstGeom>
          <a:noFill/>
        </p:spPr>
        <p:txBody>
          <a:bodyPr wrap="square" rtlCol="0">
            <a:spAutoFit/>
          </a:bodyPr>
          <a:lstStyle/>
          <a:p>
            <a:pPr lvl="0"/>
            <a:r>
              <a:rPr lang="en-PH" sz="3600" b="1" dirty="0"/>
              <a:t>2.  TO EXPERIENCE </a:t>
            </a:r>
            <a:r>
              <a:rPr lang="en-US" sz="3600" b="1" dirty="0"/>
              <a:t>PERFECT HOLINESS!</a:t>
            </a:r>
            <a:endParaRPr lang="en-PH" sz="3600" b="1" dirty="0"/>
          </a:p>
        </p:txBody>
      </p:sp>
      <p:sp>
        <p:nvSpPr>
          <p:cNvPr id="3" name="TextBox 2"/>
          <p:cNvSpPr txBox="1"/>
          <p:nvPr/>
        </p:nvSpPr>
        <p:spPr>
          <a:xfrm>
            <a:off x="914400" y="2133600"/>
            <a:ext cx="7772400" cy="3416320"/>
          </a:xfrm>
          <a:prstGeom prst="rect">
            <a:avLst/>
          </a:prstGeom>
          <a:noFill/>
        </p:spPr>
        <p:txBody>
          <a:bodyPr wrap="square" rtlCol="0">
            <a:spAutoFit/>
          </a:bodyPr>
          <a:lstStyle/>
          <a:p>
            <a:r>
              <a:rPr lang="en-US" sz="3600" dirty="0"/>
              <a:t>He shall be “clothed in white raiment” (Rev. 3:5)…elders are “clothed in white raiment” (4:4)… multitudes are “clothed with white” (7:9); “arrayed in white robes made white in the blood of the Lamb” (v. 13-14).</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685800"/>
            <a:ext cx="7543800" cy="4524315"/>
          </a:xfrm>
          <a:prstGeom prst="rect">
            <a:avLst/>
          </a:prstGeom>
          <a:noFill/>
        </p:spPr>
        <p:txBody>
          <a:bodyPr wrap="square" rtlCol="0">
            <a:spAutoFit/>
          </a:bodyPr>
          <a:lstStyle/>
          <a:p>
            <a:r>
              <a:rPr lang="en-US" sz="3600" dirty="0"/>
              <a:t>“In heaven there will be no sin, suffering, sorrow, or pain. We will never do anything to displease God. There will be no temptation…no persecution, division, disunity, or hate. In heaven there will be no quarrels or disagreements. There will be no disappointments… </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2257961"/>
            <a:ext cx="6248400" cy="1323439"/>
          </a:xfrm>
          <a:prstGeom prst="rect">
            <a:avLst/>
          </a:prstGeom>
          <a:noFill/>
        </p:spPr>
        <p:txBody>
          <a:bodyPr wrap="square" rtlCol="0">
            <a:spAutoFit/>
          </a:bodyPr>
          <a:lstStyle/>
          <a:p>
            <a:pPr algn="ctr"/>
            <a:r>
              <a:rPr lang="en-US" sz="4000" b="1" dirty="0"/>
              <a:t>ARE YOU PREPARED FOR HEAVEN?</a:t>
            </a:r>
            <a:endParaRPr lang="en-PH" sz="4000" dirty="0"/>
          </a:p>
        </p:txBody>
      </p:sp>
    </p:spTree>
    <p:extLst>
      <p:ext uri="{BB962C8B-B14F-4D97-AF65-F5344CB8AC3E}">
        <p14:creationId xmlns:p14="http://schemas.microsoft.com/office/powerpoint/2010/main" val="32361888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762001"/>
            <a:ext cx="7848600" cy="5078313"/>
          </a:xfrm>
          <a:prstGeom prst="rect">
            <a:avLst/>
          </a:prstGeom>
        </p:spPr>
        <p:txBody>
          <a:bodyPr wrap="square">
            <a:spAutoFit/>
          </a:bodyPr>
          <a:lstStyle/>
          <a:p>
            <a:r>
              <a:rPr lang="en-US" sz="3600" dirty="0"/>
              <a:t>…Prayer, fasting, repentance, and confession of sin will cease because there will be nothing to confess and nothing to pray for. There will be no weeping because there will be nothing to make us sad. With sin and its effects erased forever, it will be a life of unimaginable blessing!” </a:t>
            </a:r>
          </a:p>
          <a:p>
            <a:r>
              <a:rPr lang="en-US" sz="3600" dirty="0"/>
              <a:t>John MacArthur, The Glory of Heaven</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654076"/>
            <a:ext cx="7467600" cy="2308324"/>
          </a:xfrm>
          <a:prstGeom prst="rect">
            <a:avLst/>
          </a:prstGeom>
          <a:noFill/>
        </p:spPr>
        <p:txBody>
          <a:bodyPr wrap="square" rtlCol="0">
            <a:spAutoFit/>
          </a:bodyPr>
          <a:lstStyle/>
          <a:p>
            <a:pPr algn="ctr"/>
            <a:r>
              <a:rPr lang="en-US" sz="3600" dirty="0"/>
              <a:t>Revelation 21:27 </a:t>
            </a:r>
          </a:p>
          <a:p>
            <a:pPr algn="ctr"/>
            <a:r>
              <a:rPr lang="en-US" sz="3600" dirty="0"/>
              <a:t>“Nothing unclean and no one who practices abomination and lying, shall ever come into it” (NASB). </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685800"/>
            <a:ext cx="4572000" cy="646331"/>
          </a:xfrm>
          <a:prstGeom prst="rect">
            <a:avLst/>
          </a:prstGeom>
          <a:noFill/>
        </p:spPr>
        <p:txBody>
          <a:bodyPr wrap="square" rtlCol="0">
            <a:spAutoFit/>
          </a:bodyPr>
          <a:lstStyle/>
          <a:p>
            <a:r>
              <a:rPr lang="en-US" sz="3600" b="1" dirty="0"/>
              <a:t>Revelation 22:14–15 </a:t>
            </a:r>
            <a:endParaRPr lang="en-PH" sz="3600" b="1" dirty="0"/>
          </a:p>
        </p:txBody>
      </p:sp>
      <p:sp>
        <p:nvSpPr>
          <p:cNvPr id="3" name="TextBox 2"/>
          <p:cNvSpPr txBox="1"/>
          <p:nvPr/>
        </p:nvSpPr>
        <p:spPr>
          <a:xfrm>
            <a:off x="1066800" y="1752600"/>
            <a:ext cx="7620000" cy="4524315"/>
          </a:xfrm>
          <a:prstGeom prst="rect">
            <a:avLst/>
          </a:prstGeom>
          <a:noFill/>
        </p:spPr>
        <p:txBody>
          <a:bodyPr wrap="square" rtlCol="0">
            <a:spAutoFit/>
          </a:bodyPr>
          <a:lstStyle/>
          <a:p>
            <a:r>
              <a:rPr lang="en-US" sz="3600" dirty="0"/>
              <a:t>“In the kingdom of heaven, those who are saved will find none there who have not been led by the same Spirit…There will not be a man or woman there who has not felt deeply the burden of sin, mourned over it, confessed it, fought with it, and tried to crucify it…</a:t>
            </a:r>
            <a:endParaRPr lang="en-PH" sz="3600" dirty="0"/>
          </a:p>
        </p:txBody>
      </p:sp>
    </p:spTree>
    <p:extLst>
      <p:ext uri="{BB962C8B-B14F-4D97-AF65-F5344CB8AC3E}">
        <p14:creationId xmlns:p14="http://schemas.microsoft.com/office/powerpoint/2010/main" val="323618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533400"/>
            <a:ext cx="8077200" cy="5632311"/>
          </a:xfrm>
          <a:prstGeom prst="rect">
            <a:avLst/>
          </a:prstGeom>
          <a:noFill/>
        </p:spPr>
        <p:txBody>
          <a:bodyPr wrap="square" rtlCol="0">
            <a:spAutoFit/>
          </a:bodyPr>
          <a:lstStyle/>
          <a:p>
            <a:r>
              <a:rPr lang="en-US" sz="3600" dirty="0"/>
              <a:t>…There will not be a man or woman there who has not fled to Christ by faith, cast the whole weight of their soul upon Him, and rejoiced in Him as their Redeemer… There will not be a man or woman there who has not delighted in the Word of God, poured out their soul in prayer at the throne of grace and striven to live a holy life.” J.C. Ryle, Heaven</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533400"/>
            <a:ext cx="7391400" cy="1200329"/>
          </a:xfrm>
          <a:prstGeom prst="rect">
            <a:avLst/>
          </a:prstGeom>
          <a:noFill/>
        </p:spPr>
        <p:txBody>
          <a:bodyPr wrap="square" rtlCol="0">
            <a:spAutoFit/>
          </a:bodyPr>
          <a:lstStyle/>
          <a:p>
            <a:pPr lvl="0"/>
            <a:r>
              <a:rPr lang="en-US" sz="3600" b="1" dirty="0"/>
              <a:t>3.  TO REALIZE OUR HEAVENLY INHERITANCE AND TREASURES</a:t>
            </a:r>
            <a:endParaRPr lang="en-PH" sz="3600" dirty="0"/>
          </a:p>
        </p:txBody>
      </p:sp>
      <p:sp>
        <p:nvSpPr>
          <p:cNvPr id="3" name="TextBox 2"/>
          <p:cNvSpPr txBox="1"/>
          <p:nvPr/>
        </p:nvSpPr>
        <p:spPr>
          <a:xfrm>
            <a:off x="838200" y="2514600"/>
            <a:ext cx="7315200" cy="3416320"/>
          </a:xfrm>
          <a:prstGeom prst="rect">
            <a:avLst/>
          </a:prstGeom>
          <a:noFill/>
        </p:spPr>
        <p:txBody>
          <a:bodyPr wrap="square" rtlCol="0">
            <a:spAutoFit/>
          </a:bodyPr>
          <a:lstStyle/>
          <a:p>
            <a:r>
              <a:rPr lang="en-US" sz="3600" dirty="0"/>
              <a:t>This earth is the place of the saints’ pilgrimage; heaven is their country, where they find their everlasting rest.</a:t>
            </a:r>
            <a:endParaRPr lang="en-PH" sz="3600" dirty="0"/>
          </a:p>
          <a:p>
            <a:endParaRPr lang="en-US" sz="3600" dirty="0"/>
          </a:p>
          <a:p>
            <a:r>
              <a:rPr lang="en-US" sz="3600" b="1" dirty="0"/>
              <a:t>Revelation 21:10–27 </a:t>
            </a:r>
            <a:endParaRPr lang="en-PH" sz="3600" b="1" dirty="0"/>
          </a:p>
        </p:txBody>
      </p:sp>
    </p:spTree>
    <p:extLst>
      <p:ext uri="{BB962C8B-B14F-4D97-AF65-F5344CB8AC3E}">
        <p14:creationId xmlns:p14="http://schemas.microsoft.com/office/powerpoint/2010/main" val="323618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838200"/>
            <a:ext cx="7010400" cy="3970318"/>
          </a:xfrm>
          <a:prstGeom prst="rect">
            <a:avLst/>
          </a:prstGeom>
          <a:noFill/>
        </p:spPr>
        <p:txBody>
          <a:bodyPr wrap="square" rtlCol="0">
            <a:spAutoFit/>
          </a:bodyPr>
          <a:lstStyle/>
          <a:p>
            <a:r>
              <a:rPr lang="en-US" sz="3600" dirty="0"/>
              <a:t>Psalm 36:7-9 </a:t>
            </a:r>
            <a:endParaRPr lang="en-PH" sz="3600" dirty="0"/>
          </a:p>
          <a:p>
            <a:endParaRPr lang="en-US" sz="3600" dirty="0"/>
          </a:p>
          <a:p>
            <a:r>
              <a:rPr lang="en-US" sz="3600" b="1" dirty="0"/>
              <a:t>HEAVEN IS A PARADISE FOR PURE PLEASURE AND DELIGHT.</a:t>
            </a:r>
          </a:p>
          <a:p>
            <a:endParaRPr lang="en-US" sz="3600" dirty="0"/>
          </a:p>
          <a:p>
            <a:r>
              <a:rPr lang="en-US" sz="3600" dirty="0"/>
              <a:t>Revelation 22:1–2</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539889"/>
            <a:ext cx="8001000" cy="5632311"/>
          </a:xfrm>
          <a:prstGeom prst="rect">
            <a:avLst/>
          </a:prstGeom>
          <a:noFill/>
        </p:spPr>
        <p:txBody>
          <a:bodyPr wrap="square" rtlCol="0">
            <a:spAutoFit/>
          </a:bodyPr>
          <a:lstStyle/>
          <a:p>
            <a:r>
              <a:rPr lang="en-US" sz="3600" dirty="0"/>
              <a:t>They will have a treasure not liable to corruption, by moths or rust; a treasure which none can steal from them (Mathew 6:20).</a:t>
            </a:r>
            <a:endParaRPr lang="en-PH" sz="3600" dirty="0"/>
          </a:p>
          <a:p>
            <a:r>
              <a:rPr lang="en-US" sz="3600" dirty="0"/>
              <a:t> </a:t>
            </a:r>
            <a:endParaRPr lang="en-PH" sz="3600" dirty="0"/>
          </a:p>
          <a:p>
            <a:r>
              <a:rPr lang="en-US" sz="3600" b="1" i="1" dirty="0"/>
              <a:t>“He is no fool who gives what he cannot keep to gain what he cannot lose.” </a:t>
            </a:r>
            <a:r>
              <a:rPr lang="en-US" sz="3600" dirty="0"/>
              <a:t>Jim Elliot</a:t>
            </a:r>
            <a:endParaRPr lang="en-PH" sz="3600" dirty="0"/>
          </a:p>
          <a:p>
            <a:endParaRPr lang="en-US" sz="3600" dirty="0"/>
          </a:p>
          <a:p>
            <a:r>
              <a:rPr lang="en-US" sz="3600" dirty="0"/>
              <a:t>Revelation 21:7</a:t>
            </a:r>
            <a:endParaRPr lang="en-PH" sz="3600" dirty="0"/>
          </a:p>
        </p:txBody>
      </p:sp>
    </p:spTree>
    <p:extLst>
      <p:ext uri="{BB962C8B-B14F-4D97-AF65-F5344CB8AC3E}">
        <p14:creationId xmlns:p14="http://schemas.microsoft.com/office/powerpoint/2010/main" val="323618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533400"/>
            <a:ext cx="7467600" cy="1754326"/>
          </a:xfrm>
          <a:prstGeom prst="rect">
            <a:avLst/>
          </a:prstGeom>
          <a:noFill/>
        </p:spPr>
        <p:txBody>
          <a:bodyPr wrap="square" rtlCol="0">
            <a:spAutoFit/>
          </a:bodyPr>
          <a:lstStyle/>
          <a:p>
            <a:pPr lvl="0"/>
            <a:r>
              <a:rPr lang="en-US" sz="3600" b="1" dirty="0"/>
              <a:t>4.  TO HAVE JOYFUL UNINTERRUPTED FELLOWSHIP WITH ALL GOD’S PEOPLE</a:t>
            </a:r>
            <a:endParaRPr lang="en-PH" sz="3600" dirty="0"/>
          </a:p>
        </p:txBody>
      </p:sp>
      <p:sp>
        <p:nvSpPr>
          <p:cNvPr id="3" name="TextBox 2"/>
          <p:cNvSpPr txBox="1"/>
          <p:nvPr/>
        </p:nvSpPr>
        <p:spPr>
          <a:xfrm>
            <a:off x="1295400" y="2815949"/>
            <a:ext cx="6705600" cy="1754326"/>
          </a:xfrm>
          <a:prstGeom prst="rect">
            <a:avLst/>
          </a:prstGeom>
          <a:noFill/>
        </p:spPr>
        <p:txBody>
          <a:bodyPr wrap="square" rtlCol="0">
            <a:spAutoFit/>
          </a:bodyPr>
          <a:lstStyle/>
          <a:p>
            <a:r>
              <a:rPr lang="en-US" sz="3600" b="1" dirty="0"/>
              <a:t>1 Thessalonians 2:19-20</a:t>
            </a:r>
          </a:p>
          <a:p>
            <a:r>
              <a:rPr lang="en-US" sz="3600" b="1" dirty="0"/>
              <a:t>Revelation 7:9-17</a:t>
            </a:r>
            <a:endParaRPr lang="en-PH" sz="3600" b="1" dirty="0"/>
          </a:p>
          <a:p>
            <a:endParaRPr lang="en-PH" sz="3600" b="1" dirty="0"/>
          </a:p>
        </p:txBody>
      </p:sp>
    </p:spTree>
    <p:extLst>
      <p:ext uri="{BB962C8B-B14F-4D97-AF65-F5344CB8AC3E}">
        <p14:creationId xmlns:p14="http://schemas.microsoft.com/office/powerpoint/2010/main" val="32361888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058882"/>
            <a:ext cx="7924800" cy="3970318"/>
          </a:xfrm>
          <a:prstGeom prst="rect">
            <a:avLst/>
          </a:prstGeom>
          <a:noFill/>
        </p:spPr>
        <p:txBody>
          <a:bodyPr wrap="square" rtlCol="0">
            <a:spAutoFit/>
          </a:bodyPr>
          <a:lstStyle/>
          <a:p>
            <a:r>
              <a:rPr lang="en-US" sz="3600" dirty="0"/>
              <a:t>“Heaven is the perfect place for people made perfect. Perfection is the goal of God’s sanctifying work in us. He is conforming us to the image of His Son... He is making us fit to dwell in His presence forever.”  </a:t>
            </a:r>
          </a:p>
          <a:p>
            <a:r>
              <a:rPr lang="en-US" sz="3600" dirty="0"/>
              <a:t>John MacArthur, The Glory of Heaven</a:t>
            </a:r>
            <a:endParaRPr lang="en-PH" sz="3600" dirty="0"/>
          </a:p>
        </p:txBody>
      </p:sp>
    </p:spTree>
    <p:extLst>
      <p:ext uri="{BB962C8B-B14F-4D97-AF65-F5344CB8AC3E}">
        <p14:creationId xmlns:p14="http://schemas.microsoft.com/office/powerpoint/2010/main" val="22243888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990600"/>
            <a:ext cx="6858000" cy="3970318"/>
          </a:xfrm>
          <a:prstGeom prst="rect">
            <a:avLst/>
          </a:prstGeom>
          <a:noFill/>
        </p:spPr>
        <p:txBody>
          <a:bodyPr wrap="square" rtlCol="0">
            <a:spAutoFit/>
          </a:bodyPr>
          <a:lstStyle/>
          <a:p>
            <a:r>
              <a:rPr lang="en-US" sz="3600" dirty="0"/>
              <a:t>All will be brought under one Head, </a:t>
            </a:r>
            <a:r>
              <a:rPr lang="en-US" sz="3600" b="1" dirty="0"/>
              <a:t>the Lord Jesus Christ</a:t>
            </a:r>
            <a:r>
              <a:rPr lang="en-US" sz="3600" dirty="0"/>
              <a:t>, they shall join in the praises of God and of the Lamb, saying, with a loud voice, </a:t>
            </a:r>
            <a:r>
              <a:rPr lang="en-US" sz="3600" b="1" dirty="0"/>
              <a:t>“Worthy is the Lamb that was slain…”  </a:t>
            </a:r>
            <a:r>
              <a:rPr lang="en-US" sz="3600" dirty="0"/>
              <a:t>(Revelation 5:11–14).</a:t>
            </a:r>
            <a:endParaRPr lang="en-PH" sz="3600" dirty="0"/>
          </a:p>
        </p:txBody>
      </p:sp>
    </p:spTree>
    <p:extLst>
      <p:ext uri="{BB962C8B-B14F-4D97-AF65-F5344CB8AC3E}">
        <p14:creationId xmlns:p14="http://schemas.microsoft.com/office/powerpoint/2010/main" val="3204501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09600"/>
            <a:ext cx="8153400" cy="5078313"/>
          </a:xfrm>
          <a:prstGeom prst="rect">
            <a:avLst/>
          </a:prstGeom>
          <a:noFill/>
        </p:spPr>
        <p:txBody>
          <a:bodyPr wrap="square" rtlCol="0">
            <a:spAutoFit/>
          </a:bodyPr>
          <a:lstStyle/>
          <a:p>
            <a:r>
              <a:rPr lang="en-US" sz="3600" dirty="0"/>
              <a:t>J.I. Packer:</a:t>
            </a:r>
            <a:endParaRPr lang="en-PH" sz="3600" dirty="0"/>
          </a:p>
          <a:p>
            <a:r>
              <a:rPr lang="en-US" sz="3600" dirty="0"/>
              <a:t>“For today, by and large, Christians no longer live for heaven and therefore no longer understand, let alone practice, detach­ment from the world…Does the world around us seek pleasure, profit, and privilege? So do we. We have no readiness or strength to renounce these objectives… </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762000"/>
            <a:ext cx="7010400" cy="3970318"/>
          </a:xfrm>
          <a:prstGeom prst="rect">
            <a:avLst/>
          </a:prstGeom>
          <a:noFill/>
        </p:spPr>
        <p:txBody>
          <a:bodyPr wrap="square" rtlCol="0">
            <a:spAutoFit/>
          </a:bodyPr>
          <a:lstStyle/>
          <a:p>
            <a:pPr lvl="0"/>
            <a:r>
              <a:rPr lang="en-US" sz="3600" b="1" dirty="0"/>
              <a:t>5.  TO BEHOLD CHRIST AND HIS GLORY </a:t>
            </a:r>
            <a:endParaRPr lang="en-PH" sz="3600" dirty="0"/>
          </a:p>
          <a:p>
            <a:endParaRPr lang="en-US" sz="3600" dirty="0"/>
          </a:p>
          <a:p>
            <a:r>
              <a:rPr lang="en-US" sz="3600" dirty="0"/>
              <a:t>“The Lord God Almighty and the Lamb are the temple of it…” </a:t>
            </a:r>
          </a:p>
          <a:p>
            <a:r>
              <a:rPr lang="en-US" sz="3600" dirty="0"/>
              <a:t>(Revelation 21:22-23). </a:t>
            </a:r>
            <a:endParaRPr lang="en-PH" sz="3600" dirty="0"/>
          </a:p>
          <a:p>
            <a:endParaRPr lang="en-PH" sz="3600" dirty="0"/>
          </a:p>
        </p:txBody>
      </p:sp>
    </p:spTree>
    <p:extLst>
      <p:ext uri="{BB962C8B-B14F-4D97-AF65-F5344CB8AC3E}">
        <p14:creationId xmlns:p14="http://schemas.microsoft.com/office/powerpoint/2010/main" val="32045014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914400"/>
            <a:ext cx="7086600" cy="3170099"/>
          </a:xfrm>
          <a:prstGeom prst="rect">
            <a:avLst/>
          </a:prstGeom>
          <a:noFill/>
        </p:spPr>
        <p:txBody>
          <a:bodyPr wrap="square" rtlCol="0">
            <a:spAutoFit/>
          </a:bodyPr>
          <a:lstStyle/>
          <a:p>
            <a:r>
              <a:rPr lang="en-US" sz="4000" dirty="0"/>
              <a:t>“The </a:t>
            </a:r>
            <a:r>
              <a:rPr lang="en-US" sz="4000" b="1" dirty="0"/>
              <a:t>throne of God and of the Lamb</a:t>
            </a:r>
            <a:r>
              <a:rPr lang="en-US" sz="4000" dirty="0"/>
              <a:t> shall be in it; and his </a:t>
            </a:r>
            <a:r>
              <a:rPr lang="en-US" sz="4000" b="1" dirty="0"/>
              <a:t>servants shall serve </a:t>
            </a:r>
            <a:r>
              <a:rPr lang="en-US" sz="4000" dirty="0"/>
              <a:t>him: and they </a:t>
            </a:r>
            <a:r>
              <a:rPr lang="en-US" sz="4000" b="1" dirty="0"/>
              <a:t>shall see his face” </a:t>
            </a:r>
          </a:p>
          <a:p>
            <a:r>
              <a:rPr lang="en-US" sz="4000" dirty="0"/>
              <a:t>(Revelation 22:3–4).</a:t>
            </a:r>
            <a:endParaRPr lang="en-PH" sz="4000" dirty="0"/>
          </a:p>
        </p:txBody>
      </p:sp>
    </p:spTree>
    <p:extLst>
      <p:ext uri="{BB962C8B-B14F-4D97-AF65-F5344CB8AC3E}">
        <p14:creationId xmlns:p14="http://schemas.microsoft.com/office/powerpoint/2010/main" val="32045014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914400"/>
            <a:ext cx="7162800" cy="3416320"/>
          </a:xfrm>
          <a:prstGeom prst="rect">
            <a:avLst/>
          </a:prstGeom>
          <a:noFill/>
        </p:spPr>
        <p:txBody>
          <a:bodyPr wrap="square" rtlCol="0">
            <a:spAutoFit/>
          </a:bodyPr>
          <a:lstStyle/>
          <a:p>
            <a:r>
              <a:rPr lang="en-US" sz="3600" dirty="0"/>
              <a:t>David wrote, “As for me, I will behold thy face in righteousness: I shall be satisfied, when I awake, with thy likeness” (Psalm 17:15). </a:t>
            </a:r>
          </a:p>
          <a:p>
            <a:endParaRPr lang="en-US" sz="3600" dirty="0"/>
          </a:p>
          <a:p>
            <a:r>
              <a:rPr lang="en-US" sz="3600" dirty="0"/>
              <a:t>Psalm 27:4 </a:t>
            </a:r>
            <a:endParaRPr lang="en-PH" sz="3600" dirty="0"/>
          </a:p>
        </p:txBody>
      </p:sp>
    </p:spTree>
    <p:extLst>
      <p:ext uri="{BB962C8B-B14F-4D97-AF65-F5344CB8AC3E}">
        <p14:creationId xmlns:p14="http://schemas.microsoft.com/office/powerpoint/2010/main" val="3204501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09600"/>
            <a:ext cx="7467600" cy="4524315"/>
          </a:xfrm>
          <a:prstGeom prst="rect">
            <a:avLst/>
          </a:prstGeom>
          <a:noFill/>
        </p:spPr>
        <p:txBody>
          <a:bodyPr wrap="square" rtlCol="0">
            <a:spAutoFit/>
          </a:bodyPr>
          <a:lstStyle/>
          <a:p>
            <a:r>
              <a:rPr lang="en-US" sz="3600" dirty="0"/>
              <a:t>“God’s throne, God’s river, God’s tree, God’s service, God’s face, God’s seal, God’s reign…It is life totally centered on God.  That is the greatest and most glorious prospect imaginable, for there is no reality comparable to the triune God, the ever blessed Father… </a:t>
            </a:r>
            <a:endParaRPr lang="en-PH" sz="3600" dirty="0"/>
          </a:p>
        </p:txBody>
      </p:sp>
    </p:spTree>
    <p:extLst>
      <p:ext uri="{BB962C8B-B14F-4D97-AF65-F5344CB8AC3E}">
        <p14:creationId xmlns:p14="http://schemas.microsoft.com/office/powerpoint/2010/main" val="32045014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381000"/>
            <a:ext cx="7239000" cy="5632311"/>
          </a:xfrm>
          <a:prstGeom prst="rect">
            <a:avLst/>
          </a:prstGeom>
          <a:noFill/>
        </p:spPr>
        <p:txBody>
          <a:bodyPr wrap="square" rtlCol="0">
            <a:spAutoFit/>
          </a:bodyPr>
          <a:lstStyle/>
          <a:p>
            <a:r>
              <a:rPr lang="en-US" sz="3600" dirty="0"/>
              <a:t>… we were made by God and made for Him, and in knowing Him to ever-deepening degree lies the realization of all our dreams and desires...heaven will introduce us upon that limitless journey... The return of the Lord, and the dawning of heaven, is where that journey will begin.”  Bruce Milne, The Message of Heaven and Hell </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838200"/>
            <a:ext cx="7315200" cy="3785652"/>
          </a:xfrm>
          <a:prstGeom prst="rect">
            <a:avLst/>
          </a:prstGeom>
          <a:noFill/>
        </p:spPr>
        <p:txBody>
          <a:bodyPr wrap="square" rtlCol="0">
            <a:spAutoFit/>
          </a:bodyPr>
          <a:lstStyle/>
          <a:p>
            <a:r>
              <a:rPr lang="en-US" sz="4000" b="1" dirty="0"/>
              <a:t>HOW DO WE PREPARE FOR HEAVEN?</a:t>
            </a:r>
            <a:endParaRPr lang="en-PH" sz="4000" dirty="0"/>
          </a:p>
          <a:p>
            <a:endParaRPr lang="en-PH" sz="4000" dirty="0"/>
          </a:p>
          <a:p>
            <a:r>
              <a:rPr lang="en-PH" sz="4000" b="1" dirty="0"/>
              <a:t>1. KEEP THINKING ABOUT AND DESIRING HEAVEN  (Col. 3:1; Heb. 11:16).</a:t>
            </a:r>
            <a:endParaRPr lang="en-PH" sz="4000" dirty="0"/>
          </a:p>
        </p:txBody>
      </p:sp>
    </p:spTree>
    <p:extLst>
      <p:ext uri="{BB962C8B-B14F-4D97-AF65-F5344CB8AC3E}">
        <p14:creationId xmlns:p14="http://schemas.microsoft.com/office/powerpoint/2010/main" val="32361888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914400"/>
            <a:ext cx="8153400" cy="5078313"/>
          </a:xfrm>
          <a:prstGeom prst="rect">
            <a:avLst/>
          </a:prstGeom>
          <a:noFill/>
        </p:spPr>
        <p:txBody>
          <a:bodyPr wrap="square" rtlCol="0">
            <a:spAutoFit/>
          </a:bodyPr>
          <a:lstStyle/>
          <a:p>
            <a:r>
              <a:rPr lang="en-US" sz="3600" dirty="0"/>
              <a:t>“We are afraid that heaven is a bribe, and that if we make it our goal we shall no longer be disinterested.  It is not so.  Heaven offers nothing that a mercenary soul can desire.  </a:t>
            </a:r>
            <a:r>
              <a:rPr lang="en-US" sz="3600" b="1" dirty="0"/>
              <a:t>It is safe to tell the pure in heart that they shall see God, for only the pure in heart want to</a:t>
            </a:r>
            <a:r>
              <a:rPr lang="en-US" sz="3600" dirty="0"/>
              <a:t>.” C.S. Lewis, The Problem of Pain </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838200"/>
            <a:ext cx="7543800" cy="2308324"/>
          </a:xfrm>
          <a:prstGeom prst="rect">
            <a:avLst/>
          </a:prstGeom>
          <a:noFill/>
        </p:spPr>
        <p:txBody>
          <a:bodyPr wrap="square" rtlCol="0">
            <a:spAutoFit/>
          </a:bodyPr>
          <a:lstStyle/>
          <a:p>
            <a:r>
              <a:rPr lang="en-PH" sz="3600" b="1" dirty="0"/>
              <a:t>2.  BE STEADFAST IN YOUR SERVICE TO GOD!</a:t>
            </a:r>
            <a:endParaRPr lang="en-PH" sz="3600" dirty="0"/>
          </a:p>
          <a:p>
            <a:endParaRPr lang="en-PH" sz="3600" b="1" i="1" dirty="0"/>
          </a:p>
          <a:p>
            <a:r>
              <a:rPr lang="en-PH" sz="3600" b="1" i="1" dirty="0"/>
              <a:t>1 Corinthians 15:58</a:t>
            </a:r>
            <a:endParaRPr lang="en-PH" sz="3600" dirty="0"/>
          </a:p>
        </p:txBody>
      </p:sp>
    </p:spTree>
    <p:extLst>
      <p:ext uri="{BB962C8B-B14F-4D97-AF65-F5344CB8AC3E}">
        <p14:creationId xmlns:p14="http://schemas.microsoft.com/office/powerpoint/2010/main" val="14261806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685800"/>
            <a:ext cx="7010400" cy="2862322"/>
          </a:xfrm>
          <a:prstGeom prst="rect">
            <a:avLst/>
          </a:prstGeom>
          <a:noFill/>
        </p:spPr>
        <p:txBody>
          <a:bodyPr wrap="square" rtlCol="0">
            <a:spAutoFit/>
          </a:bodyPr>
          <a:lstStyle/>
          <a:p>
            <a:r>
              <a:rPr lang="en-PH" sz="3600" b="1" dirty="0"/>
              <a:t>3.  KNOW THAT OUR PRESENT TRIALS AND SUFFERINGS WILL END </a:t>
            </a:r>
          </a:p>
          <a:p>
            <a:endParaRPr lang="en-PH" sz="3600" b="1" dirty="0"/>
          </a:p>
          <a:p>
            <a:r>
              <a:rPr lang="en-PH" sz="3600" b="1" dirty="0"/>
              <a:t>2 Cor. 4:16-18 </a:t>
            </a:r>
            <a:endParaRPr lang="en-PH" sz="3600" dirty="0"/>
          </a:p>
        </p:txBody>
      </p:sp>
    </p:spTree>
    <p:extLst>
      <p:ext uri="{BB962C8B-B14F-4D97-AF65-F5344CB8AC3E}">
        <p14:creationId xmlns:p14="http://schemas.microsoft.com/office/powerpoint/2010/main" val="14261806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990600"/>
            <a:ext cx="7086600" cy="2862322"/>
          </a:xfrm>
          <a:prstGeom prst="rect">
            <a:avLst/>
          </a:prstGeom>
          <a:noFill/>
        </p:spPr>
        <p:txBody>
          <a:bodyPr wrap="square" rtlCol="0">
            <a:spAutoFit/>
          </a:bodyPr>
          <a:lstStyle/>
          <a:p>
            <a:r>
              <a:rPr lang="en-PH" sz="3600" b="1" dirty="0"/>
              <a:t>4.  PRAY AND SHARE THE GOSPEL TO THE LOST BEING MINDFUL OF THEIR ETERNAL WELL-BEING!</a:t>
            </a:r>
          </a:p>
          <a:p>
            <a:endParaRPr lang="en-PH" sz="3600" b="1" dirty="0"/>
          </a:p>
        </p:txBody>
      </p:sp>
    </p:spTree>
    <p:extLst>
      <p:ext uri="{BB962C8B-B14F-4D97-AF65-F5344CB8AC3E}">
        <p14:creationId xmlns:p14="http://schemas.microsoft.com/office/powerpoint/2010/main" val="1426180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387489"/>
            <a:ext cx="8001000" cy="5632311"/>
          </a:xfrm>
          <a:prstGeom prst="rect">
            <a:avLst/>
          </a:prstGeom>
        </p:spPr>
        <p:txBody>
          <a:bodyPr wrap="square">
            <a:spAutoFit/>
          </a:bodyPr>
          <a:lstStyle/>
          <a:p>
            <a:r>
              <a:rPr lang="en-US" sz="3600" dirty="0"/>
              <a:t>…we have recast Christianity into a mold that stresses happiness above holiness, blessings here above blessedness hereafter, health and wealth as God’s best gifts, and death, especially earthly death, not as thankworthy deliverance from the miseries of a sinful world, but as the supreme disaster and a constant challenge to faith in God’s goodness.” </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947678"/>
            <a:ext cx="7086600" cy="2862322"/>
          </a:xfrm>
          <a:prstGeom prst="rect">
            <a:avLst/>
          </a:prstGeom>
          <a:noFill/>
        </p:spPr>
        <p:txBody>
          <a:bodyPr wrap="square" rtlCol="0">
            <a:spAutoFit/>
          </a:bodyPr>
          <a:lstStyle/>
          <a:p>
            <a:r>
              <a:rPr lang="en-PH" sz="3600" dirty="0"/>
              <a:t> </a:t>
            </a:r>
            <a:r>
              <a:rPr lang="en-US" sz="3600" dirty="0"/>
              <a:t>“Give me to know that heaven is all love, where the eye affects the heart, and the continual viewing of Thy beauty keeps the soul in continual transports of delight…</a:t>
            </a:r>
            <a:endParaRPr lang="en-PH" sz="3600" dirty="0"/>
          </a:p>
        </p:txBody>
      </p:sp>
    </p:spTree>
    <p:extLst>
      <p:ext uri="{BB962C8B-B14F-4D97-AF65-F5344CB8AC3E}">
        <p14:creationId xmlns:p14="http://schemas.microsoft.com/office/powerpoint/2010/main" val="14261806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143000"/>
            <a:ext cx="6858000" cy="2554545"/>
          </a:xfrm>
          <a:prstGeom prst="rect">
            <a:avLst/>
          </a:prstGeom>
          <a:noFill/>
        </p:spPr>
        <p:txBody>
          <a:bodyPr wrap="square" rtlCol="0">
            <a:spAutoFit/>
          </a:bodyPr>
          <a:lstStyle/>
          <a:p>
            <a:r>
              <a:rPr lang="en-US" sz="4000" dirty="0"/>
              <a:t>…Give me to know that heaven is all peace, where error, pride, rebellion, passion raise no head…</a:t>
            </a:r>
            <a:endParaRPr lang="en-PH" sz="4000" dirty="0"/>
          </a:p>
        </p:txBody>
      </p:sp>
    </p:spTree>
    <p:extLst>
      <p:ext uri="{BB962C8B-B14F-4D97-AF65-F5344CB8AC3E}">
        <p14:creationId xmlns:p14="http://schemas.microsoft.com/office/powerpoint/2010/main" val="36600402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066800"/>
            <a:ext cx="7391400" cy="3970318"/>
          </a:xfrm>
          <a:prstGeom prst="rect">
            <a:avLst/>
          </a:prstGeom>
          <a:noFill/>
        </p:spPr>
        <p:txBody>
          <a:bodyPr wrap="square" rtlCol="0">
            <a:spAutoFit/>
          </a:bodyPr>
          <a:lstStyle/>
          <a:p>
            <a:r>
              <a:rPr lang="en-US" sz="3600" b="1" dirty="0"/>
              <a:t>…Give me to know that heaven is all joy,</a:t>
            </a:r>
            <a:r>
              <a:rPr lang="en-US" sz="3600" dirty="0"/>
              <a:t> the end of believing, fasting, praying, mourning, humbling, watching, fearing, repining; And lead me to it soon.”  The Valley of Vision: A Collection of Puritan Prayers and Devotions</a:t>
            </a:r>
            <a:endParaRPr lang="en-PH" sz="3600" dirty="0"/>
          </a:p>
        </p:txBody>
      </p:sp>
    </p:spTree>
    <p:extLst>
      <p:ext uri="{BB962C8B-B14F-4D97-AF65-F5344CB8AC3E}">
        <p14:creationId xmlns:p14="http://schemas.microsoft.com/office/powerpoint/2010/main" val="3660040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533400"/>
            <a:ext cx="7620000" cy="5632311"/>
          </a:xfrm>
          <a:prstGeom prst="rect">
            <a:avLst/>
          </a:prstGeom>
          <a:noFill/>
        </p:spPr>
        <p:txBody>
          <a:bodyPr wrap="square" rtlCol="0">
            <a:spAutoFit/>
          </a:bodyPr>
          <a:lstStyle/>
          <a:p>
            <a:r>
              <a:rPr lang="en-US" sz="3600" b="1" dirty="0"/>
              <a:t>John Newton, Amazing Grace:</a:t>
            </a:r>
            <a:endParaRPr lang="en-PH" sz="3600" dirty="0"/>
          </a:p>
          <a:p>
            <a:r>
              <a:rPr lang="en-US" sz="3600" dirty="0"/>
              <a:t>“Through many dangers, toils, and snares I have already come;</a:t>
            </a:r>
            <a:endParaRPr lang="en-PH" sz="3600" dirty="0"/>
          </a:p>
          <a:p>
            <a:r>
              <a:rPr lang="en-US" sz="3600" dirty="0" err="1"/>
              <a:t>‘Tis</a:t>
            </a:r>
            <a:r>
              <a:rPr lang="en-US" sz="3600" dirty="0"/>
              <a:t> grace has brought me safe thus far; and </a:t>
            </a:r>
            <a:r>
              <a:rPr lang="en-US" sz="3600" b="1" dirty="0"/>
              <a:t>grace will lead me home</a:t>
            </a:r>
            <a:r>
              <a:rPr lang="en-US" sz="3600" dirty="0"/>
              <a:t>.</a:t>
            </a:r>
            <a:endParaRPr lang="en-PH" sz="3600" dirty="0"/>
          </a:p>
          <a:p>
            <a:r>
              <a:rPr lang="en-US" sz="3600" dirty="0"/>
              <a:t> </a:t>
            </a:r>
            <a:endParaRPr lang="en-PH" sz="3600" dirty="0"/>
          </a:p>
          <a:p>
            <a:r>
              <a:rPr lang="en-US" sz="3600" dirty="0"/>
              <a:t>The Lord has promised good to me, His Word my hope secures:</a:t>
            </a:r>
            <a:endParaRPr lang="en-PH" sz="3600" dirty="0"/>
          </a:p>
          <a:p>
            <a:r>
              <a:rPr lang="en-US" sz="3600" b="1" dirty="0"/>
              <a:t>He will my shield and portion be as long as life endures.</a:t>
            </a:r>
            <a:endParaRPr lang="en-PH" sz="3600" b="1" dirty="0"/>
          </a:p>
        </p:txBody>
      </p:sp>
    </p:spTree>
    <p:extLst>
      <p:ext uri="{BB962C8B-B14F-4D97-AF65-F5344CB8AC3E}">
        <p14:creationId xmlns:p14="http://schemas.microsoft.com/office/powerpoint/2010/main" val="3236188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685800"/>
            <a:ext cx="7696200" cy="5509200"/>
          </a:xfrm>
          <a:prstGeom prst="rect">
            <a:avLst/>
          </a:prstGeom>
          <a:noFill/>
        </p:spPr>
        <p:txBody>
          <a:bodyPr wrap="square" rtlCol="0">
            <a:spAutoFit/>
          </a:bodyPr>
          <a:lstStyle/>
          <a:p>
            <a:r>
              <a:rPr lang="en-US" sz="3400" b="1" dirty="0"/>
              <a:t>And when this flesh and heart shall fail and mortal life shall cease,</a:t>
            </a:r>
            <a:endParaRPr lang="en-PH" sz="3400" b="1" dirty="0"/>
          </a:p>
          <a:p>
            <a:r>
              <a:rPr lang="en-US" sz="3400" b="1" dirty="0"/>
              <a:t>I shall possess within the veil a life of joy and peace.</a:t>
            </a:r>
            <a:endParaRPr lang="en-PH" sz="3400" b="1" dirty="0"/>
          </a:p>
          <a:p>
            <a:r>
              <a:rPr lang="en-US" sz="3600" dirty="0"/>
              <a:t> </a:t>
            </a:r>
            <a:endParaRPr lang="en-PH" sz="3600" dirty="0"/>
          </a:p>
          <a:p>
            <a:r>
              <a:rPr lang="en-US" sz="3600" dirty="0"/>
              <a:t>When we’ve been there ten thousand years, bright shining as the sun,</a:t>
            </a:r>
            <a:endParaRPr lang="en-PH" sz="3600" dirty="0"/>
          </a:p>
          <a:p>
            <a:r>
              <a:rPr lang="en-US" sz="3600" b="1" dirty="0"/>
              <a:t>We’ve no less days to sing God’s praise than when we first begun</a:t>
            </a:r>
            <a:r>
              <a:rPr lang="en-US" sz="3600" dirty="0"/>
              <a:t>.”</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243548"/>
            <a:ext cx="7239000" cy="3785652"/>
          </a:xfrm>
          <a:prstGeom prst="rect">
            <a:avLst/>
          </a:prstGeom>
          <a:noFill/>
        </p:spPr>
        <p:txBody>
          <a:bodyPr wrap="square" rtlCol="0">
            <a:spAutoFit/>
          </a:bodyPr>
          <a:lstStyle/>
          <a:p>
            <a:pPr algn="ctr"/>
            <a:r>
              <a:rPr lang="en-US" sz="4000" b="1" dirty="0"/>
              <a:t>LOVE FOR GOD AND HIS HEAVEN SHOULD CHARACTERIZE SAVED PEOPLE! </a:t>
            </a:r>
          </a:p>
          <a:p>
            <a:pPr algn="ctr"/>
            <a:endParaRPr lang="en-PH" sz="4000" dirty="0"/>
          </a:p>
          <a:p>
            <a:pPr algn="ctr"/>
            <a:r>
              <a:rPr lang="en-US" sz="4000" b="1" dirty="0"/>
              <a:t>2 Peter 3:13 – 15a</a:t>
            </a:r>
            <a:endParaRPr lang="en-PH" sz="4000" b="1" dirty="0"/>
          </a:p>
        </p:txBody>
      </p:sp>
    </p:spTree>
    <p:extLst>
      <p:ext uri="{BB962C8B-B14F-4D97-AF65-F5344CB8AC3E}">
        <p14:creationId xmlns:p14="http://schemas.microsoft.com/office/powerpoint/2010/main" val="3236188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762000"/>
            <a:ext cx="7162800" cy="3970318"/>
          </a:xfrm>
          <a:prstGeom prst="rect">
            <a:avLst/>
          </a:prstGeom>
          <a:noFill/>
        </p:spPr>
        <p:txBody>
          <a:bodyPr wrap="square" rtlCol="0">
            <a:spAutoFit/>
          </a:bodyPr>
          <a:lstStyle/>
          <a:p>
            <a:r>
              <a:rPr lang="en-US" sz="3600" dirty="0"/>
              <a:t>“Homesickness – this perpetual experience of missing something – usually misdiagnosed and so wrongly treated…All our lives we take hold of the wrong thing, go to the wrong place, eat the wrong food…</a:t>
            </a:r>
            <a:endParaRPr lang="en-PH" sz="3600" dirty="0"/>
          </a:p>
        </p:txBody>
      </p:sp>
    </p:spTree>
    <p:extLst>
      <p:ext uri="{BB962C8B-B14F-4D97-AF65-F5344CB8AC3E}">
        <p14:creationId xmlns:p14="http://schemas.microsoft.com/office/powerpoint/2010/main" val="32361888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762000"/>
            <a:ext cx="7239000" cy="4524315"/>
          </a:xfrm>
          <a:prstGeom prst="rect">
            <a:avLst/>
          </a:prstGeom>
        </p:spPr>
        <p:txBody>
          <a:bodyPr wrap="square">
            <a:spAutoFit/>
          </a:bodyPr>
          <a:lstStyle/>
          <a:p>
            <a:r>
              <a:rPr lang="en-US" sz="3600" dirty="0"/>
              <a:t>God made us this way…to yearn – always be hungry for something we can’t get, to always be missing we can’t find and an untamable restlessness that no discovery can still. Yearning itself is healthy – a kind of compass inside us, pointing to True North…</a:t>
            </a:r>
            <a:endParaRPr lang="en-PH" sz="3600" dirty="0"/>
          </a:p>
        </p:txBody>
      </p:sp>
    </p:spTree>
    <p:extLst>
      <p:ext uri="{BB962C8B-B14F-4D97-AF65-F5344CB8AC3E}">
        <p14:creationId xmlns:p14="http://schemas.microsoft.com/office/powerpoint/2010/main" val="32361888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339</TotalTime>
  <Words>1821</Words>
  <Application>Microsoft Office PowerPoint</Application>
  <PresentationFormat>On-screen Show (4:3)</PresentationFormat>
  <Paragraphs>98</Paragraphs>
  <Slides>42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42</vt:i4>
      </vt:variant>
    </vt:vector>
  </HeadingPairs>
  <TitlesOfParts>
    <vt:vector size="45" baseType="lpstr">
      <vt:lpstr>Arial</vt:lpstr>
      <vt:lpstr>Arial Black</vt:lpstr>
      <vt:lpstr>Essential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Ence Ragos</dc:creator>
  <cp:lastModifiedBy>Marc Grande</cp:lastModifiedBy>
  <cp:revision>51</cp:revision>
  <dcterms:created xsi:type="dcterms:W3CDTF">2015-12-05T21:52:22Z</dcterms:created>
  <dcterms:modified xsi:type="dcterms:W3CDTF">2021-09-12T07:42:25Z</dcterms:modified>
</cp:coreProperties>
</file>